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6" r:id="rId4"/>
    <p:sldId id="335" r:id="rId5"/>
    <p:sldId id="293" r:id="rId6"/>
    <p:sldId id="330" r:id="rId7"/>
    <p:sldId id="343" r:id="rId8"/>
    <p:sldId id="344" r:id="rId9"/>
    <p:sldId id="345" r:id="rId10"/>
    <p:sldId id="346" r:id="rId11"/>
    <p:sldId id="347" r:id="rId12"/>
    <p:sldId id="348" r:id="rId13"/>
    <p:sldId id="349" r:id="rId14"/>
    <p:sldId id="350" r:id="rId15"/>
    <p:sldId id="351" r:id="rId16"/>
    <p:sldId id="352" r:id="rId17"/>
    <p:sldId id="353" r:id="rId18"/>
    <p:sldId id="354" r:id="rId19"/>
    <p:sldId id="355" r:id="rId20"/>
    <p:sldId id="356" r:id="rId21"/>
    <p:sldId id="357" r:id="rId22"/>
    <p:sldId id="358" r:id="rId23"/>
    <p:sldId id="359" r:id="rId24"/>
    <p:sldId id="360" r:id="rId25"/>
    <p:sldId id="361" r:id="rId26"/>
    <p:sldId id="362" r:id="rId27"/>
    <p:sldId id="363" r:id="rId28"/>
    <p:sldId id="364" r:id="rId29"/>
    <p:sldId id="365" r:id="rId30"/>
    <p:sldId id="366" r:id="rId31"/>
    <p:sldId id="367" r:id="rId32"/>
    <p:sldId id="368" r:id="rId33"/>
    <p:sldId id="331" r:id="rId34"/>
    <p:sldId id="332" r:id="rId35"/>
    <p:sldId id="369" r:id="rId36"/>
    <p:sldId id="333" r:id="rId37"/>
    <p:sldId id="370" r:id="rId38"/>
    <p:sldId id="371" r:id="rId39"/>
    <p:sldId id="372" r:id="rId40"/>
    <p:sldId id="373" r:id="rId4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9" d="100"/>
          <a:sy n="79" d="100"/>
        </p:scale>
        <p:origin x="8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9/19/2024</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55BA285-9698-1B45-8319-D90A8C63F150}" type="datetimeFigureOut">
              <a:rPr lang="en-US" dirty="0"/>
              <a:t>9/19/2024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34695" y="2824269"/>
            <a:ext cx="460857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4792" y="2821491"/>
            <a:ext cx="4608576"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9/19/2024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9/19/2024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9/19/2024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1CFCDFD-B4CF-A241-8D71-E814B10BEAF4}" type="datetimeFigureOut">
              <a:rPr lang="en-US" dirty="0"/>
              <a:t>9/19/2024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9/19/2024</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9/19/2024</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493105" y="802298"/>
            <a:ext cx="9698895" cy="1590705"/>
          </a:xfrm>
        </p:spPr>
        <p:txBody>
          <a:bodyPr>
            <a:normAutofit fontScale="90000"/>
          </a:bodyPr>
          <a:lstStyle/>
          <a:p>
            <a:r>
              <a:rPr lang="en-US" sz="8000" dirty="0"/>
              <a:t>The Ministry of Helps</a:t>
            </a:r>
            <a:endParaRPr lang="en-IN" sz="80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2208179" y="3246449"/>
            <a:ext cx="11254901" cy="3261352"/>
          </a:xfrm>
        </p:spPr>
        <p:txBody>
          <a:bodyPr>
            <a:normAutofit/>
          </a:bodyPr>
          <a:lstStyle/>
          <a:p>
            <a:r>
              <a:rPr lang="en-US" sz="2000" dirty="0"/>
              <a:t>Week 1 (22 Aug): supernatural helps ministry throughout the bible</a:t>
            </a:r>
          </a:p>
          <a:p>
            <a:r>
              <a:rPr lang="en-US" sz="2000" dirty="0"/>
              <a:t>Week 2 (29 </a:t>
            </a:r>
            <a:r>
              <a:rPr lang="en-US" sz="2000" dirty="0" err="1"/>
              <a:t>aug</a:t>
            </a:r>
            <a:r>
              <a:rPr lang="en-US" sz="2000" dirty="0"/>
              <a:t>): qualifications for a high call</a:t>
            </a:r>
          </a:p>
          <a:p>
            <a:r>
              <a:rPr lang="en-US" sz="2000" dirty="0"/>
              <a:t>Week 3 (5 </a:t>
            </a:r>
            <a:r>
              <a:rPr lang="en-US" sz="2000" dirty="0" err="1"/>
              <a:t>sep</a:t>
            </a:r>
            <a:r>
              <a:rPr lang="en-US" sz="2000" dirty="0"/>
              <a:t>): the problem of burn-out and how to avoid it</a:t>
            </a:r>
          </a:p>
          <a:p>
            <a:r>
              <a:rPr lang="en-US" sz="2000" dirty="0"/>
              <a:t>Week 4 (12 </a:t>
            </a:r>
            <a:r>
              <a:rPr lang="en-US" sz="2000" dirty="0" err="1"/>
              <a:t>sep</a:t>
            </a:r>
            <a:r>
              <a:rPr lang="en-US" sz="2000" dirty="0"/>
              <a:t>): finding and staying in your place of ministry</a:t>
            </a:r>
          </a:p>
          <a:p>
            <a:r>
              <a:rPr lang="en-US" sz="2000" b="1" dirty="0"/>
              <a:t>Week 5 (19 </a:t>
            </a:r>
            <a:r>
              <a:rPr lang="en-US" sz="2000" b="1" dirty="0" err="1"/>
              <a:t>sep</a:t>
            </a:r>
            <a:r>
              <a:rPr lang="en-US" sz="2000" b="1" dirty="0"/>
              <a:t>): getting along with difficult people</a:t>
            </a:r>
          </a:p>
          <a:p>
            <a:r>
              <a:rPr lang="en-US" sz="2000" dirty="0"/>
              <a:t>26 September: Q &amp; A</a:t>
            </a:r>
            <a:endParaRPr lang="en-IN" sz="2000" dirty="0"/>
          </a:p>
        </p:txBody>
      </p:sp>
    </p:spTree>
    <p:extLst>
      <p:ext uri="{BB962C8B-B14F-4D97-AF65-F5344CB8AC3E}">
        <p14:creationId xmlns:p14="http://schemas.microsoft.com/office/powerpoint/2010/main" val="948907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To be Most Effective,</a:t>
            </a:r>
            <a:br>
              <a:rPr lang="en-US" sz="4800" dirty="0"/>
            </a:br>
            <a:r>
              <a:rPr lang="en-US" sz="4800" dirty="0"/>
              <a:t>“D’s” need to learn:</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2400" dirty="0"/>
              <a:t>That they need people</a:t>
            </a:r>
            <a:endParaRPr lang="en-IN" sz="2400" dirty="0"/>
          </a:p>
          <a:p>
            <a:pPr lvl="3"/>
            <a:r>
              <a:rPr lang="en-US" sz="2400" dirty="0"/>
              <a:t>That relaxation is not a crime – pace yourself and relax more</a:t>
            </a:r>
            <a:endParaRPr lang="en-IN" sz="2400" dirty="0"/>
          </a:p>
          <a:p>
            <a:pPr lvl="3"/>
            <a:r>
              <a:rPr lang="en-US" sz="2400" dirty="0"/>
              <a:t>That everybody has a boss</a:t>
            </a:r>
            <a:endParaRPr lang="en-IN" sz="2400" dirty="0"/>
          </a:p>
          <a:p>
            <a:pPr lvl="3"/>
            <a:r>
              <a:rPr lang="en-US" sz="2400" dirty="0"/>
              <a:t>To balance intuitive decisions with reasons and practical experience</a:t>
            </a:r>
            <a:endParaRPr lang="en-IN" sz="2400" dirty="0"/>
          </a:p>
        </p:txBody>
      </p:sp>
    </p:spTree>
    <p:extLst>
      <p:ext uri="{BB962C8B-B14F-4D97-AF65-F5344CB8AC3E}">
        <p14:creationId xmlns:p14="http://schemas.microsoft.com/office/powerpoint/2010/main" val="389677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Biblical Example of a “D”</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2"/>
            <a:r>
              <a:rPr lang="en-US" sz="3200" b="1" u="sng" dirty="0"/>
              <a:t>Determined Apostle Paul</a:t>
            </a:r>
            <a:r>
              <a:rPr lang="en-US" sz="3200" dirty="0"/>
              <a:t>: </a:t>
            </a:r>
          </a:p>
          <a:p>
            <a:pPr lvl="2"/>
            <a:r>
              <a:rPr lang="en-US" sz="3200" dirty="0"/>
              <a:t>He had a plan to stop the Church. God had to knock him to the ground. Later, as a missionary, he would not quit, no matter what. He Focused on the goal.</a:t>
            </a:r>
            <a:endParaRPr lang="en-IN" sz="3200" dirty="0"/>
          </a:p>
        </p:txBody>
      </p:sp>
    </p:spTree>
    <p:extLst>
      <p:ext uri="{BB962C8B-B14F-4D97-AF65-F5344CB8AC3E}">
        <p14:creationId xmlns:p14="http://schemas.microsoft.com/office/powerpoint/2010/main" val="124378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DISC Model of Human Behavior</a:t>
            </a:r>
            <a:br>
              <a:rPr lang="en-US" sz="4800" dirty="0"/>
            </a:br>
            <a:br>
              <a:rPr lang="en-US" sz="4800" dirty="0"/>
            </a:br>
            <a:r>
              <a:rPr lang="en-US" sz="4800" dirty="0"/>
              <a:t>“I” Behavior - SANGUINE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rmAutofit/>
          </a:bodyPr>
          <a:lstStyle/>
          <a:p>
            <a:pPr lvl="1"/>
            <a:r>
              <a:rPr lang="en-US" sz="3600" dirty="0"/>
              <a:t>Inspiring, Influencing, Impressing, Interactive, Interested in people, Impulsive</a:t>
            </a:r>
          </a:p>
          <a:p>
            <a:pPr lvl="1"/>
            <a:r>
              <a:rPr lang="en-US" sz="3600" b="1" dirty="0"/>
              <a:t>Active and People-oriented</a:t>
            </a:r>
            <a:endParaRPr lang="en-IN" sz="6000" b="1" dirty="0"/>
          </a:p>
        </p:txBody>
      </p:sp>
    </p:spTree>
    <p:extLst>
      <p:ext uri="{BB962C8B-B14F-4D97-AF65-F5344CB8AC3E}">
        <p14:creationId xmlns:p14="http://schemas.microsoft.com/office/powerpoint/2010/main" val="2902864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 Summary of “I’s” Strengths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1"/>
            <a:r>
              <a:rPr lang="en-US" sz="2000" dirty="0"/>
              <a:t>Enjoys life, is always cheerful and enthusiastic</a:t>
            </a:r>
            <a:br>
              <a:rPr lang="en-US" sz="900" dirty="0"/>
            </a:br>
            <a:r>
              <a:rPr lang="en-US" sz="2000" dirty="0"/>
              <a:t>Optimistic, lives in the present, doesn’t worry about the past or the future</a:t>
            </a:r>
            <a:endParaRPr lang="en-IN" sz="2000" dirty="0"/>
          </a:p>
          <a:p>
            <a:pPr lvl="1"/>
            <a:r>
              <a:rPr lang="en-US" sz="2000" dirty="0"/>
              <a:t>Friendly, genuinely loves people</a:t>
            </a:r>
            <a:endParaRPr lang="en-IN" sz="2000" dirty="0"/>
          </a:p>
          <a:p>
            <a:pPr lvl="1"/>
            <a:r>
              <a:rPr lang="en-US" sz="2000" dirty="0"/>
              <a:t>Compassionate and responsive to the feelings of those around them, quick to apologize</a:t>
            </a:r>
            <a:endParaRPr lang="en-IN" sz="2000" dirty="0"/>
          </a:p>
          <a:p>
            <a:pPr lvl="1"/>
            <a:r>
              <a:rPr lang="en-US" sz="2000" cap="none" dirty="0"/>
              <a:t>Expressive, dynamic</a:t>
            </a:r>
            <a:endParaRPr lang="en-IN" sz="2000" cap="none" dirty="0"/>
          </a:p>
        </p:txBody>
      </p:sp>
    </p:spTree>
    <p:extLst>
      <p:ext uri="{BB962C8B-B14F-4D97-AF65-F5344CB8AC3E}">
        <p14:creationId xmlns:p14="http://schemas.microsoft.com/office/powerpoint/2010/main" val="30822260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A Summary of “I’s” Weaknesses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158894"/>
            <a:ext cx="10515601" cy="3261352"/>
          </a:xfrm>
        </p:spPr>
        <p:txBody>
          <a:bodyPr>
            <a:noAutofit/>
          </a:bodyPr>
          <a:lstStyle/>
          <a:p>
            <a:pPr lvl="1"/>
            <a:r>
              <a:rPr lang="en-US" sz="2400" dirty="0"/>
              <a:t>Restless, impractical, disorganized, doesn't plan ahead, non-productive</a:t>
            </a:r>
            <a:endParaRPr lang="en-IN" sz="2400" dirty="0"/>
          </a:p>
          <a:p>
            <a:pPr lvl="1"/>
            <a:r>
              <a:rPr lang="en-US" sz="2400" dirty="0"/>
              <a:t>Weak-willed, undisciplined, willing to compromise, prone to problems with lust and overspending</a:t>
            </a:r>
            <a:endParaRPr lang="en-IN" sz="2400" dirty="0"/>
          </a:p>
          <a:p>
            <a:pPr lvl="1"/>
            <a:r>
              <a:rPr lang="en-US" sz="2400" dirty="0"/>
              <a:t>Egotistical, dominate the conversation, talk about themselves</a:t>
            </a:r>
            <a:endParaRPr lang="en-IN" sz="2400" dirty="0"/>
          </a:p>
          <a:p>
            <a:pPr lvl="1"/>
            <a:r>
              <a:rPr lang="en-US" sz="2400" dirty="0"/>
              <a:t>Impulsively act or talk before they think things through</a:t>
            </a:r>
            <a:endParaRPr lang="en-IN" sz="2400" dirty="0"/>
          </a:p>
          <a:p>
            <a:pPr lvl="1"/>
            <a:r>
              <a:rPr lang="en-US" sz="2400" dirty="0"/>
              <a:t>Emotionally driven, given to outbursts of anger or sudden tears</a:t>
            </a:r>
            <a:endParaRPr lang="en-IN" sz="2400" dirty="0"/>
          </a:p>
        </p:txBody>
      </p:sp>
    </p:spTree>
    <p:extLst>
      <p:ext uri="{BB962C8B-B14F-4D97-AF65-F5344CB8AC3E}">
        <p14:creationId xmlns:p14="http://schemas.microsoft.com/office/powerpoint/2010/main" val="324585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Basic Motivation for an “I”</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4400" dirty="0"/>
              <a:t>Wants Recognition and Acceptance</a:t>
            </a:r>
            <a:endParaRPr lang="en-IN" sz="6000" dirty="0"/>
          </a:p>
        </p:txBody>
      </p:sp>
    </p:spTree>
    <p:extLst>
      <p:ext uri="{BB962C8B-B14F-4D97-AF65-F5344CB8AC3E}">
        <p14:creationId xmlns:p14="http://schemas.microsoft.com/office/powerpoint/2010/main" val="3246852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“I’s” need a Partner or Teammates who will: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1"/>
            <a:r>
              <a:rPr lang="en-US" sz="3600" dirty="0"/>
              <a:t>Concentrate on the task</a:t>
            </a:r>
            <a:endParaRPr lang="en-IN" sz="3600" dirty="0"/>
          </a:p>
          <a:p>
            <a:pPr lvl="1"/>
            <a:r>
              <a:rPr lang="en-US" sz="3600" dirty="0"/>
              <a:t>Set priorities and deadlines (control the time)</a:t>
            </a:r>
            <a:endParaRPr lang="en-IN" sz="3600" dirty="0"/>
          </a:p>
          <a:p>
            <a:pPr lvl="1"/>
            <a:r>
              <a:rPr lang="en-US" sz="3600" dirty="0"/>
              <a:t>Seek the facts and take a logical approach</a:t>
            </a:r>
            <a:endParaRPr lang="en-IN" sz="3600" dirty="0"/>
          </a:p>
        </p:txBody>
      </p:sp>
    </p:spTree>
    <p:extLst>
      <p:ext uri="{BB962C8B-B14F-4D97-AF65-F5344CB8AC3E}">
        <p14:creationId xmlns:p14="http://schemas.microsoft.com/office/powerpoint/2010/main" val="2050279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To be Most Effective,</a:t>
            </a:r>
            <a:br>
              <a:rPr lang="en-US" sz="4800" dirty="0"/>
            </a:br>
            <a:r>
              <a:rPr lang="en-US" sz="4800" dirty="0"/>
              <a:t>“I’s” need to learn:</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1"/>
            <a:r>
              <a:rPr lang="en-US" sz="3200" dirty="0"/>
              <a:t>To stay on the task</a:t>
            </a:r>
            <a:endParaRPr lang="en-IN" sz="3200" dirty="0"/>
          </a:p>
          <a:p>
            <a:pPr lvl="1"/>
            <a:r>
              <a:rPr lang="en-US" sz="3200" dirty="0"/>
              <a:t>That listening better will improve one's popularity</a:t>
            </a:r>
            <a:endParaRPr lang="en-IN" sz="3200" dirty="0"/>
          </a:p>
          <a:p>
            <a:pPr lvl="1"/>
            <a:r>
              <a:rPr lang="en-US" sz="3200" dirty="0"/>
              <a:t>To make objective decisions</a:t>
            </a:r>
            <a:endParaRPr lang="en-IN" sz="3200" dirty="0"/>
          </a:p>
          <a:p>
            <a:pPr lvl="1"/>
            <a:r>
              <a:rPr lang="en-US" sz="3200" dirty="0"/>
              <a:t>To be more realistic in appraising others</a:t>
            </a:r>
            <a:endParaRPr lang="en-IN" sz="3200" dirty="0"/>
          </a:p>
        </p:txBody>
      </p:sp>
    </p:spTree>
    <p:extLst>
      <p:ext uri="{BB962C8B-B14F-4D97-AF65-F5344CB8AC3E}">
        <p14:creationId xmlns:p14="http://schemas.microsoft.com/office/powerpoint/2010/main" val="295634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Biblical Example of an “I”</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0" algn="ctr"/>
            <a:r>
              <a:rPr lang="en-US" sz="3200" b="1" u="sng" cap="none" dirty="0"/>
              <a:t>Impulsive Apostle Peter</a:t>
            </a:r>
            <a:r>
              <a:rPr lang="en-US" sz="3200" cap="none" dirty="0"/>
              <a:t>:</a:t>
            </a:r>
          </a:p>
          <a:p>
            <a:pPr lvl="0" algn="ctr"/>
            <a:r>
              <a:rPr lang="en-US" sz="3200" cap="none" dirty="0"/>
              <a:t>He was the first to walk on water; to identify Jesus as the Christ; to promise, “I will never deny You.” Gave a dynamic speech on the Day of Pentecost.</a:t>
            </a:r>
            <a:endParaRPr lang="en-IN" sz="3200" cap="none" dirty="0"/>
          </a:p>
        </p:txBody>
      </p:sp>
    </p:spTree>
    <p:extLst>
      <p:ext uri="{BB962C8B-B14F-4D97-AF65-F5344CB8AC3E}">
        <p14:creationId xmlns:p14="http://schemas.microsoft.com/office/powerpoint/2010/main" val="780168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DISC Model of Human Behavior</a:t>
            </a:r>
            <a:br>
              <a:rPr lang="en-US" sz="4800" dirty="0"/>
            </a:br>
            <a:br>
              <a:rPr lang="en-US" sz="4800" dirty="0"/>
            </a:br>
            <a:r>
              <a:rPr lang="en-US" sz="4800" dirty="0"/>
              <a:t>“S” Behavior - PHLEGMATIC</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Autofit/>
          </a:bodyPr>
          <a:lstStyle/>
          <a:p>
            <a:pPr lvl="1"/>
            <a:r>
              <a:rPr lang="en-US" sz="3600" dirty="0"/>
              <a:t>Steady, Stable, Shy, Security-oriented, Servant, Submissive, Specialist</a:t>
            </a:r>
          </a:p>
          <a:p>
            <a:pPr lvl="1"/>
            <a:r>
              <a:rPr lang="en-US" sz="3600" b="1" dirty="0"/>
              <a:t>Passive and People-oriented</a:t>
            </a:r>
            <a:endParaRPr lang="en-IN" sz="6000" b="1" dirty="0"/>
          </a:p>
        </p:txBody>
      </p:sp>
    </p:spTree>
    <p:extLst>
      <p:ext uri="{BB962C8B-B14F-4D97-AF65-F5344CB8AC3E}">
        <p14:creationId xmlns:p14="http://schemas.microsoft.com/office/powerpoint/2010/main" val="3763263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Course Objectives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2208179" y="3246449"/>
            <a:ext cx="11254901" cy="3261352"/>
          </a:xfrm>
        </p:spPr>
        <p:txBody>
          <a:bodyPr>
            <a:normAutofit/>
          </a:bodyPr>
          <a:lstStyle/>
          <a:p>
            <a:pPr marL="342900" lvl="0" indent="-342900">
              <a:spcBef>
                <a:spcPts val="5"/>
              </a:spcBef>
              <a:spcAft>
                <a:spcPts val="0"/>
              </a:spcAft>
              <a:buFont typeface="+mj-lt"/>
              <a:buAutoNum type="arabicPeriod"/>
              <a:tabLst>
                <a:tab pos="730885"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understand</a:t>
            </a:r>
            <a:r>
              <a:rPr lang="en-US" sz="2000" spc="7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supernatural</a:t>
            </a:r>
            <a:r>
              <a:rPr lang="en-US" sz="2000" spc="1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gift</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7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7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learn</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diversity</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gifts</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involved</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6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a:t>
            </a:r>
            <a:r>
              <a:rPr lang="en-US" sz="2000" spc="-10" dirty="0">
                <a:solidFill>
                  <a:srgbClr val="313131"/>
                </a:solidFill>
                <a:effectLst/>
                <a:latin typeface="Arial" panose="020B0604020202020204" pitchFamily="34" charset="0"/>
                <a:ea typeface="Times New Roman" panose="02020603050405020304" pitchFamily="18" charset="0"/>
                <a:cs typeface="Times New Roman" panose="02020603050405020304" pitchFamily="18" charset="0"/>
              </a:rPr>
              <a:t>i</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nistry</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62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study</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spiritual</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attributes</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4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a:t>
            </a:r>
            <a:r>
              <a:rPr lang="en-US" sz="2000" spc="-7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servant</a:t>
            </a:r>
            <a:r>
              <a:rPr lang="en-US" sz="2000" spc="-3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God</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70"/>
              </a:spcBef>
              <a:spcAft>
                <a:spcPts val="0"/>
              </a:spcAft>
              <a:buFont typeface="+mj-lt"/>
              <a:buAutoNum type="arabicPeriod"/>
              <a:tabLst>
                <a:tab pos="732155"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3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study</a:t>
            </a:r>
            <a:r>
              <a:rPr lang="en-US" sz="2000" spc="5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impartation</a:t>
            </a:r>
            <a:r>
              <a:rPr lang="en-US" sz="2000" spc="10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that</a:t>
            </a:r>
            <a:r>
              <a:rPr lang="en-US" sz="2000" spc="2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comes</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0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a:t>
            </a:r>
            <a:r>
              <a:rPr lang="en-US" sz="2000" spc="-3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minister</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660"/>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each</a:t>
            </a:r>
            <a:r>
              <a:rPr lang="en-US" sz="2000" spc="5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believer</a:t>
            </a:r>
            <a:r>
              <a:rPr lang="en-US" sz="2000" spc="11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find</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their</a:t>
            </a:r>
            <a:r>
              <a:rPr lang="en-US" sz="2000" spc="10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own</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un</a:t>
            </a:r>
            <a:r>
              <a:rPr lang="en-US" sz="2000" spc="-5" dirty="0">
                <a:solidFill>
                  <a:srgbClr val="313131"/>
                </a:solidFill>
                <a:effectLst/>
                <a:latin typeface="Arial" panose="020B0604020202020204" pitchFamily="34" charset="0"/>
                <a:ea typeface="Times New Roman" panose="02020603050405020304" pitchFamily="18" charset="0"/>
                <a:cs typeface="Times New Roman" panose="02020603050405020304" pitchFamily="18" charset="0"/>
              </a:rPr>
              <a:t>i</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que</a:t>
            </a:r>
            <a:r>
              <a:rPr lang="en-US" sz="2000" spc="-4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place</a:t>
            </a:r>
            <a:r>
              <a:rPr lang="en-US" sz="2000" spc="6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of</a:t>
            </a:r>
            <a:r>
              <a:rPr lang="en-US" sz="2000" spc="1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service</a:t>
            </a:r>
            <a:endParaRPr lang="en-IN" sz="2000" spc="-5" dirty="0">
              <a:effectLst/>
              <a:latin typeface="Times New Roman" panose="02020603050405020304" pitchFamily="18" charset="0"/>
              <a:ea typeface="Times New Roman" panose="02020603050405020304" pitchFamily="18" charset="0"/>
            </a:endParaRPr>
          </a:p>
          <a:p>
            <a:pPr marL="342900" lvl="0" indent="-342900">
              <a:spcBef>
                <a:spcPts val="595"/>
              </a:spcBef>
              <a:spcAft>
                <a:spcPts val="0"/>
              </a:spcAft>
              <a:buFont typeface="+mj-lt"/>
              <a:buAutoNum type="arabicPeriod"/>
              <a:tabLst>
                <a:tab pos="731520" algn="l"/>
              </a:tabLst>
            </a:pP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8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learn</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how</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to</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avoid</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burn-out</a:t>
            </a:r>
            <a:r>
              <a:rPr lang="en-US" sz="2000" spc="-2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in</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the</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5"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Helps</a:t>
            </a:r>
            <a:r>
              <a:rPr lang="en-US" sz="2000" spc="-8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2000" spc="-10" dirty="0">
                <a:solidFill>
                  <a:srgbClr val="181818"/>
                </a:solidFill>
                <a:effectLst/>
                <a:latin typeface="Arial" panose="020B0604020202020204" pitchFamily="34" charset="0"/>
                <a:ea typeface="Times New Roman" panose="02020603050405020304" pitchFamily="18" charset="0"/>
                <a:cs typeface="Times New Roman" panose="02020603050405020304" pitchFamily="18" charset="0"/>
              </a:rPr>
              <a:t>ministry</a:t>
            </a:r>
            <a:endParaRPr lang="en-IN" sz="2000" spc="-5"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458974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 Summary of “S’s” Strengths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dirty="0"/>
              <a:t>Calm and quiet</a:t>
            </a:r>
            <a:endParaRPr lang="en-IN" dirty="0"/>
          </a:p>
          <a:p>
            <a:pPr lvl="3"/>
            <a:r>
              <a:rPr lang="en-US" dirty="0"/>
              <a:t>Easy-going and patient, enjoys people, a good listener, the most likeable of all the temperaments</a:t>
            </a:r>
            <a:endParaRPr lang="en-IN" dirty="0"/>
          </a:p>
          <a:p>
            <a:pPr lvl="3"/>
            <a:r>
              <a:rPr lang="en-US" dirty="0"/>
              <a:t>Dependable, a faithful friend</a:t>
            </a:r>
            <a:endParaRPr lang="en-IN" dirty="0"/>
          </a:p>
          <a:p>
            <a:pPr lvl="3"/>
            <a:r>
              <a:rPr lang="en-US" dirty="0"/>
              <a:t>Objective thinker</a:t>
            </a:r>
            <a:endParaRPr lang="en-IN" dirty="0"/>
          </a:p>
          <a:p>
            <a:pPr lvl="3"/>
            <a:r>
              <a:rPr lang="en-US" dirty="0"/>
              <a:t>Diplomatic, a natural peacemaker, a good negotiator</a:t>
            </a:r>
            <a:endParaRPr lang="en-IN" dirty="0"/>
          </a:p>
          <a:p>
            <a:pPr lvl="3"/>
            <a:r>
              <a:rPr lang="en-US" dirty="0"/>
              <a:t>Humorous</a:t>
            </a:r>
            <a:endParaRPr lang="en-IN" dirty="0"/>
          </a:p>
          <a:p>
            <a:pPr lvl="3"/>
            <a:r>
              <a:rPr lang="en-US" dirty="0"/>
              <a:t>Efficient, organized and practical</a:t>
            </a:r>
            <a:endParaRPr lang="en-IN" dirty="0"/>
          </a:p>
        </p:txBody>
      </p:sp>
    </p:spTree>
    <p:extLst>
      <p:ext uri="{BB962C8B-B14F-4D97-AF65-F5344CB8AC3E}">
        <p14:creationId xmlns:p14="http://schemas.microsoft.com/office/powerpoint/2010/main" val="2290036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A Summary of “S’s” Weaknesses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1800" dirty="0"/>
              <a:t>Unmotivated, slow, and lazy</a:t>
            </a:r>
            <a:endParaRPr lang="en-IN" sz="1800" dirty="0"/>
          </a:p>
          <a:p>
            <a:pPr lvl="3"/>
            <a:r>
              <a:rPr lang="en-US" sz="1800" dirty="0"/>
              <a:t>A procrastinator</a:t>
            </a:r>
            <a:endParaRPr lang="en-IN" sz="1800" dirty="0"/>
          </a:p>
          <a:p>
            <a:pPr lvl="3"/>
            <a:r>
              <a:rPr lang="en-US" sz="1800" dirty="0"/>
              <a:t>Selfish with their time, does not want to get involved</a:t>
            </a:r>
            <a:endParaRPr lang="en-IN" sz="1800" dirty="0"/>
          </a:p>
          <a:p>
            <a:pPr lvl="3"/>
            <a:r>
              <a:rPr lang="en-US" sz="1800" dirty="0"/>
              <a:t>Stingy, frugal with money, a hoarder by nature</a:t>
            </a:r>
            <a:endParaRPr lang="en-IN" sz="1800" dirty="0"/>
          </a:p>
          <a:p>
            <a:pPr lvl="3"/>
            <a:r>
              <a:rPr lang="en-US" sz="1800" dirty="0"/>
              <a:t>Stubborn, does not like change</a:t>
            </a:r>
            <a:endParaRPr lang="en-IN" sz="1800" dirty="0"/>
          </a:p>
          <a:p>
            <a:pPr lvl="3"/>
            <a:r>
              <a:rPr lang="en-US" sz="1800" dirty="0"/>
              <a:t>Self-protective, builds a wall around themselves</a:t>
            </a:r>
            <a:endParaRPr lang="en-IN" sz="1800" dirty="0"/>
          </a:p>
          <a:p>
            <a:pPr lvl="3"/>
            <a:r>
              <a:rPr lang="en-US" sz="1800" dirty="0"/>
              <a:t>Indecisive and </a:t>
            </a:r>
            <a:r>
              <a:rPr lang="en-US" sz="2000" dirty="0"/>
              <a:t>fearful</a:t>
            </a:r>
            <a:endParaRPr lang="en-IN" sz="1800" dirty="0"/>
          </a:p>
        </p:txBody>
      </p:sp>
    </p:spTree>
    <p:extLst>
      <p:ext uri="{BB962C8B-B14F-4D97-AF65-F5344CB8AC3E}">
        <p14:creationId xmlns:p14="http://schemas.microsoft.com/office/powerpoint/2010/main" val="36287106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Basic Motivation for an “S”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4400" dirty="0"/>
              <a:t>Wants Stability and Support</a:t>
            </a:r>
            <a:endParaRPr lang="en-IN" sz="6000" dirty="0"/>
          </a:p>
        </p:txBody>
      </p:sp>
    </p:spTree>
    <p:extLst>
      <p:ext uri="{BB962C8B-B14F-4D97-AF65-F5344CB8AC3E}">
        <p14:creationId xmlns:p14="http://schemas.microsoft.com/office/powerpoint/2010/main" val="4118798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“S’s” need a Partner or Teammates who will: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2000" dirty="0"/>
              <a:t>Balance them by being able to react quickly to unexpected change</a:t>
            </a:r>
            <a:endParaRPr lang="en-IN" sz="2000" dirty="0"/>
          </a:p>
          <a:p>
            <a:pPr lvl="3"/>
            <a:r>
              <a:rPr lang="en-US" sz="2000" dirty="0"/>
              <a:t>Help them prioritize their work</a:t>
            </a:r>
            <a:endParaRPr lang="en-IN" sz="2000" dirty="0"/>
          </a:p>
          <a:p>
            <a:pPr lvl="3"/>
            <a:r>
              <a:rPr lang="en-US" sz="2000" dirty="0"/>
              <a:t>Give them time to adjust to changes</a:t>
            </a:r>
            <a:endParaRPr lang="en-IN" sz="2000" dirty="0"/>
          </a:p>
          <a:p>
            <a:pPr lvl="3"/>
            <a:r>
              <a:rPr lang="en-US" sz="2000" dirty="0"/>
              <a:t>	Apply pressure on them to stretch themselves and to get involved</a:t>
            </a:r>
          </a:p>
          <a:p>
            <a:pPr lvl="3"/>
            <a:r>
              <a:rPr lang="en-US" sz="2000" dirty="0"/>
              <a:t>Show them how their personal effort contributes to the group effort</a:t>
            </a:r>
            <a:endParaRPr lang="en-IN" sz="2000" dirty="0"/>
          </a:p>
          <a:p>
            <a:pPr lvl="3"/>
            <a:r>
              <a:rPr lang="en-US" sz="2000" dirty="0"/>
              <a:t>Match their own level of sincerity and competence</a:t>
            </a:r>
            <a:endParaRPr lang="en-IN" sz="2000" dirty="0"/>
          </a:p>
        </p:txBody>
      </p:sp>
    </p:spTree>
    <p:extLst>
      <p:ext uri="{BB962C8B-B14F-4D97-AF65-F5344CB8AC3E}">
        <p14:creationId xmlns:p14="http://schemas.microsoft.com/office/powerpoint/2010/main" val="172396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To be Most Effective,</a:t>
            </a:r>
            <a:br>
              <a:rPr lang="en-US" sz="4800" dirty="0"/>
            </a:br>
            <a:r>
              <a:rPr lang="en-US" sz="4800" dirty="0"/>
              <a:t>“S’s” need to learn:</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3200" dirty="0"/>
              <a:t>That change provides opportunity</a:t>
            </a:r>
            <a:endParaRPr lang="en-IN" sz="3200" dirty="0"/>
          </a:p>
          <a:p>
            <a:pPr lvl="3"/>
            <a:r>
              <a:rPr lang="en-US" sz="3200" dirty="0"/>
              <a:t>That</a:t>
            </a:r>
            <a:r>
              <a:rPr lang="en-US" sz="3200" i="1" dirty="0"/>
              <a:t> </a:t>
            </a:r>
            <a:r>
              <a:rPr lang="en-US" sz="3200" dirty="0"/>
              <a:t>discipline</a:t>
            </a:r>
            <a:r>
              <a:rPr lang="en-US" sz="3200" i="1" dirty="0"/>
              <a:t> </a:t>
            </a:r>
            <a:r>
              <a:rPr lang="en-US" sz="3200" dirty="0"/>
              <a:t>is good</a:t>
            </a:r>
            <a:endParaRPr lang="en-IN" sz="3200" dirty="0"/>
          </a:p>
          <a:p>
            <a:pPr lvl="3"/>
            <a:r>
              <a:rPr lang="en-US" sz="3200" dirty="0"/>
              <a:t>That boldness and taking risks is sometimes necessary</a:t>
            </a:r>
            <a:endParaRPr lang="en-IN" sz="3200" dirty="0"/>
          </a:p>
        </p:txBody>
      </p:sp>
    </p:spTree>
    <p:extLst>
      <p:ext uri="{BB962C8B-B14F-4D97-AF65-F5344CB8AC3E}">
        <p14:creationId xmlns:p14="http://schemas.microsoft.com/office/powerpoint/2010/main" val="1004069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Biblical Example of an “S”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2"/>
            <a:r>
              <a:rPr lang="en-US" sz="2800" b="1" u="sng" dirty="0"/>
              <a:t>Steady Father Abraham</a:t>
            </a:r>
            <a:r>
              <a:rPr lang="en-US" sz="2800" dirty="0"/>
              <a:t>:</a:t>
            </a:r>
          </a:p>
          <a:p>
            <a:pPr lvl="2"/>
            <a:r>
              <a:rPr lang="en-US" sz="2800" dirty="0"/>
              <a:t>Cared about people: his greatest desire was for a son. Used diplomacy to bargain with God for Sodom and Gomorrah. Fearful and self-protective: gave Sarah to Pharaoh to protect himself.</a:t>
            </a:r>
            <a:endParaRPr lang="en-IN" sz="4400" dirty="0"/>
          </a:p>
        </p:txBody>
      </p:sp>
    </p:spTree>
    <p:extLst>
      <p:ext uri="{BB962C8B-B14F-4D97-AF65-F5344CB8AC3E}">
        <p14:creationId xmlns:p14="http://schemas.microsoft.com/office/powerpoint/2010/main" val="110918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DISC Model of Human Behavior</a:t>
            </a:r>
            <a:br>
              <a:rPr lang="en-US" sz="4800" dirty="0"/>
            </a:br>
            <a:br>
              <a:rPr lang="en-US" sz="4800" dirty="0"/>
            </a:br>
            <a:r>
              <a:rPr lang="en-US" sz="4800" dirty="0"/>
              <a:t>“C” Behavior - MELANCHOLY</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Autofit/>
          </a:bodyPr>
          <a:lstStyle/>
          <a:p>
            <a:pPr lvl="1"/>
            <a:r>
              <a:rPr lang="en-US" sz="3600" dirty="0"/>
              <a:t>Cautious, Competent, Calculating, Compliant, Careful, Contemplative</a:t>
            </a:r>
          </a:p>
          <a:p>
            <a:pPr lvl="1"/>
            <a:r>
              <a:rPr lang="en-US" sz="3600" b="1" dirty="0"/>
              <a:t>Passive and Task-oriented</a:t>
            </a:r>
            <a:endParaRPr lang="en-IN" sz="9600" b="1" dirty="0"/>
          </a:p>
        </p:txBody>
      </p:sp>
    </p:spTree>
    <p:extLst>
      <p:ext uri="{BB962C8B-B14F-4D97-AF65-F5344CB8AC3E}">
        <p14:creationId xmlns:p14="http://schemas.microsoft.com/office/powerpoint/2010/main" val="380573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 Summary of “C’s” Strengths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1800" dirty="0"/>
              <a:t>Gifted, creative</a:t>
            </a:r>
            <a:endParaRPr lang="en-IN" sz="1800" dirty="0"/>
          </a:p>
          <a:p>
            <a:pPr lvl="3"/>
            <a:r>
              <a:rPr lang="en-US" sz="1800" dirty="0"/>
              <a:t>Analytical, clear-thinking, and detail-oriented</a:t>
            </a:r>
            <a:endParaRPr lang="en-IN" sz="1800" dirty="0"/>
          </a:p>
          <a:p>
            <a:pPr lvl="3"/>
            <a:r>
              <a:rPr lang="en-US" sz="1800" dirty="0"/>
              <a:t>Self-sacrificing and hardworking, they can be workaholics</a:t>
            </a:r>
            <a:endParaRPr lang="en-IN" sz="1800" dirty="0"/>
          </a:p>
          <a:p>
            <a:pPr lvl="3"/>
            <a:r>
              <a:rPr lang="en-US" sz="1800" dirty="0"/>
              <a:t>Faithful and dependable</a:t>
            </a:r>
            <a:endParaRPr lang="en-IN" sz="1800" dirty="0"/>
          </a:p>
          <a:p>
            <a:pPr lvl="3"/>
            <a:r>
              <a:rPr lang="en-US" sz="1800" dirty="0"/>
              <a:t>Perfectionist</a:t>
            </a:r>
            <a:endParaRPr lang="en-IN" sz="1800" dirty="0"/>
          </a:p>
          <a:p>
            <a:pPr lvl="3"/>
            <a:r>
              <a:rPr lang="en-US" sz="1800" dirty="0"/>
              <a:t>The most sensitive of all the temperaments</a:t>
            </a:r>
            <a:endParaRPr lang="en-IN" sz="1800" dirty="0"/>
          </a:p>
          <a:p>
            <a:pPr lvl="3"/>
            <a:r>
              <a:rPr lang="en-US" sz="1800" dirty="0"/>
              <a:t>Develops deep friendships</a:t>
            </a:r>
            <a:endParaRPr lang="en-IN" sz="1800" dirty="0"/>
          </a:p>
        </p:txBody>
      </p:sp>
    </p:spTree>
    <p:extLst>
      <p:ext uri="{BB962C8B-B14F-4D97-AF65-F5344CB8AC3E}">
        <p14:creationId xmlns:p14="http://schemas.microsoft.com/office/powerpoint/2010/main" val="105330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A Summary of “C’s” Weaknesses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2400" dirty="0"/>
              <a:t>Moody, gloomy, and depressed</a:t>
            </a:r>
            <a:endParaRPr lang="en-IN" sz="2400" dirty="0"/>
          </a:p>
          <a:p>
            <a:pPr lvl="3"/>
            <a:r>
              <a:rPr lang="en-US" sz="2400" dirty="0"/>
              <a:t>Self-centered</a:t>
            </a:r>
            <a:endParaRPr lang="en-IN" sz="2400" dirty="0"/>
          </a:p>
          <a:p>
            <a:pPr lvl="3"/>
            <a:r>
              <a:rPr lang="en-US" sz="2400" dirty="0"/>
              <a:t>Pessimistic, fearful, and indecisive - easy for them to see problems</a:t>
            </a:r>
            <a:endParaRPr lang="en-IN" sz="2400" dirty="0"/>
          </a:p>
          <a:p>
            <a:pPr lvl="3"/>
            <a:r>
              <a:rPr lang="en-US" sz="2400" dirty="0"/>
              <a:t>The most critical of all the temperaments</a:t>
            </a:r>
            <a:endParaRPr lang="en-IN" sz="2400" dirty="0"/>
          </a:p>
          <a:p>
            <a:pPr lvl="3"/>
            <a:r>
              <a:rPr lang="en-US" sz="2400" dirty="0"/>
              <a:t>Touchy, unsociable</a:t>
            </a:r>
            <a:endParaRPr lang="en-IN" sz="2400" dirty="0"/>
          </a:p>
        </p:txBody>
      </p:sp>
    </p:spTree>
    <p:extLst>
      <p:ext uri="{BB962C8B-B14F-4D97-AF65-F5344CB8AC3E}">
        <p14:creationId xmlns:p14="http://schemas.microsoft.com/office/powerpoint/2010/main" val="1792398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Basic Motivation for a “C”</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4400" dirty="0"/>
              <a:t>Wants Beauty, Quality, and Correctness</a:t>
            </a:r>
            <a:endParaRPr lang="en-IN" sz="6000" dirty="0"/>
          </a:p>
        </p:txBody>
      </p:sp>
    </p:spTree>
    <p:extLst>
      <p:ext uri="{BB962C8B-B14F-4D97-AF65-F5344CB8AC3E}">
        <p14:creationId xmlns:p14="http://schemas.microsoft.com/office/powerpoint/2010/main" val="246617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493105" y="4070788"/>
            <a:ext cx="9698895" cy="1590705"/>
          </a:xfrm>
        </p:spPr>
        <p:txBody>
          <a:bodyPr>
            <a:normAutofit fontScale="90000"/>
          </a:bodyPr>
          <a:lstStyle/>
          <a:p>
            <a:r>
              <a:rPr lang="en-US" sz="8000" dirty="0"/>
              <a:t>Module 5: Session 5</a:t>
            </a:r>
            <a:br>
              <a:rPr lang="en-US" sz="8000" dirty="0"/>
            </a:br>
            <a:br>
              <a:rPr lang="en-US" sz="8000" dirty="0"/>
            </a:br>
            <a:r>
              <a:rPr lang="en-US" sz="8000" dirty="0"/>
              <a:t>Getting Along With Difficult People</a:t>
            </a:r>
            <a:endParaRPr lang="en-IN" sz="8000" dirty="0"/>
          </a:p>
        </p:txBody>
      </p:sp>
    </p:spTree>
    <p:extLst>
      <p:ext uri="{BB962C8B-B14F-4D97-AF65-F5344CB8AC3E}">
        <p14:creationId xmlns:p14="http://schemas.microsoft.com/office/powerpoint/2010/main" val="12851996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“C’s” need a Partner or Teammates who will: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2800" dirty="0"/>
              <a:t>Balance them by being able to make quick decisions</a:t>
            </a:r>
            <a:endParaRPr lang="en-IN" sz="2800" dirty="0"/>
          </a:p>
          <a:p>
            <a:pPr lvl="3"/>
            <a:r>
              <a:rPr lang="en-US" sz="2800" dirty="0"/>
              <a:t>Encourage teamwork and delegation</a:t>
            </a:r>
            <a:endParaRPr lang="en-IN" sz="2800" dirty="0"/>
          </a:p>
          <a:p>
            <a:pPr lvl="3"/>
            <a:r>
              <a:rPr lang="en-US" sz="2800" dirty="0"/>
              <a:t>Initiate and facilitate discussions and compromise</a:t>
            </a:r>
            <a:endParaRPr lang="en-IN" sz="2800" dirty="0"/>
          </a:p>
        </p:txBody>
      </p:sp>
    </p:spTree>
    <p:extLst>
      <p:ext uri="{BB962C8B-B14F-4D97-AF65-F5344CB8AC3E}">
        <p14:creationId xmlns:p14="http://schemas.microsoft.com/office/powerpoint/2010/main" val="2018797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To be Most Effective,</a:t>
            </a:r>
            <a:br>
              <a:rPr lang="en-US" sz="4800" dirty="0"/>
            </a:br>
            <a:r>
              <a:rPr lang="en-US" sz="4800" dirty="0"/>
              <a:t>“C’s” need to learn:</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2000" dirty="0"/>
              <a:t>To develop more tolerance for conflict - confrontation is not always bad - it gets things resolved</a:t>
            </a:r>
            <a:endParaRPr lang="en-IN" sz="2000" dirty="0"/>
          </a:p>
          <a:p>
            <a:pPr lvl="3"/>
            <a:r>
              <a:rPr lang="en-US" sz="2000" dirty="0"/>
              <a:t>To be less subtle and indirect when dealing with conflicts</a:t>
            </a:r>
            <a:endParaRPr lang="en-IN" sz="2000" dirty="0"/>
          </a:p>
          <a:p>
            <a:pPr lvl="3"/>
            <a:r>
              <a:rPr lang="en-US" sz="2000" dirty="0"/>
              <a:t>To respect people's personal worth as much as their accomplishments</a:t>
            </a:r>
            <a:endParaRPr lang="en-IN" sz="2000" dirty="0"/>
          </a:p>
          <a:p>
            <a:pPr lvl="3"/>
            <a:r>
              <a:rPr lang="en-US" sz="2000" dirty="0"/>
              <a:t>That more optimism will lead to greater success</a:t>
            </a:r>
            <a:endParaRPr lang="en-IN" sz="2000" dirty="0"/>
          </a:p>
        </p:txBody>
      </p:sp>
    </p:spTree>
    <p:extLst>
      <p:ext uri="{BB962C8B-B14F-4D97-AF65-F5344CB8AC3E}">
        <p14:creationId xmlns:p14="http://schemas.microsoft.com/office/powerpoint/2010/main" val="1692970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Biblical Example of a “C”</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2"/>
            <a:r>
              <a:rPr lang="en-US" sz="2800" b="1" u="sng" dirty="0"/>
              <a:t>Careful Moses</a:t>
            </a:r>
            <a:r>
              <a:rPr lang="en-US" sz="2800" dirty="0"/>
              <a:t>:</a:t>
            </a:r>
          </a:p>
          <a:p>
            <a:pPr lvl="2"/>
            <a:r>
              <a:rPr lang="en-US" sz="2800" dirty="0"/>
              <a:t>Faithful and self-sacrificing. He paid great attention to details in building the Tabernacle, following directions to the letter.</a:t>
            </a:r>
            <a:endParaRPr lang="en-IN" sz="6000" dirty="0"/>
          </a:p>
        </p:txBody>
      </p:sp>
    </p:spTree>
    <p:extLst>
      <p:ext uri="{BB962C8B-B14F-4D97-AF65-F5344CB8AC3E}">
        <p14:creationId xmlns:p14="http://schemas.microsoft.com/office/powerpoint/2010/main" val="4051136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Getting Along with</a:t>
            </a:r>
            <a:br>
              <a:rPr lang="en-US" sz="4800" dirty="0"/>
            </a:br>
            <a:r>
              <a:rPr lang="en-US" sz="4800" dirty="0"/>
              <a:t>Difficult People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rmAutofit/>
          </a:bodyPr>
          <a:lstStyle/>
          <a:p>
            <a:pPr lvl="0"/>
            <a:r>
              <a:rPr lang="en-US" dirty="0"/>
              <a:t>There is no "bad" temperament or "best ' temperament.</a:t>
            </a:r>
          </a:p>
          <a:p>
            <a:pPr lvl="0"/>
            <a:r>
              <a:rPr lang="en-US" dirty="0"/>
              <a:t>God's plan is teamwork - the Body of Christ working together</a:t>
            </a:r>
          </a:p>
          <a:p>
            <a:pPr lvl="0"/>
            <a:r>
              <a:rPr lang="en-US" dirty="0"/>
              <a:t>As we grow in the Lord, our temperament becomes increasingly controlled by the Holy Spirit. We become more like Jesus, who was able to adapt His responses to best fulfill God’s plan, moment by moment. We, too, can become "all things to all men" (1 Corinthians 9:22).</a:t>
            </a:r>
            <a:endParaRPr lang="en-IN" dirty="0"/>
          </a:p>
        </p:txBody>
      </p:sp>
    </p:spTree>
    <p:extLst>
      <p:ext uri="{BB962C8B-B14F-4D97-AF65-F5344CB8AC3E}">
        <p14:creationId xmlns:p14="http://schemas.microsoft.com/office/powerpoint/2010/main" val="3153402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DDE5CDF-1512-4CDA-B956-23D223F8D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pic>
        <p:nvPicPr>
          <p:cNvPr id="15" name="Picture 14">
            <a:extLst>
              <a:ext uri="{FF2B5EF4-FFF2-40B4-BE49-F238E27FC236}">
                <a16:creationId xmlns:a16="http://schemas.microsoft.com/office/drawing/2014/main" id="{B029D7D8-5A6B-4C76-94C8-15798C6C5A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7" name="Straight Connector 16">
            <a:extLst>
              <a:ext uri="{FF2B5EF4-FFF2-40B4-BE49-F238E27FC236}">
                <a16:creationId xmlns:a16="http://schemas.microsoft.com/office/drawing/2014/main" id="{A5C9319C-E20D-4884-952F-60B6A58C3E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useBgFill="1">
        <p:nvSpPr>
          <p:cNvPr id="19" name="Rectangle 18">
            <a:extLst>
              <a:ext uri="{FF2B5EF4-FFF2-40B4-BE49-F238E27FC236}">
                <a16:creationId xmlns:a16="http://schemas.microsoft.com/office/drawing/2014/main" id="{F1176DA6-4BBF-42A4-9C94-E6613CCD6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99AAB0AE-172B-4FB4-80C2-86CD6B824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rgbClr val="518C7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2E4CAA4-FE80-FD9B-BF34-3F9562F194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2158850" y="643467"/>
            <a:ext cx="7874299" cy="5571066"/>
          </a:xfrm>
          <a:prstGeom prst="rect">
            <a:avLst/>
          </a:prstGeom>
          <a:noFill/>
        </p:spPr>
      </p:pic>
    </p:spTree>
    <p:extLst>
      <p:ext uri="{BB962C8B-B14F-4D97-AF65-F5344CB8AC3E}">
        <p14:creationId xmlns:p14="http://schemas.microsoft.com/office/powerpoint/2010/main" val="6012133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CDDE5CDF-1512-4CDA-B956-23D223F8DE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pic>
        <p:nvPicPr>
          <p:cNvPr id="28" name="Picture 27">
            <a:extLst>
              <a:ext uri="{FF2B5EF4-FFF2-40B4-BE49-F238E27FC236}">
                <a16:creationId xmlns:a16="http://schemas.microsoft.com/office/drawing/2014/main" id="{B029D7D8-5A6B-4C76-94C8-15798C6C5AD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30" name="Straight Connector 29">
            <a:extLst>
              <a:ext uri="{FF2B5EF4-FFF2-40B4-BE49-F238E27FC236}">
                <a16:creationId xmlns:a16="http://schemas.microsoft.com/office/drawing/2014/main" id="{A5C9319C-E20D-4884-952F-60B6A58C3E3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useBgFill="1">
        <p:nvSpPr>
          <p:cNvPr id="32" name="Rectangle 31">
            <a:extLst>
              <a:ext uri="{FF2B5EF4-FFF2-40B4-BE49-F238E27FC236}">
                <a16:creationId xmlns:a16="http://schemas.microsoft.com/office/drawing/2014/main" id="{F1176DA6-4BBF-42A4-9C94-E6613CCD6B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99AAB0AE-172B-4FB4-80C2-86CD6B8242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chemeClr val="bg1"/>
          </a:solidFill>
          <a:ln w="22225">
            <a:solidFill>
              <a:srgbClr val="FAC68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1F574AE6-22D5-E1A9-1542-E5BE221A2AF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bwMode="auto">
          <a:xfrm>
            <a:off x="3832755" y="643467"/>
            <a:ext cx="4526490" cy="5571066"/>
          </a:xfrm>
          <a:prstGeom prst="rect">
            <a:avLst/>
          </a:prstGeom>
          <a:noFill/>
        </p:spPr>
      </p:pic>
    </p:spTree>
    <p:extLst>
      <p:ext uri="{BB962C8B-B14F-4D97-AF65-F5344CB8AC3E}">
        <p14:creationId xmlns:p14="http://schemas.microsoft.com/office/powerpoint/2010/main" val="29118179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Learn to give our struggles over to the Lord</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rmAutofit/>
          </a:bodyPr>
          <a:lstStyle/>
          <a:p>
            <a:pPr lvl="2" algn="l"/>
            <a:r>
              <a:rPr lang="en-US" sz="2000" dirty="0"/>
              <a:t>Trust God and commit the results to Him.</a:t>
            </a:r>
            <a:endParaRPr lang="en-IN" sz="2000" cap="none" dirty="0"/>
          </a:p>
          <a:p>
            <a:r>
              <a:rPr lang="en-US" sz="2000" b="1" i="1" cap="none" dirty="0"/>
              <a:t>Commit your way to the Lord, Trust also in Him, and He shall bring it to pass (Psalms 37:5).</a:t>
            </a:r>
            <a:endParaRPr lang="en-IN" sz="2000" cap="none" dirty="0"/>
          </a:p>
          <a:p>
            <a:r>
              <a:rPr lang="en-US" sz="2000" b="1" i="1" cap="none" dirty="0"/>
              <a:t>Commit your works to the Lord, and your thoughts will be established (Proverbs 16:3).</a:t>
            </a:r>
            <a:endParaRPr lang="en-IN" sz="2000" cap="none" dirty="0"/>
          </a:p>
          <a:p>
            <a:r>
              <a:rPr lang="en-US" sz="2000" cap="none" dirty="0"/>
              <a:t>Your strength will always come by encouraging yourself in the Lord, as David did in 1 Samuel 30:6.</a:t>
            </a:r>
            <a:endParaRPr lang="en-IN" sz="3200" cap="none" dirty="0"/>
          </a:p>
        </p:txBody>
      </p:sp>
    </p:spTree>
    <p:extLst>
      <p:ext uri="{BB962C8B-B14F-4D97-AF65-F5344CB8AC3E}">
        <p14:creationId xmlns:p14="http://schemas.microsoft.com/office/powerpoint/2010/main" val="4104918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Learn to give our struggles over to the Lord</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rmAutofit/>
          </a:bodyPr>
          <a:lstStyle/>
          <a:p>
            <a:pPr lvl="0"/>
            <a:r>
              <a:rPr lang="en-US" sz="2000" cap="none" dirty="0"/>
              <a:t>A powerful faith confession for Helps minister: "Lord, Your grace is enough. It's all I need. Your power is made perfect in my weakness.“</a:t>
            </a:r>
          </a:p>
          <a:p>
            <a:r>
              <a:rPr lang="en-US" sz="2000" b="1" i="1" cap="none" dirty="0"/>
              <a:t>And he said unto me, My grace is sufficient for thee: for my strength is made perfect in weakness. Most gladly therefore will I rather glory in my infirmities [weakness], that the power of Christ may rest upon me.</a:t>
            </a:r>
            <a:r>
              <a:rPr lang="en-IN" sz="2000" b="1" cap="none" dirty="0"/>
              <a:t> </a:t>
            </a:r>
            <a:r>
              <a:rPr lang="en-US" sz="2000" b="1" i="1" cap="none" dirty="0"/>
              <a:t>(2 Corinthians 12:9 AMP)</a:t>
            </a:r>
            <a:endParaRPr lang="en-IN" sz="2000" b="1" cap="none" dirty="0"/>
          </a:p>
        </p:txBody>
      </p:sp>
    </p:spTree>
    <p:extLst>
      <p:ext uri="{BB962C8B-B14F-4D97-AF65-F5344CB8AC3E}">
        <p14:creationId xmlns:p14="http://schemas.microsoft.com/office/powerpoint/2010/main" val="155334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Faithfulness is Rewarded</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rmAutofit/>
          </a:bodyPr>
          <a:lstStyle/>
          <a:p>
            <a:pPr lvl="2" algn="l"/>
            <a:r>
              <a:rPr lang="en-US" sz="2800" dirty="0"/>
              <a:t>When it’s time for promotion, </a:t>
            </a:r>
          </a:p>
          <a:p>
            <a:pPr lvl="2" algn="l"/>
            <a:r>
              <a:rPr lang="en-US" sz="2800" dirty="0"/>
              <a:t>God knows where to find you.</a:t>
            </a:r>
            <a:endParaRPr lang="en-IN" sz="2800" dirty="0"/>
          </a:p>
          <a:p>
            <a:r>
              <a:rPr lang="en-US" sz="2800" b="1" i="1" cap="none" dirty="0"/>
              <a:t>For promotion cometh neither from the east nor from the west, nor from the south. But God is the judge: he </a:t>
            </a:r>
            <a:r>
              <a:rPr lang="en-US" sz="2800" b="1" i="1" cap="none" dirty="0" err="1"/>
              <a:t>putteth</a:t>
            </a:r>
            <a:r>
              <a:rPr lang="en-US" sz="2800" b="1" i="1" cap="none" dirty="0"/>
              <a:t> down one, and </a:t>
            </a:r>
            <a:r>
              <a:rPr lang="en-US" sz="2800" b="1" i="1" cap="none" dirty="0" err="1"/>
              <a:t>setteth</a:t>
            </a:r>
            <a:r>
              <a:rPr lang="en-US" sz="2800" b="1" i="1" cap="none" dirty="0"/>
              <a:t> up another (Psalms 75:6).</a:t>
            </a:r>
            <a:endParaRPr lang="en-IN" sz="2800" cap="none" dirty="0"/>
          </a:p>
        </p:txBody>
      </p:sp>
    </p:spTree>
    <p:extLst>
      <p:ext uri="{BB962C8B-B14F-4D97-AF65-F5344CB8AC3E}">
        <p14:creationId xmlns:p14="http://schemas.microsoft.com/office/powerpoint/2010/main" val="1644171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Faithfulness is Rewarded</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012974"/>
            <a:ext cx="10515601" cy="3261352"/>
          </a:xfrm>
        </p:spPr>
        <p:txBody>
          <a:bodyPr>
            <a:normAutofit lnSpcReduction="10000"/>
          </a:bodyPr>
          <a:lstStyle/>
          <a:p>
            <a:pPr lvl="3"/>
            <a:r>
              <a:rPr lang="en-US" sz="2000" dirty="0"/>
              <a:t>Some are promoted within the Ministry of Helps: Joseph was promoted from slave, to overseer, to prison administrator, to prime minister.</a:t>
            </a:r>
          </a:p>
          <a:p>
            <a:pPr lvl="3"/>
            <a:r>
              <a:rPr lang="en-US" sz="2000" dirty="0"/>
              <a:t>Some receive an additional ministry position: Philip was promoted from deacon to evangelist</a:t>
            </a:r>
            <a:r>
              <a:rPr lang="en-US" sz="1400" dirty="0"/>
              <a:t>.</a:t>
            </a:r>
            <a:endParaRPr lang="en-IN" sz="2000" dirty="0"/>
          </a:p>
          <a:p>
            <a:pPr lvl="3"/>
            <a:r>
              <a:rPr lang="en-US" sz="2000" dirty="0"/>
              <a:t>God keeps good record - nothing you do is done in vain. You might be thinking no one is noticing, but God is. He may be keeping you hidden, then when the time is right and something comes up, He says,</a:t>
            </a:r>
          </a:p>
          <a:p>
            <a:pPr lvl="3"/>
            <a:r>
              <a:rPr lang="en-US" sz="2000" dirty="0"/>
              <a:t>"I know just the one for the job."</a:t>
            </a:r>
            <a:endParaRPr lang="en-IN" sz="2000" dirty="0"/>
          </a:p>
        </p:txBody>
      </p:sp>
    </p:spTree>
    <p:extLst>
      <p:ext uri="{BB962C8B-B14F-4D97-AF65-F5344CB8AC3E}">
        <p14:creationId xmlns:p14="http://schemas.microsoft.com/office/powerpoint/2010/main" val="145487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Getting Along with             Difficult People</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129710"/>
            <a:ext cx="10515601" cy="3261352"/>
          </a:xfrm>
        </p:spPr>
        <p:txBody>
          <a:bodyPr>
            <a:normAutofit/>
          </a:bodyPr>
          <a:lstStyle/>
          <a:p>
            <a:pPr lvl="0"/>
            <a:r>
              <a:rPr lang="en-US" cap="none" dirty="0"/>
              <a:t>This can be one of the main difficulties to overcome when staying in your place of ministry</a:t>
            </a:r>
            <a:endParaRPr lang="en-IN" cap="none" dirty="0"/>
          </a:p>
          <a:p>
            <a:pPr lvl="0"/>
            <a:r>
              <a:rPr lang="en-US" cap="none" dirty="0"/>
              <a:t>Some define a difficult person as "someone who is not exactly like me" </a:t>
            </a:r>
            <a:endParaRPr lang="en-IN" cap="none" dirty="0"/>
          </a:p>
          <a:p>
            <a:pPr lvl="0"/>
            <a:r>
              <a:rPr lang="en-US" cap="none" dirty="0"/>
              <a:t>There are four basic temperament types which blend together to form your unique personality</a:t>
            </a:r>
          </a:p>
          <a:p>
            <a:pPr lvl="0"/>
            <a:r>
              <a:rPr lang="en-US" cap="none" dirty="0"/>
              <a:t>Temperament is God-created</a:t>
            </a:r>
            <a:endParaRPr lang="en-IN" cap="none" dirty="0"/>
          </a:p>
          <a:p>
            <a:r>
              <a:rPr lang="en-US" cap="none" dirty="0"/>
              <a:t>Every temperament has its unique strengths and weaknesses</a:t>
            </a:r>
            <a:endParaRPr lang="en-IN" cap="none" dirty="0"/>
          </a:p>
          <a:p>
            <a:r>
              <a:rPr lang="en-US" cap="none" dirty="0"/>
              <a:t>A study of temperaments will help you understand why you - and others - often feel, think, and act the way you do</a:t>
            </a:r>
            <a:endParaRPr lang="en-IN" cap="none" dirty="0"/>
          </a:p>
        </p:txBody>
      </p:sp>
    </p:spTree>
    <p:extLst>
      <p:ext uri="{BB962C8B-B14F-4D97-AF65-F5344CB8AC3E}">
        <p14:creationId xmlns:p14="http://schemas.microsoft.com/office/powerpoint/2010/main" val="110930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Faithfulness is Rewarded</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8199" y="3171218"/>
            <a:ext cx="10515601" cy="3261352"/>
          </a:xfrm>
        </p:spPr>
        <p:txBody>
          <a:bodyPr>
            <a:noAutofit/>
          </a:bodyPr>
          <a:lstStyle/>
          <a:p>
            <a:pPr algn="ctr"/>
            <a:r>
              <a:rPr lang="en-US" sz="2000" cap="none" dirty="0"/>
              <a:t>Our ultimate reward is when Jesus says, “Well done!”</a:t>
            </a:r>
          </a:p>
          <a:p>
            <a:pPr algn="ctr"/>
            <a:r>
              <a:rPr lang="en-US" sz="2000" cap="none" dirty="0"/>
              <a:t>The faithful janitor gets the same reward as the world evangelist.</a:t>
            </a:r>
            <a:endParaRPr lang="en-IN" sz="2000" cap="none" dirty="0"/>
          </a:p>
          <a:p>
            <a:pPr algn="ctr"/>
            <a:r>
              <a:rPr lang="en-US" sz="2000" b="1" i="1" cap="none" dirty="0"/>
              <a:t>	A faithful man shall abound with blessings (Proverbs 28:20a).</a:t>
            </a:r>
            <a:endParaRPr lang="en-IN" cap="none" dirty="0"/>
          </a:p>
          <a:p>
            <a:pPr algn="ctr"/>
            <a:r>
              <a:rPr lang="en-US" sz="2000" b="1" dirty="0"/>
              <a:t>As you are faithful, God will bless you beyond your wildest imagination!</a:t>
            </a:r>
            <a:endParaRPr lang="en-IN" sz="2000" b="1" dirty="0"/>
          </a:p>
          <a:p>
            <a:pPr algn="ctr"/>
            <a:r>
              <a:rPr lang="en-US" sz="2000" b="1" dirty="0"/>
              <a:t>Your gift will open doors for you that will be a great delight!</a:t>
            </a:r>
            <a:endParaRPr lang="en-IN" dirty="0"/>
          </a:p>
        </p:txBody>
      </p:sp>
    </p:spTree>
    <p:extLst>
      <p:ext uri="{BB962C8B-B14F-4D97-AF65-F5344CB8AC3E}">
        <p14:creationId xmlns:p14="http://schemas.microsoft.com/office/powerpoint/2010/main" val="1529881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The DISC Model of Human Behavior</a:t>
            </a:r>
            <a:br>
              <a:rPr lang="en-US" sz="4800" dirty="0"/>
            </a:br>
            <a:br>
              <a:rPr lang="en-US" sz="4800" dirty="0"/>
            </a:br>
            <a:r>
              <a:rPr lang="en-US" sz="4800" dirty="0"/>
              <a:t>“D” Behavior - CHOLERIC</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596648"/>
            <a:ext cx="10515601" cy="3261352"/>
          </a:xfrm>
        </p:spPr>
        <p:txBody>
          <a:bodyPr>
            <a:normAutofit/>
          </a:bodyPr>
          <a:lstStyle/>
          <a:p>
            <a:pPr lvl="1"/>
            <a:r>
              <a:rPr lang="en-US" sz="3600" dirty="0"/>
              <a:t>Dominating, Directing, Driving, Demanding, Deter­mined, Decisive, Doing</a:t>
            </a:r>
          </a:p>
          <a:p>
            <a:pPr lvl="1"/>
            <a:r>
              <a:rPr lang="en-US" sz="3600" b="1" dirty="0"/>
              <a:t>Active and Task-oriented</a:t>
            </a:r>
            <a:endParaRPr lang="en-IN" sz="3600" b="1" dirty="0"/>
          </a:p>
        </p:txBody>
      </p:sp>
    </p:spTree>
    <p:extLst>
      <p:ext uri="{BB962C8B-B14F-4D97-AF65-F5344CB8AC3E}">
        <p14:creationId xmlns:p14="http://schemas.microsoft.com/office/powerpoint/2010/main" val="1664652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A Summary of “D’s” Strengths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2400" dirty="0"/>
              <a:t>Strong-willed and self-disciplined, confident, determined to succeed</a:t>
            </a:r>
            <a:endParaRPr lang="en-IN" sz="2400" dirty="0"/>
          </a:p>
          <a:p>
            <a:pPr lvl="3"/>
            <a:r>
              <a:rPr lang="en-US" sz="2400" dirty="0"/>
              <a:t>Practical, organized</a:t>
            </a:r>
            <a:endParaRPr lang="en-IN" sz="2400" dirty="0"/>
          </a:p>
          <a:p>
            <a:pPr lvl="3"/>
            <a:r>
              <a:rPr lang="en-US" sz="2400" dirty="0"/>
              <a:t>Leader, good judge of people, can make quick and bold decisions</a:t>
            </a:r>
            <a:endParaRPr lang="en-IN" sz="2400" dirty="0"/>
          </a:p>
          <a:p>
            <a:pPr lvl="3"/>
            <a:r>
              <a:rPr lang="en-US" sz="2400" dirty="0"/>
              <a:t>Optimistic, visionary, likes a challenge, not easily discouraged</a:t>
            </a:r>
            <a:endParaRPr lang="en-IN" sz="2400" dirty="0"/>
          </a:p>
        </p:txBody>
      </p:sp>
    </p:spTree>
    <p:extLst>
      <p:ext uri="{BB962C8B-B14F-4D97-AF65-F5344CB8AC3E}">
        <p14:creationId xmlns:p14="http://schemas.microsoft.com/office/powerpoint/2010/main" val="2706504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A Summary of “D’s” Weaknesses</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2400" dirty="0"/>
              <a:t>Hot-tempered, revengeful, hostile</a:t>
            </a:r>
            <a:endParaRPr lang="en-IN" sz="2400" dirty="0"/>
          </a:p>
          <a:p>
            <a:pPr lvl="3"/>
            <a:r>
              <a:rPr lang="en-US" sz="2400" dirty="0"/>
              <a:t>Cruel, unsympathetic, believes that "the end justifies the means"</a:t>
            </a:r>
            <a:endParaRPr lang="en-IN" sz="2400" dirty="0"/>
          </a:p>
          <a:p>
            <a:pPr lvl="3"/>
            <a:r>
              <a:rPr lang="en-US" sz="2400" dirty="0"/>
              <a:t>Impetuous, starts project they later regret</a:t>
            </a:r>
            <a:endParaRPr lang="en-IN" sz="2400" dirty="0"/>
          </a:p>
          <a:p>
            <a:pPr lvl="3"/>
            <a:r>
              <a:rPr lang="en-US" sz="2400" dirty="0"/>
              <a:t>Self-sufficient, proud, haughty, domineering</a:t>
            </a:r>
            <a:endParaRPr lang="en-IN" sz="2400" dirty="0"/>
          </a:p>
          <a:p>
            <a:pPr lvl="3"/>
            <a:r>
              <a:rPr lang="en-US" sz="2400" dirty="0"/>
              <a:t>Hard for them to apologize</a:t>
            </a:r>
            <a:endParaRPr lang="en-IN" sz="2400" dirty="0"/>
          </a:p>
        </p:txBody>
      </p:sp>
    </p:spTree>
    <p:extLst>
      <p:ext uri="{BB962C8B-B14F-4D97-AF65-F5344CB8AC3E}">
        <p14:creationId xmlns:p14="http://schemas.microsoft.com/office/powerpoint/2010/main" val="3170847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a:bodyPr>
          <a:lstStyle/>
          <a:p>
            <a:r>
              <a:rPr lang="en-US" sz="4800" dirty="0"/>
              <a:t>Basic Motivation for a “D”</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4400" dirty="0"/>
              <a:t>Loves a Challenge</a:t>
            </a:r>
          </a:p>
          <a:p>
            <a:pPr lvl="3"/>
            <a:r>
              <a:rPr lang="en-US" sz="4400" dirty="0"/>
              <a:t>and Enjoys Being in Control</a:t>
            </a:r>
            <a:endParaRPr lang="en-IN" sz="6000" dirty="0"/>
          </a:p>
        </p:txBody>
      </p:sp>
    </p:spTree>
    <p:extLst>
      <p:ext uri="{BB962C8B-B14F-4D97-AF65-F5344CB8AC3E}">
        <p14:creationId xmlns:p14="http://schemas.microsoft.com/office/powerpoint/2010/main" val="2678851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158BA-37A1-03B9-1347-699A08243CD8}"/>
              </a:ext>
            </a:extLst>
          </p:cNvPr>
          <p:cNvSpPr>
            <a:spLocks noGrp="1"/>
          </p:cNvSpPr>
          <p:nvPr>
            <p:ph type="ctrTitle"/>
          </p:nvPr>
        </p:nvSpPr>
        <p:spPr>
          <a:xfrm>
            <a:off x="2551471" y="2212810"/>
            <a:ext cx="8561747" cy="958408"/>
          </a:xfrm>
        </p:spPr>
        <p:txBody>
          <a:bodyPr>
            <a:normAutofit fontScale="90000"/>
          </a:bodyPr>
          <a:lstStyle/>
          <a:p>
            <a:r>
              <a:rPr lang="en-US" sz="4800" dirty="0"/>
              <a:t>“D’s” need a Partner or Teammates who will:</a:t>
            </a:r>
            <a:endParaRPr lang="en-IN" sz="4800" dirty="0"/>
          </a:p>
        </p:txBody>
      </p:sp>
      <p:sp>
        <p:nvSpPr>
          <p:cNvPr id="3" name="Subtitle 2">
            <a:extLst>
              <a:ext uri="{FF2B5EF4-FFF2-40B4-BE49-F238E27FC236}">
                <a16:creationId xmlns:a16="http://schemas.microsoft.com/office/drawing/2014/main" id="{AB96C98B-91D1-19E6-A0A3-866A63E230E1}"/>
              </a:ext>
            </a:extLst>
          </p:cNvPr>
          <p:cNvSpPr>
            <a:spLocks noGrp="1"/>
          </p:cNvSpPr>
          <p:nvPr>
            <p:ph type="subTitle" idx="1"/>
          </p:nvPr>
        </p:nvSpPr>
        <p:spPr>
          <a:xfrm>
            <a:off x="836579" y="3343726"/>
            <a:ext cx="10515601" cy="3261352"/>
          </a:xfrm>
        </p:spPr>
        <p:txBody>
          <a:bodyPr>
            <a:noAutofit/>
          </a:bodyPr>
          <a:lstStyle/>
          <a:p>
            <a:pPr lvl="3"/>
            <a:r>
              <a:rPr lang="en-US" sz="2400" dirty="0"/>
              <a:t>Balance them by recognizing the needs and feelings of others</a:t>
            </a:r>
            <a:endParaRPr lang="en-IN" sz="2400" dirty="0"/>
          </a:p>
          <a:p>
            <a:pPr lvl="3"/>
            <a:r>
              <a:rPr lang="en-US" sz="2400" dirty="0"/>
              <a:t>Research the facts and weigh the pros and cons</a:t>
            </a:r>
            <a:endParaRPr lang="en-IN" sz="2400" dirty="0"/>
          </a:p>
          <a:p>
            <a:pPr lvl="3"/>
            <a:r>
              <a:rPr lang="en-US" sz="2400" dirty="0"/>
              <a:t>Use caution and calculate the risk</a:t>
            </a:r>
            <a:endParaRPr lang="en-IN" sz="2400" dirty="0"/>
          </a:p>
          <a:p>
            <a:pPr lvl="3"/>
            <a:r>
              <a:rPr lang="en-US" sz="2400" dirty="0"/>
              <a:t>Structure a predictable environment</a:t>
            </a:r>
            <a:endParaRPr lang="en-IN" sz="2400" dirty="0"/>
          </a:p>
          <a:p>
            <a:pPr lvl="3"/>
            <a:r>
              <a:rPr lang="en-US" sz="2400" dirty="0"/>
              <a:t>Stand up and challenge them</a:t>
            </a:r>
            <a:endParaRPr lang="en-IN" sz="2400" dirty="0"/>
          </a:p>
        </p:txBody>
      </p:sp>
    </p:spTree>
    <p:extLst>
      <p:ext uri="{BB962C8B-B14F-4D97-AF65-F5344CB8AC3E}">
        <p14:creationId xmlns:p14="http://schemas.microsoft.com/office/powerpoint/2010/main" val="2210481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TM10001114[[fn=Gallery]]</Template>
  <TotalTime>1994</TotalTime>
  <Words>1771</Words>
  <Application>Microsoft Office PowerPoint</Application>
  <PresentationFormat>Widescreen</PresentationFormat>
  <Paragraphs>174</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Arial</vt:lpstr>
      <vt:lpstr>Palatino Linotype</vt:lpstr>
      <vt:lpstr>Times New Roman</vt:lpstr>
      <vt:lpstr>Gallery</vt:lpstr>
      <vt:lpstr>The Ministry of Helps</vt:lpstr>
      <vt:lpstr>Course Objectives</vt:lpstr>
      <vt:lpstr>Module 5: Session 5  Getting Along With Difficult People</vt:lpstr>
      <vt:lpstr>Getting Along with             Difficult People</vt:lpstr>
      <vt:lpstr>The DISC Model of Human Behavior  “D” Behavior - CHOLERIC</vt:lpstr>
      <vt:lpstr>A Summary of “D’s” Strengths</vt:lpstr>
      <vt:lpstr>A Summary of “D’s” Weaknesses</vt:lpstr>
      <vt:lpstr>Basic Motivation for a “D”</vt:lpstr>
      <vt:lpstr>“D’s” need a Partner or Teammates who will:</vt:lpstr>
      <vt:lpstr>To be Most Effective, “D’s” need to learn:</vt:lpstr>
      <vt:lpstr>Biblical Example of a “D”</vt:lpstr>
      <vt:lpstr>The DISC Model of Human Behavior  “I” Behavior - SANGUINE</vt:lpstr>
      <vt:lpstr>A Summary of “I’s” Strengths</vt:lpstr>
      <vt:lpstr>A Summary of “I’s” Weaknesses</vt:lpstr>
      <vt:lpstr>Basic Motivation for an “I”</vt:lpstr>
      <vt:lpstr>“I’s” need a Partner or Teammates who will:</vt:lpstr>
      <vt:lpstr>To be Most Effective, “I’s” need to learn:</vt:lpstr>
      <vt:lpstr>Biblical Example of an “I”</vt:lpstr>
      <vt:lpstr>The DISC Model of Human Behavior  “S” Behavior - PHLEGMATIC</vt:lpstr>
      <vt:lpstr>A Summary of “S’s” Strengths</vt:lpstr>
      <vt:lpstr>A Summary of “S’s” Weaknesses</vt:lpstr>
      <vt:lpstr>Basic Motivation for an “S”</vt:lpstr>
      <vt:lpstr>“S’s” need a Partner or Teammates who will:</vt:lpstr>
      <vt:lpstr>To be Most Effective, “S’s” need to learn:</vt:lpstr>
      <vt:lpstr>Biblical Example of an “S”</vt:lpstr>
      <vt:lpstr>The DISC Model of Human Behavior  “C” Behavior - MELANCHOLY</vt:lpstr>
      <vt:lpstr>A Summary of “C’s” Strengths</vt:lpstr>
      <vt:lpstr>A Summary of “C’s” Weaknesses</vt:lpstr>
      <vt:lpstr>Basic Motivation for a “C”</vt:lpstr>
      <vt:lpstr>“C’s” need a Partner or Teammates who will:</vt:lpstr>
      <vt:lpstr>To be Most Effective, “C’s” need to learn:</vt:lpstr>
      <vt:lpstr>Biblical Example of a “C”</vt:lpstr>
      <vt:lpstr>Getting Along with Difficult People</vt:lpstr>
      <vt:lpstr>PowerPoint Presentation</vt:lpstr>
      <vt:lpstr>PowerPoint Presentation</vt:lpstr>
      <vt:lpstr>Learn to give our struggles over to the Lord</vt:lpstr>
      <vt:lpstr>Learn to give our struggles over to the Lord</vt:lpstr>
      <vt:lpstr>Faithfulness is Rewarded</vt:lpstr>
      <vt:lpstr>Faithfulness is Rewarded</vt:lpstr>
      <vt:lpstr>Faithfulness is Rewarded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Rajeev S. Bhalerao (Faculty – Pathways School Noida)</dc:creator>
  <cp:lastModifiedBy>Rajeev S. Bhalerao (Faculty – Pathways School Noida)</cp:lastModifiedBy>
  <cp:revision>67</cp:revision>
  <dcterms:created xsi:type="dcterms:W3CDTF">2024-08-21T16:07:25Z</dcterms:created>
  <dcterms:modified xsi:type="dcterms:W3CDTF">2024-09-19T15:46:57Z</dcterms:modified>
</cp:coreProperties>
</file>