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1"/>
  </p:sldMasterIdLst>
  <p:sldIdLst>
    <p:sldId id="257" r:id="rId2"/>
    <p:sldId id="258" r:id="rId3"/>
    <p:sldId id="259" r:id="rId4"/>
    <p:sldId id="261" r:id="rId5"/>
    <p:sldId id="260"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A83421F-3CFB-448B-93A2-99DCFA3B23FD}" type="datetimeFigureOut">
              <a:rPr lang="en-IN" smtClean="0"/>
              <a:t>11-04-2024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0C4D97-52EC-4A65-A4CA-D489C3252D05}" type="slidenum">
              <a:rPr lang="en-IN" smtClean="0"/>
              <a:t>‹#›</a:t>
            </a:fld>
            <a:endParaRPr lang="en-IN"/>
          </a:p>
        </p:txBody>
      </p:sp>
    </p:spTree>
    <p:extLst>
      <p:ext uri="{BB962C8B-B14F-4D97-AF65-F5344CB8AC3E}">
        <p14:creationId xmlns:p14="http://schemas.microsoft.com/office/powerpoint/2010/main" val="2752962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A83421F-3CFB-448B-93A2-99DCFA3B23FD}" type="datetimeFigureOut">
              <a:rPr lang="en-IN" smtClean="0"/>
              <a:t>11-04-2024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70C4D97-52EC-4A65-A4CA-D489C3252D05}" type="slidenum">
              <a:rPr lang="en-IN" smtClean="0"/>
              <a:t>‹#›</a:t>
            </a:fld>
            <a:endParaRPr lang="en-IN"/>
          </a:p>
        </p:txBody>
      </p:sp>
    </p:spTree>
    <p:extLst>
      <p:ext uri="{BB962C8B-B14F-4D97-AF65-F5344CB8AC3E}">
        <p14:creationId xmlns:p14="http://schemas.microsoft.com/office/powerpoint/2010/main" val="632025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A83421F-3CFB-448B-93A2-99DCFA3B23FD}" type="datetimeFigureOut">
              <a:rPr lang="en-IN" smtClean="0"/>
              <a:t>11-04-2024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70C4D97-52EC-4A65-A4CA-D489C3252D05}" type="slidenum">
              <a:rPr lang="en-IN" smtClean="0"/>
              <a:t>‹#›</a:t>
            </a:fld>
            <a:endParaRPr lang="en-IN"/>
          </a:p>
        </p:txBody>
      </p:sp>
    </p:spTree>
    <p:extLst>
      <p:ext uri="{BB962C8B-B14F-4D97-AF65-F5344CB8AC3E}">
        <p14:creationId xmlns:p14="http://schemas.microsoft.com/office/powerpoint/2010/main" val="25609811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A83421F-3CFB-448B-93A2-99DCFA3B23FD}" type="datetimeFigureOut">
              <a:rPr lang="en-IN" smtClean="0"/>
              <a:t>11-04-2024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70C4D97-52EC-4A65-A4CA-D489C3252D05}" type="slidenum">
              <a:rPr lang="en-IN" smtClean="0"/>
              <a:t>‹#›</a:t>
            </a:fld>
            <a:endParaRPr lang="en-IN"/>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8844677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A83421F-3CFB-448B-93A2-99DCFA3B23FD}" type="datetimeFigureOut">
              <a:rPr lang="en-IN" smtClean="0"/>
              <a:t>11-04-2024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70C4D97-52EC-4A65-A4CA-D489C3252D05}" type="slidenum">
              <a:rPr lang="en-IN" smtClean="0"/>
              <a:t>‹#›</a:t>
            </a:fld>
            <a:endParaRPr lang="en-IN"/>
          </a:p>
        </p:txBody>
      </p:sp>
    </p:spTree>
    <p:extLst>
      <p:ext uri="{BB962C8B-B14F-4D97-AF65-F5344CB8AC3E}">
        <p14:creationId xmlns:p14="http://schemas.microsoft.com/office/powerpoint/2010/main" val="29897702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2A83421F-3CFB-448B-93A2-99DCFA3B23FD}" type="datetimeFigureOut">
              <a:rPr lang="en-IN" smtClean="0"/>
              <a:t>11-04-2024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70C4D97-52EC-4A65-A4CA-D489C3252D05}" type="slidenum">
              <a:rPr lang="en-IN" smtClean="0"/>
              <a:t>‹#›</a:t>
            </a:fld>
            <a:endParaRPr lang="en-IN"/>
          </a:p>
        </p:txBody>
      </p:sp>
    </p:spTree>
    <p:extLst>
      <p:ext uri="{BB962C8B-B14F-4D97-AF65-F5344CB8AC3E}">
        <p14:creationId xmlns:p14="http://schemas.microsoft.com/office/powerpoint/2010/main" val="37412140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2A83421F-3CFB-448B-93A2-99DCFA3B23FD}" type="datetimeFigureOut">
              <a:rPr lang="en-IN" smtClean="0"/>
              <a:t>11-04-2024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70C4D97-52EC-4A65-A4CA-D489C3252D05}" type="slidenum">
              <a:rPr lang="en-IN" smtClean="0"/>
              <a:t>‹#›</a:t>
            </a:fld>
            <a:endParaRPr lang="en-IN"/>
          </a:p>
        </p:txBody>
      </p:sp>
    </p:spTree>
    <p:extLst>
      <p:ext uri="{BB962C8B-B14F-4D97-AF65-F5344CB8AC3E}">
        <p14:creationId xmlns:p14="http://schemas.microsoft.com/office/powerpoint/2010/main" val="28780401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83421F-3CFB-448B-93A2-99DCFA3B23FD}" type="datetimeFigureOut">
              <a:rPr lang="en-IN" smtClean="0"/>
              <a:t>11-04-2024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0C4D97-52EC-4A65-A4CA-D489C3252D05}" type="slidenum">
              <a:rPr lang="en-IN" smtClean="0"/>
              <a:t>‹#›</a:t>
            </a:fld>
            <a:endParaRPr lang="en-IN"/>
          </a:p>
        </p:txBody>
      </p:sp>
    </p:spTree>
    <p:extLst>
      <p:ext uri="{BB962C8B-B14F-4D97-AF65-F5344CB8AC3E}">
        <p14:creationId xmlns:p14="http://schemas.microsoft.com/office/powerpoint/2010/main" val="22958676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83421F-3CFB-448B-93A2-99DCFA3B23FD}" type="datetimeFigureOut">
              <a:rPr lang="en-IN" smtClean="0"/>
              <a:t>11-04-2024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0C4D97-52EC-4A65-A4CA-D489C3252D05}" type="slidenum">
              <a:rPr lang="en-IN" smtClean="0"/>
              <a:t>‹#›</a:t>
            </a:fld>
            <a:endParaRPr lang="en-IN"/>
          </a:p>
        </p:txBody>
      </p:sp>
    </p:spTree>
    <p:extLst>
      <p:ext uri="{BB962C8B-B14F-4D97-AF65-F5344CB8AC3E}">
        <p14:creationId xmlns:p14="http://schemas.microsoft.com/office/powerpoint/2010/main" val="61924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83421F-3CFB-448B-93A2-99DCFA3B23FD}" type="datetimeFigureOut">
              <a:rPr lang="en-IN" smtClean="0"/>
              <a:t>11-04-2024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0C4D97-52EC-4A65-A4CA-D489C3252D05}" type="slidenum">
              <a:rPr lang="en-IN" smtClean="0"/>
              <a:t>‹#›</a:t>
            </a:fld>
            <a:endParaRPr lang="en-IN"/>
          </a:p>
        </p:txBody>
      </p:sp>
    </p:spTree>
    <p:extLst>
      <p:ext uri="{BB962C8B-B14F-4D97-AF65-F5344CB8AC3E}">
        <p14:creationId xmlns:p14="http://schemas.microsoft.com/office/powerpoint/2010/main" val="2020731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83421F-3CFB-448B-93A2-99DCFA3B23FD}" type="datetimeFigureOut">
              <a:rPr lang="en-IN" smtClean="0"/>
              <a:t>11-04-2024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0C4D97-52EC-4A65-A4CA-D489C3252D05}" type="slidenum">
              <a:rPr lang="en-IN" smtClean="0"/>
              <a:t>‹#›</a:t>
            </a:fld>
            <a:endParaRPr lang="en-IN"/>
          </a:p>
        </p:txBody>
      </p:sp>
    </p:spTree>
    <p:extLst>
      <p:ext uri="{BB962C8B-B14F-4D97-AF65-F5344CB8AC3E}">
        <p14:creationId xmlns:p14="http://schemas.microsoft.com/office/powerpoint/2010/main" val="3474542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A83421F-3CFB-448B-93A2-99DCFA3B23FD}" type="datetimeFigureOut">
              <a:rPr lang="en-IN" smtClean="0"/>
              <a:t>11-04-2024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70C4D97-52EC-4A65-A4CA-D489C3252D05}" type="slidenum">
              <a:rPr lang="en-IN" smtClean="0"/>
              <a:t>‹#›</a:t>
            </a:fld>
            <a:endParaRPr lang="en-IN"/>
          </a:p>
        </p:txBody>
      </p:sp>
    </p:spTree>
    <p:extLst>
      <p:ext uri="{BB962C8B-B14F-4D97-AF65-F5344CB8AC3E}">
        <p14:creationId xmlns:p14="http://schemas.microsoft.com/office/powerpoint/2010/main" val="3882056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A83421F-3CFB-448B-93A2-99DCFA3B23FD}" type="datetimeFigureOut">
              <a:rPr lang="en-IN" smtClean="0"/>
              <a:t>11-04-2024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70C4D97-52EC-4A65-A4CA-D489C3252D05}" type="slidenum">
              <a:rPr lang="en-IN" smtClean="0"/>
              <a:t>‹#›</a:t>
            </a:fld>
            <a:endParaRPr lang="en-IN"/>
          </a:p>
        </p:txBody>
      </p:sp>
    </p:spTree>
    <p:extLst>
      <p:ext uri="{BB962C8B-B14F-4D97-AF65-F5344CB8AC3E}">
        <p14:creationId xmlns:p14="http://schemas.microsoft.com/office/powerpoint/2010/main" val="20601985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A83421F-3CFB-448B-93A2-99DCFA3B23FD}" type="datetimeFigureOut">
              <a:rPr lang="en-IN" smtClean="0"/>
              <a:t>11-04-2024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70C4D97-52EC-4A65-A4CA-D489C3252D05}" type="slidenum">
              <a:rPr lang="en-IN" smtClean="0"/>
              <a:t>‹#›</a:t>
            </a:fld>
            <a:endParaRPr lang="en-IN"/>
          </a:p>
        </p:txBody>
      </p:sp>
    </p:spTree>
    <p:extLst>
      <p:ext uri="{BB962C8B-B14F-4D97-AF65-F5344CB8AC3E}">
        <p14:creationId xmlns:p14="http://schemas.microsoft.com/office/powerpoint/2010/main" val="3419595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2A83421F-3CFB-448B-93A2-99DCFA3B23FD}" type="datetimeFigureOut">
              <a:rPr lang="en-IN" smtClean="0"/>
              <a:t>11-04-2024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70C4D97-52EC-4A65-A4CA-D489C3252D05}" type="slidenum">
              <a:rPr lang="en-IN" smtClean="0"/>
              <a:t>‹#›</a:t>
            </a:fld>
            <a:endParaRPr lang="en-IN"/>
          </a:p>
        </p:txBody>
      </p:sp>
    </p:spTree>
    <p:extLst>
      <p:ext uri="{BB962C8B-B14F-4D97-AF65-F5344CB8AC3E}">
        <p14:creationId xmlns:p14="http://schemas.microsoft.com/office/powerpoint/2010/main" val="3340778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A83421F-3CFB-448B-93A2-99DCFA3B23FD}" type="datetimeFigureOut">
              <a:rPr lang="en-IN" smtClean="0"/>
              <a:t>11-04-2024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70C4D97-52EC-4A65-A4CA-D489C3252D05}" type="slidenum">
              <a:rPr lang="en-IN" smtClean="0"/>
              <a:t>‹#›</a:t>
            </a:fld>
            <a:endParaRPr lang="en-IN"/>
          </a:p>
        </p:txBody>
      </p:sp>
    </p:spTree>
    <p:extLst>
      <p:ext uri="{BB962C8B-B14F-4D97-AF65-F5344CB8AC3E}">
        <p14:creationId xmlns:p14="http://schemas.microsoft.com/office/powerpoint/2010/main" val="3185822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A83421F-3CFB-448B-93A2-99DCFA3B23FD}" type="datetimeFigureOut">
              <a:rPr lang="en-IN" smtClean="0"/>
              <a:t>11-04-2024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70C4D97-52EC-4A65-A4CA-D489C3252D05}" type="slidenum">
              <a:rPr lang="en-IN" smtClean="0"/>
              <a:t>‹#›</a:t>
            </a:fld>
            <a:endParaRPr lang="en-IN"/>
          </a:p>
        </p:txBody>
      </p:sp>
    </p:spTree>
    <p:extLst>
      <p:ext uri="{BB962C8B-B14F-4D97-AF65-F5344CB8AC3E}">
        <p14:creationId xmlns:p14="http://schemas.microsoft.com/office/powerpoint/2010/main" val="4221600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2A83421F-3CFB-448B-93A2-99DCFA3B23FD}" type="datetimeFigureOut">
              <a:rPr lang="en-IN" smtClean="0"/>
              <a:t>11-04-2024</a:t>
            </a:fld>
            <a:endParaRPr lang="en-IN"/>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IN"/>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A70C4D97-52EC-4A65-A4CA-D489C3252D05}" type="slidenum">
              <a:rPr lang="en-IN" smtClean="0"/>
              <a:t>‹#›</a:t>
            </a:fld>
            <a:endParaRPr lang="en-IN"/>
          </a:p>
        </p:txBody>
      </p:sp>
    </p:spTree>
    <p:extLst>
      <p:ext uri="{BB962C8B-B14F-4D97-AF65-F5344CB8AC3E}">
        <p14:creationId xmlns:p14="http://schemas.microsoft.com/office/powerpoint/2010/main" val="2869393364"/>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 id="2147483765" r:id="rId12"/>
    <p:sldLayoutId id="2147483766" r:id="rId13"/>
    <p:sldLayoutId id="2147483767" r:id="rId14"/>
    <p:sldLayoutId id="2147483768" r:id="rId15"/>
    <p:sldLayoutId id="2147483769" r:id="rId16"/>
    <p:sldLayoutId id="2147483770"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97DE4-C39A-64B5-22A0-1BC9F8F02413}"/>
              </a:ext>
            </a:extLst>
          </p:cNvPr>
          <p:cNvSpPr>
            <a:spLocks noGrp="1"/>
          </p:cNvSpPr>
          <p:nvPr>
            <p:ph type="title"/>
          </p:nvPr>
        </p:nvSpPr>
        <p:spPr>
          <a:xfrm>
            <a:off x="913775" y="618517"/>
            <a:ext cx="10364451" cy="2982522"/>
          </a:xfrm>
        </p:spPr>
        <p:txBody>
          <a:bodyPr>
            <a:normAutofit/>
          </a:bodyPr>
          <a:lstStyle/>
          <a:p>
            <a:r>
              <a:rPr lang="en-IN" sz="5400" b="1" u="sng" kern="1800" dirty="0">
                <a:solidFill>
                  <a:schemeClr val="accent6">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rPr>
              <a:t>MODULE 2 – NON-NEGOTIABLES OF THE CHRISTIAN WALK</a:t>
            </a:r>
            <a:endParaRPr lang="en-IN" sz="8800" dirty="0">
              <a:solidFill>
                <a:schemeClr val="accent6">
                  <a:lumMod val="75000"/>
                </a:schemeClr>
              </a:solidFill>
            </a:endParaRPr>
          </a:p>
        </p:txBody>
      </p:sp>
      <p:sp>
        <p:nvSpPr>
          <p:cNvPr id="3" name="Content Placeholder 2">
            <a:extLst>
              <a:ext uri="{FF2B5EF4-FFF2-40B4-BE49-F238E27FC236}">
                <a16:creationId xmlns:a16="http://schemas.microsoft.com/office/drawing/2014/main" id="{5D3BEC2B-40A4-E3CB-81CC-BFCAD51D7781}"/>
              </a:ext>
            </a:extLst>
          </p:cNvPr>
          <p:cNvSpPr>
            <a:spLocks noGrp="1"/>
          </p:cNvSpPr>
          <p:nvPr>
            <p:ph sz="quarter" idx="13"/>
          </p:nvPr>
        </p:nvSpPr>
        <p:spPr>
          <a:xfrm>
            <a:off x="706384" y="3315879"/>
            <a:ext cx="10363826" cy="3084922"/>
          </a:xfrm>
        </p:spPr>
        <p:txBody>
          <a:bodyPr>
            <a:normAutofit/>
          </a:bodyPr>
          <a:lstStyle/>
          <a:p>
            <a:pPr algn="ctr">
              <a:lnSpc>
                <a:spcPct val="107000"/>
              </a:lnSpc>
              <a:spcAft>
                <a:spcPts val="800"/>
              </a:spcAft>
            </a:pPr>
            <a:r>
              <a:rPr lang="en-IN" sz="3200" b="1" kern="1800" dirty="0">
                <a:solidFill>
                  <a:schemeClr val="accent6">
                    <a:lumMod val="75000"/>
                  </a:schemeClr>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Week 1 (11</a:t>
            </a:r>
            <a:r>
              <a:rPr lang="en-IN" sz="3200" b="1" kern="1800" baseline="30000" dirty="0">
                <a:solidFill>
                  <a:schemeClr val="accent6">
                    <a:lumMod val="75000"/>
                  </a:schemeClr>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th</a:t>
            </a:r>
            <a:r>
              <a:rPr lang="en-IN" sz="3200" b="1" kern="1800" dirty="0">
                <a:solidFill>
                  <a:schemeClr val="accent6">
                    <a:lumMod val="75000"/>
                  </a:schemeClr>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 April 2024): Salvation &amp; Water Baptism</a:t>
            </a:r>
            <a:endParaRPr lang="en-IN" sz="3200" kern="100" dirty="0">
              <a:solidFill>
                <a:schemeClr val="accent6">
                  <a:lumMod val="75000"/>
                </a:schemeClr>
              </a:solidFill>
              <a:effectLst/>
              <a:latin typeface="Aptos" panose="020B0004020202020204" pitchFamily="34" charset="0"/>
              <a:ea typeface="Aptos" panose="020B0004020202020204" pitchFamily="34" charset="0"/>
              <a:cs typeface="Times New Roman" panose="02020603050405020304" pitchFamily="18" charset="0"/>
            </a:endParaRPr>
          </a:p>
          <a:p>
            <a:pPr algn="ctr">
              <a:lnSpc>
                <a:spcPct val="107000"/>
              </a:lnSpc>
              <a:spcAft>
                <a:spcPts val="800"/>
              </a:spcAft>
            </a:pPr>
            <a:r>
              <a:rPr lang="en-IN" sz="3200" b="1" kern="1800" dirty="0">
                <a:solidFill>
                  <a:schemeClr val="accent6">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rPr>
              <a:t>Week 2 (18</a:t>
            </a:r>
            <a:r>
              <a:rPr lang="en-IN" sz="3200" b="1" kern="1800" baseline="30000" dirty="0">
                <a:solidFill>
                  <a:schemeClr val="accent6">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rPr>
              <a:t>th</a:t>
            </a:r>
            <a:r>
              <a:rPr lang="en-IN" sz="3200" b="1" kern="1800" dirty="0">
                <a:solidFill>
                  <a:schemeClr val="accent6">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rPr>
              <a:t> April 2024): Baptism of The Holy Spirit</a:t>
            </a:r>
            <a:endParaRPr lang="en-IN" sz="3200" kern="100" dirty="0">
              <a:solidFill>
                <a:schemeClr val="accent6">
                  <a:lumMod val="75000"/>
                </a:schemeClr>
              </a:solidFill>
              <a:effectLst/>
              <a:latin typeface="Aptos" panose="020B0004020202020204" pitchFamily="34" charset="0"/>
              <a:ea typeface="Aptos" panose="020B0004020202020204" pitchFamily="34" charset="0"/>
              <a:cs typeface="Times New Roman" panose="02020603050405020304" pitchFamily="18" charset="0"/>
            </a:endParaRPr>
          </a:p>
          <a:p>
            <a:pPr algn="ctr">
              <a:lnSpc>
                <a:spcPct val="107000"/>
              </a:lnSpc>
              <a:spcAft>
                <a:spcPts val="800"/>
              </a:spcAft>
            </a:pPr>
            <a:r>
              <a:rPr lang="en-IN" sz="3200" b="1" kern="1800" dirty="0">
                <a:solidFill>
                  <a:schemeClr val="accent6">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rPr>
              <a:t>Week 3 (25</a:t>
            </a:r>
            <a:r>
              <a:rPr lang="en-IN" sz="3200" b="1" kern="1800" baseline="30000" dirty="0">
                <a:solidFill>
                  <a:schemeClr val="accent6">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rPr>
              <a:t>th</a:t>
            </a:r>
            <a:r>
              <a:rPr lang="en-IN" sz="3200" b="1" kern="1800" dirty="0">
                <a:solidFill>
                  <a:schemeClr val="accent6">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rPr>
              <a:t> April 2024): Sanctification</a:t>
            </a:r>
            <a:endParaRPr lang="en-IN" sz="3200" kern="100" dirty="0">
              <a:solidFill>
                <a:schemeClr val="accent6">
                  <a:lumMod val="75000"/>
                </a:schemeClr>
              </a:solidFill>
              <a:effectLst/>
              <a:latin typeface="Aptos" panose="020B0004020202020204" pitchFamily="34" charset="0"/>
              <a:ea typeface="Aptos" panose="020B0004020202020204" pitchFamily="34" charset="0"/>
              <a:cs typeface="Times New Roman" panose="02020603050405020304" pitchFamily="18" charset="0"/>
            </a:endParaRPr>
          </a:p>
          <a:p>
            <a:pPr algn="ctr">
              <a:lnSpc>
                <a:spcPct val="107000"/>
              </a:lnSpc>
              <a:spcAft>
                <a:spcPts val="800"/>
              </a:spcAft>
            </a:pPr>
            <a:r>
              <a:rPr lang="en-IN" sz="3200" b="1" kern="1800" dirty="0">
                <a:solidFill>
                  <a:schemeClr val="accent6">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rPr>
              <a:t>Week 4 (2</a:t>
            </a:r>
            <a:r>
              <a:rPr lang="en-IN" sz="3200" b="1" kern="1800" baseline="30000" dirty="0">
                <a:solidFill>
                  <a:schemeClr val="accent6">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rPr>
              <a:t>nd</a:t>
            </a:r>
            <a:r>
              <a:rPr lang="en-IN" sz="3200" b="1" kern="1800" dirty="0">
                <a:solidFill>
                  <a:schemeClr val="accent6">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rPr>
              <a:t> May 2024): Church</a:t>
            </a:r>
            <a:endParaRPr lang="en-IN" sz="3200" kern="100" dirty="0">
              <a:solidFill>
                <a:schemeClr val="accent6">
                  <a:lumMod val="75000"/>
                </a:schemeClr>
              </a:solidFill>
              <a:effectLst/>
              <a:latin typeface="Aptos" panose="020B0004020202020204" pitchFamily="34" charset="0"/>
              <a:ea typeface="Aptos" panose="020B0004020202020204" pitchFamily="34" charset="0"/>
              <a:cs typeface="Times New Roman" panose="02020603050405020304" pitchFamily="18" charset="0"/>
            </a:endParaRPr>
          </a:p>
          <a:p>
            <a:endParaRPr lang="en-IN" sz="3600" dirty="0">
              <a:solidFill>
                <a:schemeClr val="accent6">
                  <a:lumMod val="75000"/>
                </a:schemeClr>
              </a:solidFill>
            </a:endParaRPr>
          </a:p>
        </p:txBody>
      </p:sp>
    </p:spTree>
    <p:extLst>
      <p:ext uri="{BB962C8B-B14F-4D97-AF65-F5344CB8AC3E}">
        <p14:creationId xmlns:p14="http://schemas.microsoft.com/office/powerpoint/2010/main" val="2225603515"/>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97DE4-C39A-64B5-22A0-1BC9F8F02413}"/>
              </a:ext>
            </a:extLst>
          </p:cNvPr>
          <p:cNvSpPr>
            <a:spLocks noGrp="1"/>
          </p:cNvSpPr>
          <p:nvPr>
            <p:ph type="title"/>
          </p:nvPr>
        </p:nvSpPr>
        <p:spPr>
          <a:xfrm>
            <a:off x="914400" y="373422"/>
            <a:ext cx="10364451" cy="804930"/>
          </a:xfrm>
        </p:spPr>
        <p:txBody>
          <a:bodyPr>
            <a:normAutofit/>
          </a:bodyPr>
          <a:lstStyle/>
          <a:p>
            <a:pPr>
              <a:lnSpc>
                <a:spcPct val="107000"/>
              </a:lnSpc>
              <a:spcAft>
                <a:spcPts val="800"/>
              </a:spcAft>
            </a:pPr>
            <a:r>
              <a:rPr lang="en-IN" b="1" kern="100" dirty="0">
                <a:solidFill>
                  <a:schemeClr val="accent6">
                    <a:lumMod val="75000"/>
                  </a:schemeClr>
                </a:solidFill>
                <a:effectLst/>
                <a:latin typeface="Calibri" panose="020F0502020204030204" pitchFamily="34" charset="0"/>
                <a:ea typeface="Aptos" panose="020B0004020202020204" pitchFamily="34" charset="0"/>
                <a:cs typeface="Times New Roman" panose="02020603050405020304" pitchFamily="18" charset="0"/>
              </a:rPr>
              <a:t>8 Reasons why Salvation is Great!</a:t>
            </a:r>
            <a:endParaRPr lang="en-IN" kern="100" dirty="0">
              <a:solidFill>
                <a:schemeClr val="accent6">
                  <a:lumMod val="75000"/>
                </a:schemeClr>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D3BEC2B-40A4-E3CB-81CC-BFCAD51D7781}"/>
              </a:ext>
            </a:extLst>
          </p:cNvPr>
          <p:cNvSpPr>
            <a:spLocks noGrp="1"/>
          </p:cNvSpPr>
          <p:nvPr>
            <p:ph sz="quarter" idx="13"/>
          </p:nvPr>
        </p:nvSpPr>
        <p:spPr>
          <a:xfrm>
            <a:off x="0" y="1178352"/>
            <a:ext cx="12192000" cy="5679648"/>
          </a:xfrm>
        </p:spPr>
        <p:txBody>
          <a:bodyPr>
            <a:normAutofit lnSpcReduction="10000"/>
          </a:bodyPr>
          <a:lstStyle/>
          <a:p>
            <a:pPr marL="0" lvl="0" indent="0" algn="ctr">
              <a:buNone/>
            </a:pPr>
            <a:r>
              <a:rPr lang="en-US" sz="2400" b="1" dirty="0">
                <a:solidFill>
                  <a:schemeClr val="accent6">
                    <a:lumMod val="75000"/>
                  </a:schemeClr>
                </a:solidFill>
              </a:rPr>
              <a:t>4. Salvation is Great because of its Universality</a:t>
            </a:r>
            <a:endParaRPr lang="en-IN" sz="2400" dirty="0">
              <a:solidFill>
                <a:schemeClr val="accent6">
                  <a:lumMod val="75000"/>
                </a:schemeClr>
              </a:solidFill>
            </a:endParaRPr>
          </a:p>
          <a:p>
            <a:pPr marL="0" indent="0">
              <a:buNone/>
            </a:pPr>
            <a:r>
              <a:rPr lang="en-US" dirty="0">
                <a:solidFill>
                  <a:schemeClr val="accent6">
                    <a:lumMod val="75000"/>
                  </a:schemeClr>
                </a:solidFill>
              </a:rPr>
              <a:t> </a:t>
            </a:r>
            <a:endParaRPr lang="en-IN" dirty="0">
              <a:solidFill>
                <a:schemeClr val="accent6">
                  <a:lumMod val="75000"/>
                </a:schemeClr>
              </a:solidFill>
            </a:endParaRPr>
          </a:p>
          <a:p>
            <a:pPr lvl="0"/>
            <a:r>
              <a:rPr lang="en-IN" dirty="0">
                <a:solidFill>
                  <a:schemeClr val="accent6">
                    <a:lumMod val="75000"/>
                  </a:schemeClr>
                </a:solidFill>
              </a:rPr>
              <a:t>God so loved the world…</a:t>
            </a:r>
          </a:p>
          <a:p>
            <a:pPr lvl="0"/>
            <a:r>
              <a:rPr lang="en-IN" dirty="0">
                <a:solidFill>
                  <a:schemeClr val="accent6">
                    <a:lumMod val="75000"/>
                  </a:schemeClr>
                </a:solidFill>
              </a:rPr>
              <a:t>He wills all men to be saved.</a:t>
            </a:r>
          </a:p>
          <a:p>
            <a:pPr lvl="0"/>
            <a:r>
              <a:rPr lang="en-IN" dirty="0">
                <a:solidFill>
                  <a:schemeClr val="accent6">
                    <a:lumMod val="75000"/>
                  </a:schemeClr>
                </a:solidFill>
              </a:rPr>
              <a:t>Irrespective of nationality, position, condition, age or need, God’s salvation is for all.</a:t>
            </a:r>
          </a:p>
          <a:p>
            <a:pPr marL="0" indent="0">
              <a:buNone/>
            </a:pPr>
            <a:r>
              <a:rPr lang="en-US" dirty="0">
                <a:solidFill>
                  <a:schemeClr val="accent6">
                    <a:lumMod val="75000"/>
                  </a:schemeClr>
                </a:solidFill>
              </a:rPr>
              <a:t> </a:t>
            </a:r>
            <a:endParaRPr lang="en-IN" dirty="0">
              <a:solidFill>
                <a:schemeClr val="accent6">
                  <a:lumMod val="75000"/>
                </a:schemeClr>
              </a:solidFill>
            </a:endParaRPr>
          </a:p>
          <a:p>
            <a:r>
              <a:rPr lang="en-IN" b="1" dirty="0">
                <a:solidFill>
                  <a:schemeClr val="accent6">
                    <a:lumMod val="75000"/>
                  </a:schemeClr>
                </a:solidFill>
              </a:rPr>
              <a:t>1 Timothy 2:3-6 </a:t>
            </a:r>
            <a:r>
              <a:rPr lang="en-IN" b="1" i="1" dirty="0">
                <a:solidFill>
                  <a:schemeClr val="accent6">
                    <a:lumMod val="75000"/>
                  </a:schemeClr>
                </a:solidFill>
              </a:rPr>
              <a:t>(NLT)</a:t>
            </a:r>
            <a:endParaRPr lang="en-IN" b="1" dirty="0">
              <a:solidFill>
                <a:schemeClr val="accent6">
                  <a:lumMod val="75000"/>
                </a:schemeClr>
              </a:solidFill>
            </a:endParaRPr>
          </a:p>
          <a:p>
            <a:pPr marL="0" indent="0">
              <a:buNone/>
            </a:pPr>
            <a:r>
              <a:rPr lang="en-IN" b="1" baseline="30000" dirty="0">
                <a:solidFill>
                  <a:schemeClr val="accent6">
                    <a:lumMod val="75000"/>
                  </a:schemeClr>
                </a:solidFill>
              </a:rPr>
              <a:t>3 </a:t>
            </a:r>
            <a:r>
              <a:rPr lang="en-IN" dirty="0">
                <a:solidFill>
                  <a:schemeClr val="accent6">
                    <a:lumMod val="75000"/>
                  </a:schemeClr>
                </a:solidFill>
              </a:rPr>
              <a:t>This is good and pleases God our Savior, </a:t>
            </a:r>
            <a:r>
              <a:rPr lang="en-IN" b="1" baseline="30000" dirty="0">
                <a:solidFill>
                  <a:schemeClr val="accent6">
                    <a:lumMod val="75000"/>
                  </a:schemeClr>
                </a:solidFill>
              </a:rPr>
              <a:t>4 </a:t>
            </a:r>
            <a:r>
              <a:rPr lang="en-IN" b="1" dirty="0">
                <a:solidFill>
                  <a:schemeClr val="accent6">
                    <a:lumMod val="75000"/>
                  </a:schemeClr>
                </a:solidFill>
              </a:rPr>
              <a:t>who wants everyone to be saved</a:t>
            </a:r>
            <a:r>
              <a:rPr lang="en-IN" dirty="0">
                <a:solidFill>
                  <a:schemeClr val="accent6">
                    <a:lumMod val="75000"/>
                  </a:schemeClr>
                </a:solidFill>
              </a:rPr>
              <a:t> and to understand the truth. </a:t>
            </a:r>
            <a:r>
              <a:rPr lang="en-IN" b="1" baseline="30000" dirty="0">
                <a:solidFill>
                  <a:schemeClr val="accent6">
                    <a:lumMod val="75000"/>
                  </a:schemeClr>
                </a:solidFill>
              </a:rPr>
              <a:t>5 </a:t>
            </a:r>
            <a:r>
              <a:rPr lang="en-IN" dirty="0">
                <a:solidFill>
                  <a:schemeClr val="accent6">
                    <a:lumMod val="75000"/>
                  </a:schemeClr>
                </a:solidFill>
              </a:rPr>
              <a:t>For,</a:t>
            </a:r>
          </a:p>
          <a:p>
            <a:pPr marL="0" indent="0">
              <a:buNone/>
            </a:pPr>
            <a:r>
              <a:rPr lang="en-IN" dirty="0">
                <a:solidFill>
                  <a:schemeClr val="accent6">
                    <a:lumMod val="75000"/>
                  </a:schemeClr>
                </a:solidFill>
              </a:rPr>
              <a:t>There is one God and </a:t>
            </a:r>
            <a:r>
              <a:rPr lang="en-IN" b="1" dirty="0">
                <a:solidFill>
                  <a:schemeClr val="accent6">
                    <a:lumMod val="75000"/>
                  </a:schemeClr>
                </a:solidFill>
              </a:rPr>
              <a:t>one Mediator who can reconcile God and humanity—the man Christ Jesus.</a:t>
            </a:r>
            <a:r>
              <a:rPr lang="en-IN" dirty="0">
                <a:solidFill>
                  <a:schemeClr val="accent6">
                    <a:lumMod val="75000"/>
                  </a:schemeClr>
                </a:solidFill>
              </a:rPr>
              <a:t> </a:t>
            </a:r>
            <a:r>
              <a:rPr lang="en-IN" b="1" baseline="30000" dirty="0">
                <a:solidFill>
                  <a:schemeClr val="accent6">
                    <a:lumMod val="75000"/>
                  </a:schemeClr>
                </a:solidFill>
              </a:rPr>
              <a:t>6 </a:t>
            </a:r>
            <a:r>
              <a:rPr lang="en-IN" dirty="0">
                <a:solidFill>
                  <a:schemeClr val="accent6">
                    <a:lumMod val="75000"/>
                  </a:schemeClr>
                </a:solidFill>
              </a:rPr>
              <a:t>He gave his life to </a:t>
            </a:r>
            <a:r>
              <a:rPr lang="en-IN" b="1" dirty="0">
                <a:solidFill>
                  <a:schemeClr val="accent6">
                    <a:lumMod val="75000"/>
                  </a:schemeClr>
                </a:solidFill>
              </a:rPr>
              <a:t>purchase freedom for everyone</a:t>
            </a:r>
            <a:r>
              <a:rPr lang="en-IN" dirty="0">
                <a:solidFill>
                  <a:schemeClr val="accent6">
                    <a:lumMod val="75000"/>
                  </a:schemeClr>
                </a:solidFill>
              </a:rPr>
              <a:t>.</a:t>
            </a:r>
          </a:p>
          <a:p>
            <a:pPr marL="0" indent="0">
              <a:buNone/>
            </a:pPr>
            <a:r>
              <a:rPr lang="en-IN" dirty="0">
                <a:solidFill>
                  <a:schemeClr val="accent6">
                    <a:lumMod val="75000"/>
                  </a:schemeClr>
                </a:solidFill>
              </a:rPr>
              <a:t>This is the message God gave to the world at just the right time.</a:t>
            </a:r>
          </a:p>
          <a:p>
            <a:endParaRPr lang="en-IN" dirty="0">
              <a:solidFill>
                <a:schemeClr val="accent6">
                  <a:lumMod val="75000"/>
                </a:schemeClr>
              </a:solidFill>
            </a:endParaRPr>
          </a:p>
        </p:txBody>
      </p:sp>
    </p:spTree>
    <p:extLst>
      <p:ext uri="{BB962C8B-B14F-4D97-AF65-F5344CB8AC3E}">
        <p14:creationId xmlns:p14="http://schemas.microsoft.com/office/powerpoint/2010/main" val="3260818436"/>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1000"/>
                                        <p:tgtEl>
                                          <p:spTgt spid="3">
                                            <p:txEl>
                                              <p:pRg st="8" end="8"/>
                                            </p:txEl>
                                          </p:spTgt>
                                        </p:tgtEl>
                                      </p:cBhvr>
                                    </p:animEffect>
                                    <p:anim calcmode="lin" valueType="num">
                                      <p:cBhvr>
                                        <p:cTn id="4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1000"/>
                                        <p:tgtEl>
                                          <p:spTgt spid="3">
                                            <p:txEl>
                                              <p:pRg st="9" end="9"/>
                                            </p:txEl>
                                          </p:spTgt>
                                        </p:tgtEl>
                                      </p:cBhvr>
                                    </p:animEffect>
                                    <p:anim calcmode="lin" valueType="num">
                                      <p:cBhvr>
                                        <p:cTn id="5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4"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97DE4-C39A-64B5-22A0-1BC9F8F02413}"/>
              </a:ext>
            </a:extLst>
          </p:cNvPr>
          <p:cNvSpPr>
            <a:spLocks noGrp="1"/>
          </p:cNvSpPr>
          <p:nvPr>
            <p:ph type="title"/>
          </p:nvPr>
        </p:nvSpPr>
        <p:spPr>
          <a:xfrm>
            <a:off x="914400" y="373422"/>
            <a:ext cx="10364451" cy="804930"/>
          </a:xfrm>
        </p:spPr>
        <p:txBody>
          <a:bodyPr>
            <a:normAutofit/>
          </a:bodyPr>
          <a:lstStyle/>
          <a:p>
            <a:pPr>
              <a:lnSpc>
                <a:spcPct val="107000"/>
              </a:lnSpc>
              <a:spcAft>
                <a:spcPts val="800"/>
              </a:spcAft>
            </a:pPr>
            <a:r>
              <a:rPr lang="en-IN" b="1" kern="100" dirty="0">
                <a:solidFill>
                  <a:schemeClr val="accent6">
                    <a:lumMod val="75000"/>
                  </a:schemeClr>
                </a:solidFill>
                <a:effectLst/>
                <a:latin typeface="Calibri" panose="020F0502020204030204" pitchFamily="34" charset="0"/>
                <a:ea typeface="Aptos" panose="020B0004020202020204" pitchFamily="34" charset="0"/>
                <a:cs typeface="Times New Roman" panose="02020603050405020304" pitchFamily="18" charset="0"/>
              </a:rPr>
              <a:t>8 Reasons why Salvation is Great!</a:t>
            </a:r>
            <a:endParaRPr lang="en-IN" kern="100" dirty="0">
              <a:solidFill>
                <a:schemeClr val="accent6">
                  <a:lumMod val="75000"/>
                </a:schemeClr>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D3BEC2B-40A4-E3CB-81CC-BFCAD51D7781}"/>
              </a:ext>
            </a:extLst>
          </p:cNvPr>
          <p:cNvSpPr>
            <a:spLocks noGrp="1"/>
          </p:cNvSpPr>
          <p:nvPr>
            <p:ph sz="quarter" idx="13"/>
          </p:nvPr>
        </p:nvSpPr>
        <p:spPr>
          <a:xfrm>
            <a:off x="0" y="1178352"/>
            <a:ext cx="12192000" cy="5679648"/>
          </a:xfrm>
        </p:spPr>
        <p:txBody>
          <a:bodyPr>
            <a:normAutofit/>
          </a:bodyPr>
          <a:lstStyle/>
          <a:p>
            <a:pPr marL="0" lvl="0" indent="0" algn="ctr">
              <a:buNone/>
            </a:pPr>
            <a:r>
              <a:rPr lang="en-US" sz="2400" b="1" dirty="0">
                <a:solidFill>
                  <a:schemeClr val="accent6">
                    <a:lumMod val="75000"/>
                  </a:schemeClr>
                </a:solidFill>
              </a:rPr>
              <a:t>4. Salvation is Great because of its Universality</a:t>
            </a:r>
            <a:endParaRPr lang="en-IN" sz="2400" dirty="0">
              <a:solidFill>
                <a:schemeClr val="accent6">
                  <a:lumMod val="75000"/>
                </a:schemeClr>
              </a:solidFill>
            </a:endParaRPr>
          </a:p>
          <a:p>
            <a:pPr marL="0" indent="0">
              <a:buNone/>
            </a:pPr>
            <a:r>
              <a:rPr lang="en-US" dirty="0">
                <a:solidFill>
                  <a:schemeClr val="accent6">
                    <a:lumMod val="75000"/>
                  </a:schemeClr>
                </a:solidFill>
              </a:rPr>
              <a:t> </a:t>
            </a:r>
            <a:endParaRPr lang="en-IN" dirty="0">
              <a:solidFill>
                <a:schemeClr val="accent6">
                  <a:lumMod val="75000"/>
                </a:schemeClr>
              </a:solidFill>
            </a:endParaRPr>
          </a:p>
          <a:p>
            <a:r>
              <a:rPr lang="en-IN" b="1" dirty="0">
                <a:solidFill>
                  <a:schemeClr val="accent6">
                    <a:lumMod val="75000"/>
                  </a:schemeClr>
                </a:solidFill>
              </a:rPr>
              <a:t>1 John 2:2 </a:t>
            </a:r>
            <a:r>
              <a:rPr lang="en-IN" b="1" i="1" dirty="0">
                <a:solidFill>
                  <a:schemeClr val="accent6">
                    <a:lumMod val="75000"/>
                  </a:schemeClr>
                </a:solidFill>
              </a:rPr>
              <a:t>(AMP)</a:t>
            </a:r>
            <a:endParaRPr lang="en-IN" b="1" dirty="0">
              <a:solidFill>
                <a:schemeClr val="accent6">
                  <a:lumMod val="75000"/>
                </a:schemeClr>
              </a:solidFill>
            </a:endParaRPr>
          </a:p>
          <a:p>
            <a:pPr marL="0" indent="0">
              <a:buNone/>
            </a:pPr>
            <a:r>
              <a:rPr lang="en-IN" dirty="0">
                <a:solidFill>
                  <a:schemeClr val="accent6">
                    <a:lumMod val="75000"/>
                  </a:schemeClr>
                </a:solidFill>
              </a:rPr>
              <a:t>And He [that same </a:t>
            </a:r>
            <a:r>
              <a:rPr lang="en-IN" b="1" dirty="0">
                <a:solidFill>
                  <a:schemeClr val="accent6">
                    <a:lumMod val="75000"/>
                  </a:schemeClr>
                </a:solidFill>
              </a:rPr>
              <a:t>Jesus] is the propitiation for our sins</a:t>
            </a:r>
            <a:r>
              <a:rPr lang="en-IN" dirty="0">
                <a:solidFill>
                  <a:schemeClr val="accent6">
                    <a:lumMod val="75000"/>
                  </a:schemeClr>
                </a:solidFill>
              </a:rPr>
              <a:t> [the atoning sacrifice </a:t>
            </a:r>
            <a:r>
              <a:rPr lang="en-IN" b="1" dirty="0">
                <a:solidFill>
                  <a:schemeClr val="accent6">
                    <a:lumMod val="75000"/>
                  </a:schemeClr>
                </a:solidFill>
              </a:rPr>
              <a:t>that holds back the wrath of God</a:t>
            </a:r>
            <a:r>
              <a:rPr lang="en-IN" dirty="0">
                <a:solidFill>
                  <a:schemeClr val="accent6">
                    <a:lumMod val="75000"/>
                  </a:schemeClr>
                </a:solidFill>
              </a:rPr>
              <a:t> that would otherwise be directed at us because of our sinful nature—our worldliness, our lifestyle]; and not for ours alone, but also for [the sins of all believers throughout] the whole world.</a:t>
            </a:r>
          </a:p>
          <a:p>
            <a:pPr marL="0" indent="0">
              <a:buNone/>
            </a:pPr>
            <a:r>
              <a:rPr lang="en-IN" dirty="0">
                <a:solidFill>
                  <a:schemeClr val="accent6">
                    <a:lumMod val="75000"/>
                  </a:schemeClr>
                </a:solidFill>
              </a:rPr>
              <a:t> </a:t>
            </a:r>
          </a:p>
          <a:p>
            <a:pPr fontAlgn="base"/>
            <a:r>
              <a:rPr lang="en-IN" i="1" dirty="0">
                <a:solidFill>
                  <a:schemeClr val="accent6">
                    <a:lumMod val="75000"/>
                  </a:schemeClr>
                </a:solidFill>
              </a:rPr>
              <a:t>Propitiation means: the act of gaining or regaining the </a:t>
            </a:r>
            <a:r>
              <a:rPr lang="en-IN" i="1" dirty="0" err="1">
                <a:solidFill>
                  <a:schemeClr val="accent6">
                    <a:lumMod val="75000"/>
                  </a:schemeClr>
                </a:solidFill>
              </a:rPr>
              <a:t>favor</a:t>
            </a:r>
            <a:r>
              <a:rPr lang="en-IN" i="1" dirty="0">
                <a:solidFill>
                  <a:schemeClr val="accent6">
                    <a:lumMod val="75000"/>
                  </a:schemeClr>
                </a:solidFill>
              </a:rPr>
              <a:t> or goodwill of someone or something </a:t>
            </a:r>
            <a:endParaRPr lang="en-IN" dirty="0">
              <a:solidFill>
                <a:schemeClr val="accent6">
                  <a:lumMod val="75000"/>
                </a:schemeClr>
              </a:solidFill>
            </a:endParaRPr>
          </a:p>
          <a:p>
            <a:r>
              <a:rPr lang="en-US" dirty="0">
                <a:solidFill>
                  <a:schemeClr val="accent6">
                    <a:lumMod val="75000"/>
                  </a:schemeClr>
                </a:solidFill>
              </a:rPr>
              <a:t>1 Tim 4:10</a:t>
            </a:r>
            <a:endParaRPr lang="en-IN" dirty="0">
              <a:solidFill>
                <a:schemeClr val="accent6">
                  <a:lumMod val="75000"/>
                </a:schemeClr>
              </a:solidFill>
            </a:endParaRPr>
          </a:p>
          <a:p>
            <a:r>
              <a:rPr lang="en-US" dirty="0">
                <a:solidFill>
                  <a:schemeClr val="accent6">
                    <a:lumMod val="75000"/>
                  </a:schemeClr>
                </a:solidFill>
              </a:rPr>
              <a:t>1 John 4:14</a:t>
            </a:r>
            <a:endParaRPr lang="en-IN" dirty="0">
              <a:solidFill>
                <a:schemeClr val="accent6">
                  <a:lumMod val="75000"/>
                </a:schemeClr>
              </a:solidFill>
            </a:endParaRPr>
          </a:p>
        </p:txBody>
      </p:sp>
    </p:spTree>
    <p:extLst>
      <p:ext uri="{BB962C8B-B14F-4D97-AF65-F5344CB8AC3E}">
        <p14:creationId xmlns:p14="http://schemas.microsoft.com/office/powerpoint/2010/main" val="3695063298"/>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97DE4-C39A-64B5-22A0-1BC9F8F02413}"/>
              </a:ext>
            </a:extLst>
          </p:cNvPr>
          <p:cNvSpPr>
            <a:spLocks noGrp="1"/>
          </p:cNvSpPr>
          <p:nvPr>
            <p:ph type="title"/>
          </p:nvPr>
        </p:nvSpPr>
        <p:spPr>
          <a:xfrm>
            <a:off x="914400" y="373422"/>
            <a:ext cx="10364451" cy="804930"/>
          </a:xfrm>
        </p:spPr>
        <p:txBody>
          <a:bodyPr>
            <a:normAutofit/>
          </a:bodyPr>
          <a:lstStyle/>
          <a:p>
            <a:pPr>
              <a:lnSpc>
                <a:spcPct val="107000"/>
              </a:lnSpc>
              <a:spcAft>
                <a:spcPts val="800"/>
              </a:spcAft>
            </a:pPr>
            <a:r>
              <a:rPr lang="en-IN" b="1" kern="100" dirty="0">
                <a:solidFill>
                  <a:schemeClr val="accent6">
                    <a:lumMod val="75000"/>
                  </a:schemeClr>
                </a:solidFill>
                <a:effectLst/>
                <a:latin typeface="Calibri" panose="020F0502020204030204" pitchFamily="34" charset="0"/>
                <a:ea typeface="Aptos" panose="020B0004020202020204" pitchFamily="34" charset="0"/>
                <a:cs typeface="Times New Roman" panose="02020603050405020304" pitchFamily="18" charset="0"/>
              </a:rPr>
              <a:t>8 Reasons why Salvation is Great!</a:t>
            </a:r>
            <a:endParaRPr lang="en-IN" kern="100" dirty="0">
              <a:solidFill>
                <a:schemeClr val="accent6">
                  <a:lumMod val="75000"/>
                </a:schemeClr>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D3BEC2B-40A4-E3CB-81CC-BFCAD51D7781}"/>
              </a:ext>
            </a:extLst>
          </p:cNvPr>
          <p:cNvSpPr>
            <a:spLocks noGrp="1"/>
          </p:cNvSpPr>
          <p:nvPr>
            <p:ph sz="quarter" idx="13"/>
          </p:nvPr>
        </p:nvSpPr>
        <p:spPr>
          <a:xfrm>
            <a:off x="0" y="1178352"/>
            <a:ext cx="12192000" cy="5679648"/>
          </a:xfrm>
        </p:spPr>
        <p:txBody>
          <a:bodyPr>
            <a:normAutofit/>
          </a:bodyPr>
          <a:lstStyle/>
          <a:p>
            <a:pPr marL="0" lvl="0" indent="0" algn="ctr">
              <a:buNone/>
            </a:pPr>
            <a:r>
              <a:rPr lang="en-US" sz="2400" b="1" dirty="0">
                <a:solidFill>
                  <a:schemeClr val="accent6">
                    <a:lumMod val="75000"/>
                  </a:schemeClr>
                </a:solidFill>
              </a:rPr>
              <a:t>4. Salvation is Great because of its Universality</a:t>
            </a:r>
            <a:endParaRPr lang="en-IN" sz="2400" dirty="0">
              <a:solidFill>
                <a:schemeClr val="accent6">
                  <a:lumMod val="75000"/>
                </a:schemeClr>
              </a:solidFill>
            </a:endParaRPr>
          </a:p>
          <a:p>
            <a:pPr marL="0" indent="0">
              <a:buNone/>
            </a:pPr>
            <a:r>
              <a:rPr lang="en-US" dirty="0">
                <a:solidFill>
                  <a:schemeClr val="accent6">
                    <a:lumMod val="75000"/>
                  </a:schemeClr>
                </a:solidFill>
              </a:rPr>
              <a:t> </a:t>
            </a:r>
            <a:endParaRPr lang="en-IN" dirty="0">
              <a:solidFill>
                <a:schemeClr val="accent6">
                  <a:lumMod val="75000"/>
                </a:schemeClr>
              </a:solidFill>
            </a:endParaRPr>
          </a:p>
          <a:p>
            <a:r>
              <a:rPr lang="en-IN" dirty="0">
                <a:solidFill>
                  <a:schemeClr val="accent6">
                    <a:lumMod val="75000"/>
                  </a:schemeClr>
                </a:solidFill>
              </a:rPr>
              <a:t>Universality does not mean Universalism</a:t>
            </a:r>
          </a:p>
          <a:p>
            <a:endParaRPr lang="en-IN" dirty="0">
              <a:solidFill>
                <a:schemeClr val="accent6">
                  <a:lumMod val="75000"/>
                </a:schemeClr>
              </a:solidFill>
            </a:endParaRPr>
          </a:p>
          <a:p>
            <a:r>
              <a:rPr lang="en-IN" i="1" dirty="0">
                <a:solidFill>
                  <a:schemeClr val="accent6">
                    <a:lumMod val="75000"/>
                  </a:schemeClr>
                </a:solidFill>
              </a:rPr>
              <a:t>Universalism is a false system of religious teaching that believes all men are to be saved ultimately</a:t>
            </a:r>
            <a:endParaRPr lang="en-IN" dirty="0">
              <a:solidFill>
                <a:schemeClr val="accent6">
                  <a:lumMod val="75000"/>
                </a:schemeClr>
              </a:solidFill>
            </a:endParaRPr>
          </a:p>
          <a:p>
            <a:endParaRPr lang="en-IN" dirty="0">
              <a:solidFill>
                <a:schemeClr val="accent6">
                  <a:lumMod val="75000"/>
                </a:schemeClr>
              </a:solidFill>
            </a:endParaRPr>
          </a:p>
          <a:p>
            <a:r>
              <a:rPr lang="en-IN" dirty="0">
                <a:solidFill>
                  <a:schemeClr val="accent6">
                    <a:lumMod val="75000"/>
                  </a:schemeClr>
                </a:solidFill>
              </a:rPr>
              <a:t>The word “perish” (John 3:16) – doesn’t mean extinction, but eternal banishment from the presence of God</a:t>
            </a:r>
          </a:p>
          <a:p>
            <a:endParaRPr lang="en-IN" dirty="0">
              <a:solidFill>
                <a:schemeClr val="accent6">
                  <a:lumMod val="75000"/>
                </a:schemeClr>
              </a:solidFill>
            </a:endParaRPr>
          </a:p>
          <a:p>
            <a:r>
              <a:rPr lang="en-IN" dirty="0">
                <a:solidFill>
                  <a:schemeClr val="accent6">
                    <a:lumMod val="75000"/>
                  </a:schemeClr>
                </a:solidFill>
              </a:rPr>
              <a:t>Luke 16:19-31 (Parable of the Rich Man and Lazarus)</a:t>
            </a:r>
          </a:p>
          <a:p>
            <a:endParaRPr lang="en-IN" dirty="0">
              <a:solidFill>
                <a:schemeClr val="accent6">
                  <a:lumMod val="75000"/>
                </a:schemeClr>
              </a:solidFill>
            </a:endParaRPr>
          </a:p>
        </p:txBody>
      </p:sp>
    </p:spTree>
    <p:extLst>
      <p:ext uri="{BB962C8B-B14F-4D97-AF65-F5344CB8AC3E}">
        <p14:creationId xmlns:p14="http://schemas.microsoft.com/office/powerpoint/2010/main" val="3304574493"/>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1000"/>
                                        <p:tgtEl>
                                          <p:spTgt spid="3">
                                            <p:txEl>
                                              <p:pRg st="6" end="6"/>
                                            </p:txEl>
                                          </p:spTgt>
                                        </p:tgtEl>
                                      </p:cBhvr>
                                    </p:animEffect>
                                    <p:anim calcmode="lin" valueType="num">
                                      <p:cBhvr>
                                        <p:cTn id="2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fade">
                                      <p:cBhvr>
                                        <p:cTn id="28" dur="1000"/>
                                        <p:tgtEl>
                                          <p:spTgt spid="3">
                                            <p:txEl>
                                              <p:pRg st="8" end="8"/>
                                            </p:txEl>
                                          </p:spTgt>
                                        </p:tgtEl>
                                      </p:cBhvr>
                                    </p:animEffect>
                                    <p:anim calcmode="lin" valueType="num">
                                      <p:cBhvr>
                                        <p:cTn id="29"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97DE4-C39A-64B5-22A0-1BC9F8F02413}"/>
              </a:ext>
            </a:extLst>
          </p:cNvPr>
          <p:cNvSpPr>
            <a:spLocks noGrp="1"/>
          </p:cNvSpPr>
          <p:nvPr>
            <p:ph type="title"/>
          </p:nvPr>
        </p:nvSpPr>
        <p:spPr>
          <a:xfrm>
            <a:off x="914400" y="373422"/>
            <a:ext cx="10364451" cy="804930"/>
          </a:xfrm>
        </p:spPr>
        <p:txBody>
          <a:bodyPr>
            <a:normAutofit/>
          </a:bodyPr>
          <a:lstStyle/>
          <a:p>
            <a:pPr>
              <a:lnSpc>
                <a:spcPct val="107000"/>
              </a:lnSpc>
              <a:spcAft>
                <a:spcPts val="800"/>
              </a:spcAft>
            </a:pPr>
            <a:r>
              <a:rPr lang="en-IN" b="1" kern="100" dirty="0">
                <a:solidFill>
                  <a:schemeClr val="accent6">
                    <a:lumMod val="75000"/>
                  </a:schemeClr>
                </a:solidFill>
                <a:effectLst/>
                <a:latin typeface="Calibri" panose="020F0502020204030204" pitchFamily="34" charset="0"/>
                <a:ea typeface="Aptos" panose="020B0004020202020204" pitchFamily="34" charset="0"/>
                <a:cs typeface="Times New Roman" panose="02020603050405020304" pitchFamily="18" charset="0"/>
              </a:rPr>
              <a:t>8 Reasons why Salvation is Great!</a:t>
            </a:r>
            <a:endParaRPr lang="en-IN" kern="100" dirty="0">
              <a:solidFill>
                <a:schemeClr val="accent6">
                  <a:lumMod val="75000"/>
                </a:schemeClr>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D3BEC2B-40A4-E3CB-81CC-BFCAD51D7781}"/>
              </a:ext>
            </a:extLst>
          </p:cNvPr>
          <p:cNvSpPr>
            <a:spLocks noGrp="1"/>
          </p:cNvSpPr>
          <p:nvPr>
            <p:ph sz="quarter" idx="13"/>
          </p:nvPr>
        </p:nvSpPr>
        <p:spPr>
          <a:xfrm>
            <a:off x="0" y="1178352"/>
            <a:ext cx="12192000" cy="5679648"/>
          </a:xfrm>
        </p:spPr>
        <p:txBody>
          <a:bodyPr>
            <a:normAutofit/>
          </a:bodyPr>
          <a:lstStyle/>
          <a:p>
            <a:pPr marL="0" lvl="0" indent="0" algn="ctr">
              <a:buNone/>
            </a:pPr>
            <a:r>
              <a:rPr lang="en-US" sz="2400" b="1" dirty="0">
                <a:solidFill>
                  <a:schemeClr val="accent6">
                    <a:lumMod val="75000"/>
                  </a:schemeClr>
                </a:solidFill>
              </a:rPr>
              <a:t>5. Salvation is Great because of the Blessings it Bestows</a:t>
            </a:r>
            <a:endParaRPr lang="en-IN" sz="2400" dirty="0">
              <a:solidFill>
                <a:schemeClr val="accent6">
                  <a:lumMod val="75000"/>
                </a:schemeClr>
              </a:solidFill>
            </a:endParaRPr>
          </a:p>
          <a:p>
            <a:endParaRPr lang="en-IN" dirty="0">
              <a:solidFill>
                <a:schemeClr val="accent6">
                  <a:lumMod val="75000"/>
                </a:schemeClr>
              </a:solidFill>
            </a:endParaRPr>
          </a:p>
          <a:p>
            <a:pPr lvl="0"/>
            <a:r>
              <a:rPr lang="en-IN" dirty="0">
                <a:solidFill>
                  <a:schemeClr val="accent6">
                    <a:lumMod val="75000"/>
                  </a:schemeClr>
                </a:solidFill>
              </a:rPr>
              <a:t>Liberation from the bondage of sin, and from all its eternal consequences</a:t>
            </a:r>
          </a:p>
          <a:p>
            <a:pPr lvl="0"/>
            <a:r>
              <a:rPr lang="en-IN" dirty="0">
                <a:solidFill>
                  <a:schemeClr val="accent6">
                    <a:lumMod val="75000"/>
                  </a:schemeClr>
                </a:solidFill>
              </a:rPr>
              <a:t>Deliverance from the powers of darkness, from the curse and condemnation of sin</a:t>
            </a:r>
          </a:p>
          <a:p>
            <a:pPr lvl="0"/>
            <a:r>
              <a:rPr lang="en-IN" dirty="0">
                <a:solidFill>
                  <a:schemeClr val="accent6">
                    <a:lumMod val="75000"/>
                  </a:schemeClr>
                </a:solidFill>
              </a:rPr>
              <a:t>Provides us with a perfect standing before God through the merits of the Saviour</a:t>
            </a:r>
          </a:p>
          <a:p>
            <a:pPr lvl="0"/>
            <a:r>
              <a:rPr lang="en-IN" dirty="0">
                <a:solidFill>
                  <a:schemeClr val="accent6">
                    <a:lumMod val="75000"/>
                  </a:schemeClr>
                </a:solidFill>
              </a:rPr>
              <a:t>Brings us into the fellowship of our Deliverer</a:t>
            </a:r>
          </a:p>
          <a:p>
            <a:pPr lvl="0"/>
            <a:r>
              <a:rPr lang="en-IN" dirty="0">
                <a:solidFill>
                  <a:schemeClr val="accent6">
                    <a:lumMod val="75000"/>
                  </a:schemeClr>
                </a:solidFill>
              </a:rPr>
              <a:t>We become His property (1 Cor 6:19-20) </a:t>
            </a:r>
          </a:p>
          <a:p>
            <a:pPr lvl="0"/>
            <a:r>
              <a:rPr lang="en-IN" dirty="0">
                <a:solidFill>
                  <a:schemeClr val="accent6">
                    <a:lumMod val="75000"/>
                  </a:schemeClr>
                </a:solidFill>
              </a:rPr>
              <a:t>We also receive satisfaction with our salvation, power as well as pardon, joy as well as justification.</a:t>
            </a:r>
          </a:p>
        </p:txBody>
      </p:sp>
    </p:spTree>
    <p:extLst>
      <p:ext uri="{BB962C8B-B14F-4D97-AF65-F5344CB8AC3E}">
        <p14:creationId xmlns:p14="http://schemas.microsoft.com/office/powerpoint/2010/main" val="4102657982"/>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97DE4-C39A-64B5-22A0-1BC9F8F02413}"/>
              </a:ext>
            </a:extLst>
          </p:cNvPr>
          <p:cNvSpPr>
            <a:spLocks noGrp="1"/>
          </p:cNvSpPr>
          <p:nvPr>
            <p:ph type="title"/>
          </p:nvPr>
        </p:nvSpPr>
        <p:spPr>
          <a:xfrm>
            <a:off x="914400" y="373422"/>
            <a:ext cx="10364451" cy="804930"/>
          </a:xfrm>
        </p:spPr>
        <p:txBody>
          <a:bodyPr>
            <a:normAutofit/>
          </a:bodyPr>
          <a:lstStyle/>
          <a:p>
            <a:pPr>
              <a:lnSpc>
                <a:spcPct val="107000"/>
              </a:lnSpc>
              <a:spcAft>
                <a:spcPts val="800"/>
              </a:spcAft>
            </a:pPr>
            <a:r>
              <a:rPr lang="en-IN" b="1" kern="100" dirty="0">
                <a:solidFill>
                  <a:schemeClr val="accent6">
                    <a:lumMod val="75000"/>
                  </a:schemeClr>
                </a:solidFill>
                <a:effectLst/>
                <a:latin typeface="Calibri" panose="020F0502020204030204" pitchFamily="34" charset="0"/>
                <a:ea typeface="Aptos" panose="020B0004020202020204" pitchFamily="34" charset="0"/>
                <a:cs typeface="Times New Roman" panose="02020603050405020304" pitchFamily="18" charset="0"/>
              </a:rPr>
              <a:t>8 Reasons why Salvation is Great!</a:t>
            </a:r>
            <a:endParaRPr lang="en-IN" kern="100" dirty="0">
              <a:solidFill>
                <a:schemeClr val="accent6">
                  <a:lumMod val="75000"/>
                </a:schemeClr>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D3BEC2B-40A4-E3CB-81CC-BFCAD51D7781}"/>
              </a:ext>
            </a:extLst>
          </p:cNvPr>
          <p:cNvSpPr>
            <a:spLocks noGrp="1"/>
          </p:cNvSpPr>
          <p:nvPr>
            <p:ph sz="quarter" idx="13"/>
          </p:nvPr>
        </p:nvSpPr>
        <p:spPr>
          <a:xfrm>
            <a:off x="0" y="1178352"/>
            <a:ext cx="12192000" cy="5679648"/>
          </a:xfrm>
        </p:spPr>
        <p:txBody>
          <a:bodyPr>
            <a:normAutofit fontScale="92500" lnSpcReduction="20000"/>
          </a:bodyPr>
          <a:lstStyle/>
          <a:p>
            <a:pPr marL="0" lvl="0" indent="0" algn="ctr">
              <a:buNone/>
            </a:pPr>
            <a:r>
              <a:rPr lang="en-US" sz="2600" b="1" dirty="0">
                <a:solidFill>
                  <a:schemeClr val="accent6">
                    <a:lumMod val="75000"/>
                  </a:schemeClr>
                </a:solidFill>
              </a:rPr>
              <a:t>6. Salvation is Great because it is Eternal in its Duration</a:t>
            </a:r>
            <a:endParaRPr lang="en-IN" sz="2600" dirty="0">
              <a:solidFill>
                <a:schemeClr val="accent6">
                  <a:lumMod val="75000"/>
                </a:schemeClr>
              </a:solidFill>
            </a:endParaRPr>
          </a:p>
          <a:p>
            <a:endParaRPr lang="en-IN" dirty="0">
              <a:solidFill>
                <a:schemeClr val="accent6">
                  <a:lumMod val="75000"/>
                </a:schemeClr>
              </a:solidFill>
            </a:endParaRPr>
          </a:p>
          <a:p>
            <a:r>
              <a:rPr lang="en-US" dirty="0">
                <a:solidFill>
                  <a:schemeClr val="accent6">
                    <a:lumMod val="75000"/>
                  </a:schemeClr>
                </a:solidFill>
              </a:rPr>
              <a:t>Is 45:17, 51:6 (God said “My salvation will be forever”)</a:t>
            </a:r>
            <a:endParaRPr lang="en-IN" dirty="0">
              <a:solidFill>
                <a:schemeClr val="accent6">
                  <a:lumMod val="75000"/>
                </a:schemeClr>
              </a:solidFill>
            </a:endParaRPr>
          </a:p>
          <a:p>
            <a:r>
              <a:rPr lang="en-US" dirty="0">
                <a:solidFill>
                  <a:schemeClr val="accent6">
                    <a:lumMod val="75000"/>
                  </a:schemeClr>
                </a:solidFill>
              </a:rPr>
              <a:t>John 10:28</a:t>
            </a:r>
            <a:endParaRPr lang="en-IN" dirty="0">
              <a:solidFill>
                <a:schemeClr val="accent6">
                  <a:lumMod val="75000"/>
                </a:schemeClr>
              </a:solidFill>
            </a:endParaRPr>
          </a:p>
          <a:p>
            <a:endParaRPr lang="en-IN" dirty="0">
              <a:solidFill>
                <a:schemeClr val="accent6">
                  <a:lumMod val="75000"/>
                </a:schemeClr>
              </a:solidFill>
            </a:endParaRPr>
          </a:p>
          <a:p>
            <a:r>
              <a:rPr lang="en-IN" b="1" dirty="0">
                <a:solidFill>
                  <a:schemeClr val="accent6">
                    <a:lumMod val="75000"/>
                  </a:schemeClr>
                </a:solidFill>
              </a:rPr>
              <a:t>Hebrews 5:9 </a:t>
            </a:r>
            <a:r>
              <a:rPr lang="en-IN" b="1" i="1" dirty="0">
                <a:solidFill>
                  <a:schemeClr val="accent6">
                    <a:lumMod val="75000"/>
                  </a:schemeClr>
                </a:solidFill>
              </a:rPr>
              <a:t>(NLT)</a:t>
            </a:r>
            <a:endParaRPr lang="en-IN" b="1" dirty="0">
              <a:solidFill>
                <a:schemeClr val="accent6">
                  <a:lumMod val="75000"/>
                </a:schemeClr>
              </a:solidFill>
            </a:endParaRPr>
          </a:p>
          <a:p>
            <a:pPr marL="0" indent="0">
              <a:buNone/>
            </a:pPr>
            <a:r>
              <a:rPr lang="en-IN" dirty="0">
                <a:solidFill>
                  <a:schemeClr val="accent6">
                    <a:lumMod val="75000"/>
                  </a:schemeClr>
                </a:solidFill>
              </a:rPr>
              <a:t>In this way, God qualified him as a perfect High Priest, and he became the source of </a:t>
            </a:r>
            <a:r>
              <a:rPr lang="en-IN" b="1" dirty="0">
                <a:solidFill>
                  <a:schemeClr val="accent6">
                    <a:lumMod val="75000"/>
                  </a:schemeClr>
                </a:solidFill>
              </a:rPr>
              <a:t>eternal salvation for all those who obey him</a:t>
            </a:r>
            <a:r>
              <a:rPr lang="en-IN" dirty="0">
                <a:solidFill>
                  <a:schemeClr val="accent6">
                    <a:lumMod val="75000"/>
                  </a:schemeClr>
                </a:solidFill>
              </a:rPr>
              <a:t>.</a:t>
            </a:r>
          </a:p>
          <a:p>
            <a:pPr marL="0" indent="0">
              <a:buNone/>
            </a:pPr>
            <a:endParaRPr lang="en-IN" dirty="0">
              <a:solidFill>
                <a:schemeClr val="accent6">
                  <a:lumMod val="75000"/>
                </a:schemeClr>
              </a:solidFill>
            </a:endParaRPr>
          </a:p>
          <a:p>
            <a:r>
              <a:rPr lang="en-IN" b="1" dirty="0">
                <a:solidFill>
                  <a:schemeClr val="accent6">
                    <a:lumMod val="75000"/>
                  </a:schemeClr>
                </a:solidFill>
              </a:rPr>
              <a:t>Hebrews 9:12 </a:t>
            </a:r>
            <a:r>
              <a:rPr lang="en-IN" b="1" i="1" dirty="0">
                <a:solidFill>
                  <a:schemeClr val="accent6">
                    <a:lumMod val="75000"/>
                  </a:schemeClr>
                </a:solidFill>
              </a:rPr>
              <a:t>(Amp)</a:t>
            </a:r>
            <a:endParaRPr lang="en-IN" b="1" dirty="0">
              <a:solidFill>
                <a:schemeClr val="accent6">
                  <a:lumMod val="75000"/>
                </a:schemeClr>
              </a:solidFill>
            </a:endParaRPr>
          </a:p>
          <a:p>
            <a:pPr marL="0" indent="0">
              <a:buNone/>
            </a:pPr>
            <a:r>
              <a:rPr lang="en-IN" dirty="0">
                <a:solidFill>
                  <a:schemeClr val="accent6">
                    <a:lumMod val="75000"/>
                  </a:schemeClr>
                </a:solidFill>
              </a:rPr>
              <a:t>He went once for all into the Holy Place [the Holy of Holies of heaven, into the presence of God], and not through the blood of goats and calves, but through His own blood, </a:t>
            </a:r>
            <a:r>
              <a:rPr lang="en-IN" b="1" dirty="0">
                <a:solidFill>
                  <a:schemeClr val="accent6">
                    <a:lumMod val="75000"/>
                  </a:schemeClr>
                </a:solidFill>
              </a:rPr>
              <a:t>having obtained </a:t>
            </a:r>
            <a:r>
              <a:rPr lang="en-IN" b="1" i="1" dirty="0">
                <a:solidFill>
                  <a:schemeClr val="accent6">
                    <a:lumMod val="75000"/>
                  </a:schemeClr>
                </a:solidFill>
              </a:rPr>
              <a:t>and</a:t>
            </a:r>
            <a:r>
              <a:rPr lang="en-IN" b="1" dirty="0">
                <a:solidFill>
                  <a:schemeClr val="accent6">
                    <a:lumMod val="75000"/>
                  </a:schemeClr>
                </a:solidFill>
              </a:rPr>
              <a:t> secured eternal redemption</a:t>
            </a:r>
            <a:r>
              <a:rPr lang="en-IN" dirty="0">
                <a:solidFill>
                  <a:schemeClr val="accent6">
                    <a:lumMod val="75000"/>
                  </a:schemeClr>
                </a:solidFill>
              </a:rPr>
              <a:t> [that is, the salvation of all who personally believe in Him as Savior].</a:t>
            </a:r>
          </a:p>
        </p:txBody>
      </p:sp>
    </p:spTree>
    <p:extLst>
      <p:ext uri="{BB962C8B-B14F-4D97-AF65-F5344CB8AC3E}">
        <p14:creationId xmlns:p14="http://schemas.microsoft.com/office/powerpoint/2010/main" val="1331592472"/>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1000"/>
                                        <p:tgtEl>
                                          <p:spTgt spid="3">
                                            <p:txEl>
                                              <p:pRg st="8" end="8"/>
                                            </p:txEl>
                                          </p:spTgt>
                                        </p:tgtEl>
                                      </p:cBhvr>
                                    </p:animEffect>
                                    <p:anim calcmode="lin" valueType="num">
                                      <p:cBhvr>
                                        <p:cTn id="4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Effect transition="in" filter="fade">
                                      <p:cBhvr>
                                        <p:cTn id="49" dur="1000"/>
                                        <p:tgtEl>
                                          <p:spTgt spid="3">
                                            <p:txEl>
                                              <p:pRg st="9" end="9"/>
                                            </p:txEl>
                                          </p:spTgt>
                                        </p:tgtEl>
                                      </p:cBhvr>
                                    </p:animEffect>
                                    <p:anim calcmode="lin" valueType="num">
                                      <p:cBhvr>
                                        <p:cTn id="50"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97DE4-C39A-64B5-22A0-1BC9F8F02413}"/>
              </a:ext>
            </a:extLst>
          </p:cNvPr>
          <p:cNvSpPr>
            <a:spLocks noGrp="1"/>
          </p:cNvSpPr>
          <p:nvPr>
            <p:ph type="title"/>
          </p:nvPr>
        </p:nvSpPr>
        <p:spPr>
          <a:xfrm>
            <a:off x="914400" y="373422"/>
            <a:ext cx="10364451" cy="804930"/>
          </a:xfrm>
        </p:spPr>
        <p:txBody>
          <a:bodyPr>
            <a:normAutofit/>
          </a:bodyPr>
          <a:lstStyle/>
          <a:p>
            <a:pPr>
              <a:lnSpc>
                <a:spcPct val="107000"/>
              </a:lnSpc>
              <a:spcAft>
                <a:spcPts val="800"/>
              </a:spcAft>
            </a:pPr>
            <a:r>
              <a:rPr lang="en-IN" b="1" kern="100" dirty="0">
                <a:solidFill>
                  <a:schemeClr val="accent6">
                    <a:lumMod val="75000"/>
                  </a:schemeClr>
                </a:solidFill>
                <a:effectLst/>
                <a:latin typeface="Calibri" panose="020F0502020204030204" pitchFamily="34" charset="0"/>
                <a:ea typeface="Aptos" panose="020B0004020202020204" pitchFamily="34" charset="0"/>
                <a:cs typeface="Times New Roman" panose="02020603050405020304" pitchFamily="18" charset="0"/>
              </a:rPr>
              <a:t>8 Reasons why Salvation is Great!</a:t>
            </a:r>
            <a:endParaRPr lang="en-IN" kern="100" dirty="0">
              <a:solidFill>
                <a:schemeClr val="accent6">
                  <a:lumMod val="75000"/>
                </a:schemeClr>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D3BEC2B-40A4-E3CB-81CC-BFCAD51D7781}"/>
              </a:ext>
            </a:extLst>
          </p:cNvPr>
          <p:cNvSpPr>
            <a:spLocks noGrp="1"/>
          </p:cNvSpPr>
          <p:nvPr>
            <p:ph sz="quarter" idx="13"/>
          </p:nvPr>
        </p:nvSpPr>
        <p:spPr>
          <a:xfrm>
            <a:off x="0" y="1178352"/>
            <a:ext cx="12192000" cy="5679648"/>
          </a:xfrm>
        </p:spPr>
        <p:txBody>
          <a:bodyPr>
            <a:normAutofit fontScale="85000" lnSpcReduction="10000"/>
          </a:bodyPr>
          <a:lstStyle/>
          <a:p>
            <a:pPr marL="0" lvl="0" indent="0" algn="ctr">
              <a:buNone/>
            </a:pPr>
            <a:r>
              <a:rPr lang="en-US" sz="3100" b="1" dirty="0">
                <a:solidFill>
                  <a:schemeClr val="accent6">
                    <a:lumMod val="75000"/>
                  </a:schemeClr>
                </a:solidFill>
              </a:rPr>
              <a:t>7. Salvation is Great because it is Incomparable</a:t>
            </a:r>
            <a:endParaRPr lang="en-IN" sz="3100" dirty="0">
              <a:solidFill>
                <a:schemeClr val="accent6">
                  <a:lumMod val="75000"/>
                </a:schemeClr>
              </a:solidFill>
            </a:endParaRPr>
          </a:p>
          <a:p>
            <a:endParaRPr lang="en-IN" dirty="0">
              <a:solidFill>
                <a:schemeClr val="accent6">
                  <a:lumMod val="75000"/>
                </a:schemeClr>
              </a:solidFill>
            </a:endParaRPr>
          </a:p>
          <a:p>
            <a:r>
              <a:rPr lang="en-IN" b="1" dirty="0">
                <a:solidFill>
                  <a:schemeClr val="accent6">
                    <a:lumMod val="75000"/>
                  </a:schemeClr>
                </a:solidFill>
              </a:rPr>
              <a:t>John 14:6 </a:t>
            </a:r>
            <a:r>
              <a:rPr lang="en-IN" b="1" i="1" dirty="0">
                <a:solidFill>
                  <a:schemeClr val="accent6">
                    <a:lumMod val="75000"/>
                  </a:schemeClr>
                </a:solidFill>
              </a:rPr>
              <a:t>(NLT)</a:t>
            </a:r>
            <a:endParaRPr lang="en-IN" b="1" dirty="0">
              <a:solidFill>
                <a:schemeClr val="accent6">
                  <a:lumMod val="75000"/>
                </a:schemeClr>
              </a:solidFill>
            </a:endParaRPr>
          </a:p>
          <a:p>
            <a:pPr marL="0" indent="0">
              <a:buNone/>
            </a:pPr>
            <a:r>
              <a:rPr lang="en-IN" dirty="0">
                <a:solidFill>
                  <a:schemeClr val="accent6">
                    <a:lumMod val="75000"/>
                  </a:schemeClr>
                </a:solidFill>
              </a:rPr>
              <a:t>Jesus told him, “I am the way, the truth, and the life. No one can come to the Father except through me.</a:t>
            </a:r>
          </a:p>
          <a:p>
            <a:pPr marL="0" indent="0">
              <a:buNone/>
            </a:pPr>
            <a:r>
              <a:rPr lang="en-US" dirty="0">
                <a:solidFill>
                  <a:schemeClr val="accent6">
                    <a:lumMod val="75000"/>
                  </a:schemeClr>
                </a:solidFill>
              </a:rPr>
              <a:t> </a:t>
            </a:r>
            <a:endParaRPr lang="en-IN" dirty="0">
              <a:solidFill>
                <a:schemeClr val="accent6">
                  <a:lumMod val="75000"/>
                </a:schemeClr>
              </a:solidFill>
            </a:endParaRPr>
          </a:p>
          <a:p>
            <a:r>
              <a:rPr lang="en-IN" b="1" dirty="0">
                <a:solidFill>
                  <a:schemeClr val="accent6">
                    <a:lumMod val="75000"/>
                  </a:schemeClr>
                </a:solidFill>
              </a:rPr>
              <a:t>Ephesians 2:7-10 </a:t>
            </a:r>
            <a:r>
              <a:rPr lang="en-IN" b="1" i="1" dirty="0">
                <a:solidFill>
                  <a:schemeClr val="accent6">
                    <a:lumMod val="75000"/>
                  </a:schemeClr>
                </a:solidFill>
              </a:rPr>
              <a:t>(Amp)</a:t>
            </a:r>
            <a:endParaRPr lang="en-IN" b="1" dirty="0">
              <a:solidFill>
                <a:schemeClr val="accent6">
                  <a:lumMod val="75000"/>
                </a:schemeClr>
              </a:solidFill>
            </a:endParaRPr>
          </a:p>
          <a:p>
            <a:pPr marL="0" indent="0">
              <a:buNone/>
            </a:pPr>
            <a:r>
              <a:rPr lang="en-IN" b="1" baseline="30000" dirty="0">
                <a:solidFill>
                  <a:schemeClr val="accent6">
                    <a:lumMod val="75000"/>
                  </a:schemeClr>
                </a:solidFill>
              </a:rPr>
              <a:t>7 </a:t>
            </a:r>
            <a:r>
              <a:rPr lang="en-IN" dirty="0">
                <a:solidFill>
                  <a:schemeClr val="accent6">
                    <a:lumMod val="75000"/>
                  </a:schemeClr>
                </a:solidFill>
              </a:rPr>
              <a:t>[and He did this] so that in the ages to come He might [clearly] show the immeasurable </a:t>
            </a:r>
            <a:r>
              <a:rPr lang="en-IN" i="1" dirty="0">
                <a:solidFill>
                  <a:schemeClr val="accent6">
                    <a:lumMod val="75000"/>
                  </a:schemeClr>
                </a:solidFill>
              </a:rPr>
              <a:t>and</a:t>
            </a:r>
            <a:r>
              <a:rPr lang="en-IN" dirty="0">
                <a:solidFill>
                  <a:schemeClr val="accent6">
                    <a:lumMod val="75000"/>
                  </a:schemeClr>
                </a:solidFill>
              </a:rPr>
              <a:t> unsurpassed riches of His grace in [His] kindness toward us in Christ Jesus [by providing for our redemption]. </a:t>
            </a:r>
            <a:r>
              <a:rPr lang="en-IN" b="1" baseline="30000" dirty="0">
                <a:solidFill>
                  <a:schemeClr val="accent6">
                    <a:lumMod val="75000"/>
                  </a:schemeClr>
                </a:solidFill>
              </a:rPr>
              <a:t>8 </a:t>
            </a:r>
            <a:r>
              <a:rPr lang="en-IN" b="1" dirty="0">
                <a:solidFill>
                  <a:schemeClr val="accent6">
                    <a:lumMod val="75000"/>
                  </a:schemeClr>
                </a:solidFill>
              </a:rPr>
              <a:t>For it is by grace</a:t>
            </a:r>
            <a:r>
              <a:rPr lang="en-IN" dirty="0">
                <a:solidFill>
                  <a:schemeClr val="accent6">
                    <a:lumMod val="75000"/>
                  </a:schemeClr>
                </a:solidFill>
              </a:rPr>
              <a:t> [God’s remarkable compassion and </a:t>
            </a:r>
            <a:r>
              <a:rPr lang="en-IN" dirty="0" err="1">
                <a:solidFill>
                  <a:schemeClr val="accent6">
                    <a:lumMod val="75000"/>
                  </a:schemeClr>
                </a:solidFill>
              </a:rPr>
              <a:t>favor</a:t>
            </a:r>
            <a:r>
              <a:rPr lang="en-IN" dirty="0">
                <a:solidFill>
                  <a:schemeClr val="accent6">
                    <a:lumMod val="75000"/>
                  </a:schemeClr>
                </a:solidFill>
              </a:rPr>
              <a:t> drawing you to Christ] </a:t>
            </a:r>
            <a:r>
              <a:rPr lang="en-IN" b="1" dirty="0">
                <a:solidFill>
                  <a:schemeClr val="accent6">
                    <a:lumMod val="75000"/>
                  </a:schemeClr>
                </a:solidFill>
              </a:rPr>
              <a:t>that you have been saved</a:t>
            </a:r>
            <a:r>
              <a:rPr lang="en-IN" dirty="0">
                <a:solidFill>
                  <a:schemeClr val="accent6">
                    <a:lumMod val="75000"/>
                  </a:schemeClr>
                </a:solidFill>
              </a:rPr>
              <a:t> [actually delivered from judgment and given eternal life] through faith. And </a:t>
            </a:r>
            <a:r>
              <a:rPr lang="en-IN" b="1" dirty="0">
                <a:solidFill>
                  <a:schemeClr val="accent6">
                    <a:lumMod val="75000"/>
                  </a:schemeClr>
                </a:solidFill>
              </a:rPr>
              <a:t>this [salvation] is not of yourselves [not through your own effort]</a:t>
            </a:r>
            <a:r>
              <a:rPr lang="en-IN" dirty="0">
                <a:solidFill>
                  <a:schemeClr val="accent6">
                    <a:lumMod val="75000"/>
                  </a:schemeClr>
                </a:solidFill>
              </a:rPr>
              <a:t>, but it is the [undeserved, gracious] gift of God; </a:t>
            </a:r>
            <a:r>
              <a:rPr lang="en-IN" b="1" baseline="30000" dirty="0">
                <a:solidFill>
                  <a:schemeClr val="accent6">
                    <a:lumMod val="75000"/>
                  </a:schemeClr>
                </a:solidFill>
              </a:rPr>
              <a:t>9 </a:t>
            </a:r>
            <a:r>
              <a:rPr lang="en-IN" b="1" dirty="0">
                <a:solidFill>
                  <a:schemeClr val="accent6">
                    <a:lumMod val="75000"/>
                  </a:schemeClr>
                </a:solidFill>
              </a:rPr>
              <a:t>not as a result of [your] works</a:t>
            </a:r>
            <a:r>
              <a:rPr lang="en-IN" dirty="0">
                <a:solidFill>
                  <a:schemeClr val="accent6">
                    <a:lumMod val="75000"/>
                  </a:schemeClr>
                </a:solidFill>
              </a:rPr>
              <a:t> [</a:t>
            </a:r>
            <a:r>
              <a:rPr lang="en-IN" b="1" dirty="0">
                <a:solidFill>
                  <a:schemeClr val="accent6">
                    <a:lumMod val="75000"/>
                  </a:schemeClr>
                </a:solidFill>
              </a:rPr>
              <a:t>nor your attempts to keep the Law</a:t>
            </a:r>
            <a:r>
              <a:rPr lang="en-IN" dirty="0">
                <a:solidFill>
                  <a:schemeClr val="accent6">
                    <a:lumMod val="75000"/>
                  </a:schemeClr>
                </a:solidFill>
              </a:rPr>
              <a:t>], so that no one will [be able to] boast </a:t>
            </a:r>
            <a:r>
              <a:rPr lang="en-IN" i="1" dirty="0">
                <a:solidFill>
                  <a:schemeClr val="accent6">
                    <a:lumMod val="75000"/>
                  </a:schemeClr>
                </a:solidFill>
              </a:rPr>
              <a:t>or</a:t>
            </a:r>
            <a:r>
              <a:rPr lang="en-IN" dirty="0">
                <a:solidFill>
                  <a:schemeClr val="accent6">
                    <a:lumMod val="75000"/>
                  </a:schemeClr>
                </a:solidFill>
              </a:rPr>
              <a:t> take credit in any way [for his salvation]. </a:t>
            </a:r>
            <a:r>
              <a:rPr lang="en-IN" b="1" baseline="30000" dirty="0">
                <a:solidFill>
                  <a:schemeClr val="accent6">
                    <a:lumMod val="75000"/>
                  </a:schemeClr>
                </a:solidFill>
              </a:rPr>
              <a:t>10 </a:t>
            </a:r>
            <a:r>
              <a:rPr lang="en-IN" dirty="0">
                <a:solidFill>
                  <a:schemeClr val="accent6">
                    <a:lumMod val="75000"/>
                  </a:schemeClr>
                </a:solidFill>
              </a:rPr>
              <a:t>For </a:t>
            </a:r>
            <a:r>
              <a:rPr lang="en-IN" b="1" dirty="0">
                <a:solidFill>
                  <a:schemeClr val="accent6">
                    <a:lumMod val="75000"/>
                  </a:schemeClr>
                </a:solidFill>
              </a:rPr>
              <a:t>we are His workmanship</a:t>
            </a:r>
            <a:r>
              <a:rPr lang="en-IN" dirty="0">
                <a:solidFill>
                  <a:schemeClr val="accent6">
                    <a:lumMod val="75000"/>
                  </a:schemeClr>
                </a:solidFill>
              </a:rPr>
              <a:t> [His own master work, a work of art], </a:t>
            </a:r>
            <a:r>
              <a:rPr lang="en-IN" b="1" dirty="0">
                <a:solidFill>
                  <a:schemeClr val="accent6">
                    <a:lumMod val="75000"/>
                  </a:schemeClr>
                </a:solidFill>
              </a:rPr>
              <a:t>created in Christ Jesus [reborn from above—spiritually transformed, renewed</a:t>
            </a:r>
            <a:r>
              <a:rPr lang="en-IN" dirty="0">
                <a:solidFill>
                  <a:schemeClr val="accent6">
                    <a:lumMod val="75000"/>
                  </a:schemeClr>
                </a:solidFill>
              </a:rPr>
              <a:t>, ready to be used] for good works, which God prepared [for us] beforehand [taking paths which He set], so that we would walk in them [living the good life which He prearranged and made ready for us].</a:t>
            </a:r>
          </a:p>
        </p:txBody>
      </p:sp>
    </p:spTree>
    <p:extLst>
      <p:ext uri="{BB962C8B-B14F-4D97-AF65-F5344CB8AC3E}">
        <p14:creationId xmlns:p14="http://schemas.microsoft.com/office/powerpoint/2010/main" val="1159897628"/>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97DE4-C39A-64B5-22A0-1BC9F8F02413}"/>
              </a:ext>
            </a:extLst>
          </p:cNvPr>
          <p:cNvSpPr>
            <a:spLocks noGrp="1"/>
          </p:cNvSpPr>
          <p:nvPr>
            <p:ph type="title"/>
          </p:nvPr>
        </p:nvSpPr>
        <p:spPr>
          <a:xfrm>
            <a:off x="914400" y="373422"/>
            <a:ext cx="10364451" cy="804930"/>
          </a:xfrm>
        </p:spPr>
        <p:txBody>
          <a:bodyPr>
            <a:normAutofit/>
          </a:bodyPr>
          <a:lstStyle/>
          <a:p>
            <a:pPr>
              <a:lnSpc>
                <a:spcPct val="107000"/>
              </a:lnSpc>
              <a:spcAft>
                <a:spcPts val="800"/>
              </a:spcAft>
            </a:pPr>
            <a:r>
              <a:rPr lang="en-IN" b="1" kern="100" dirty="0">
                <a:solidFill>
                  <a:schemeClr val="accent6">
                    <a:lumMod val="75000"/>
                  </a:schemeClr>
                </a:solidFill>
                <a:effectLst/>
                <a:latin typeface="Calibri" panose="020F0502020204030204" pitchFamily="34" charset="0"/>
                <a:ea typeface="Aptos" panose="020B0004020202020204" pitchFamily="34" charset="0"/>
                <a:cs typeface="Times New Roman" panose="02020603050405020304" pitchFamily="18" charset="0"/>
              </a:rPr>
              <a:t>8 Reasons why Salvation is Great!</a:t>
            </a:r>
            <a:endParaRPr lang="en-IN" kern="100" dirty="0">
              <a:solidFill>
                <a:schemeClr val="accent6">
                  <a:lumMod val="75000"/>
                </a:schemeClr>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D3BEC2B-40A4-E3CB-81CC-BFCAD51D7781}"/>
              </a:ext>
            </a:extLst>
          </p:cNvPr>
          <p:cNvSpPr>
            <a:spLocks noGrp="1"/>
          </p:cNvSpPr>
          <p:nvPr>
            <p:ph sz="quarter" idx="13"/>
          </p:nvPr>
        </p:nvSpPr>
        <p:spPr>
          <a:xfrm>
            <a:off x="0" y="1178352"/>
            <a:ext cx="12192000" cy="5679648"/>
          </a:xfrm>
        </p:spPr>
        <p:txBody>
          <a:bodyPr>
            <a:normAutofit/>
          </a:bodyPr>
          <a:lstStyle/>
          <a:p>
            <a:pPr marL="0" lvl="0" indent="0" algn="ctr">
              <a:buNone/>
            </a:pPr>
            <a:r>
              <a:rPr lang="en-US" sz="2400" b="1" dirty="0">
                <a:solidFill>
                  <a:schemeClr val="accent6">
                    <a:lumMod val="75000"/>
                  </a:schemeClr>
                </a:solidFill>
              </a:rPr>
              <a:t>8. Salvation is Great because it Came to us Personified</a:t>
            </a:r>
            <a:endParaRPr lang="en-IN" sz="2400" dirty="0">
              <a:solidFill>
                <a:schemeClr val="accent6">
                  <a:lumMod val="75000"/>
                </a:schemeClr>
              </a:solidFill>
            </a:endParaRPr>
          </a:p>
          <a:p>
            <a:endParaRPr lang="en-IN" dirty="0">
              <a:solidFill>
                <a:schemeClr val="accent6">
                  <a:lumMod val="75000"/>
                </a:schemeClr>
              </a:solidFill>
            </a:endParaRPr>
          </a:p>
          <a:p>
            <a:r>
              <a:rPr lang="en-IN" dirty="0">
                <a:solidFill>
                  <a:schemeClr val="accent6">
                    <a:lumMod val="75000"/>
                  </a:schemeClr>
                </a:solidFill>
              </a:rPr>
              <a:t>Salvation is not something, but SOMEONE</a:t>
            </a:r>
          </a:p>
          <a:p>
            <a:endParaRPr lang="en-IN" dirty="0">
              <a:solidFill>
                <a:schemeClr val="accent6">
                  <a:lumMod val="75000"/>
                </a:schemeClr>
              </a:solidFill>
            </a:endParaRPr>
          </a:p>
          <a:p>
            <a:r>
              <a:rPr lang="en-IN" b="1" dirty="0">
                <a:solidFill>
                  <a:schemeClr val="accent6">
                    <a:lumMod val="75000"/>
                  </a:schemeClr>
                </a:solidFill>
              </a:rPr>
              <a:t>Isaiah 12:2 </a:t>
            </a:r>
            <a:r>
              <a:rPr lang="en-IN" b="1" i="1" dirty="0">
                <a:solidFill>
                  <a:schemeClr val="accent6">
                    <a:lumMod val="75000"/>
                  </a:schemeClr>
                </a:solidFill>
              </a:rPr>
              <a:t>(NKJV)</a:t>
            </a:r>
            <a:endParaRPr lang="en-IN" b="1" dirty="0">
              <a:solidFill>
                <a:schemeClr val="accent6">
                  <a:lumMod val="75000"/>
                </a:schemeClr>
              </a:solidFill>
            </a:endParaRPr>
          </a:p>
          <a:p>
            <a:pPr marL="0" indent="0">
              <a:buNone/>
            </a:pPr>
            <a:r>
              <a:rPr lang="en-IN" dirty="0">
                <a:solidFill>
                  <a:schemeClr val="accent6">
                    <a:lumMod val="75000"/>
                  </a:schemeClr>
                </a:solidFill>
              </a:rPr>
              <a:t>Behold, </a:t>
            </a:r>
            <a:r>
              <a:rPr lang="en-IN" b="1" dirty="0">
                <a:solidFill>
                  <a:schemeClr val="accent6">
                    <a:lumMod val="75000"/>
                  </a:schemeClr>
                </a:solidFill>
              </a:rPr>
              <a:t>God </a:t>
            </a:r>
            <a:r>
              <a:rPr lang="en-IN" b="1" i="1" dirty="0">
                <a:solidFill>
                  <a:schemeClr val="accent6">
                    <a:lumMod val="75000"/>
                  </a:schemeClr>
                </a:solidFill>
              </a:rPr>
              <a:t>is</a:t>
            </a:r>
            <a:r>
              <a:rPr lang="en-IN" b="1" dirty="0">
                <a:solidFill>
                  <a:schemeClr val="accent6">
                    <a:lumMod val="75000"/>
                  </a:schemeClr>
                </a:solidFill>
              </a:rPr>
              <a:t> my salvation</a:t>
            </a:r>
            <a:r>
              <a:rPr lang="en-IN" dirty="0">
                <a:solidFill>
                  <a:schemeClr val="accent6">
                    <a:lumMod val="75000"/>
                  </a:schemeClr>
                </a:solidFill>
              </a:rPr>
              <a:t>,</a:t>
            </a:r>
            <a:br>
              <a:rPr lang="en-IN" dirty="0">
                <a:solidFill>
                  <a:schemeClr val="accent6">
                    <a:lumMod val="75000"/>
                  </a:schemeClr>
                </a:solidFill>
              </a:rPr>
            </a:br>
            <a:r>
              <a:rPr lang="en-IN" dirty="0">
                <a:solidFill>
                  <a:schemeClr val="accent6">
                    <a:lumMod val="75000"/>
                  </a:schemeClr>
                </a:solidFill>
              </a:rPr>
              <a:t>I will trust and not be afraid;</a:t>
            </a:r>
            <a:br>
              <a:rPr lang="en-IN" dirty="0">
                <a:solidFill>
                  <a:schemeClr val="accent6">
                    <a:lumMod val="75000"/>
                  </a:schemeClr>
                </a:solidFill>
              </a:rPr>
            </a:br>
            <a:r>
              <a:rPr lang="en-IN" dirty="0">
                <a:solidFill>
                  <a:schemeClr val="accent6">
                    <a:lumMod val="75000"/>
                  </a:schemeClr>
                </a:solidFill>
              </a:rPr>
              <a:t>‘For </a:t>
            </a:r>
            <a:r>
              <a:rPr lang="en-IN" cap="small" dirty="0">
                <a:solidFill>
                  <a:schemeClr val="accent6">
                    <a:lumMod val="75000"/>
                  </a:schemeClr>
                </a:solidFill>
              </a:rPr>
              <a:t>Yah</a:t>
            </a:r>
            <a:r>
              <a:rPr lang="en-IN" dirty="0">
                <a:solidFill>
                  <a:schemeClr val="accent6">
                    <a:lumMod val="75000"/>
                  </a:schemeClr>
                </a:solidFill>
              </a:rPr>
              <a:t>, the </a:t>
            </a:r>
            <a:r>
              <a:rPr lang="en-IN" cap="small" dirty="0">
                <a:solidFill>
                  <a:schemeClr val="accent6">
                    <a:lumMod val="75000"/>
                  </a:schemeClr>
                </a:solidFill>
              </a:rPr>
              <a:t>Lord</a:t>
            </a:r>
            <a:r>
              <a:rPr lang="en-IN" dirty="0">
                <a:solidFill>
                  <a:schemeClr val="accent6">
                    <a:lumMod val="75000"/>
                  </a:schemeClr>
                </a:solidFill>
              </a:rPr>
              <a:t>, </a:t>
            </a:r>
            <a:r>
              <a:rPr lang="en-IN" i="1" dirty="0">
                <a:solidFill>
                  <a:schemeClr val="accent6">
                    <a:lumMod val="75000"/>
                  </a:schemeClr>
                </a:solidFill>
              </a:rPr>
              <a:t>is</a:t>
            </a:r>
            <a:r>
              <a:rPr lang="en-IN" dirty="0">
                <a:solidFill>
                  <a:schemeClr val="accent6">
                    <a:lumMod val="75000"/>
                  </a:schemeClr>
                </a:solidFill>
              </a:rPr>
              <a:t> my strength and song;</a:t>
            </a:r>
            <a:br>
              <a:rPr lang="en-IN" dirty="0">
                <a:solidFill>
                  <a:schemeClr val="accent6">
                    <a:lumMod val="75000"/>
                  </a:schemeClr>
                </a:solidFill>
              </a:rPr>
            </a:br>
            <a:r>
              <a:rPr lang="en-IN" b="1" dirty="0">
                <a:solidFill>
                  <a:schemeClr val="accent6">
                    <a:lumMod val="75000"/>
                  </a:schemeClr>
                </a:solidFill>
              </a:rPr>
              <a:t>He also has become my salvation</a:t>
            </a:r>
            <a:r>
              <a:rPr lang="en-IN" dirty="0">
                <a:solidFill>
                  <a:schemeClr val="accent6">
                    <a:lumMod val="75000"/>
                  </a:schemeClr>
                </a:solidFill>
              </a:rPr>
              <a:t>.’ ”</a:t>
            </a:r>
          </a:p>
          <a:p>
            <a:pPr marL="0" indent="0">
              <a:buNone/>
            </a:pPr>
            <a:r>
              <a:rPr lang="en-US" dirty="0">
                <a:solidFill>
                  <a:schemeClr val="accent6">
                    <a:lumMod val="75000"/>
                  </a:schemeClr>
                </a:solidFill>
              </a:rPr>
              <a:t> </a:t>
            </a:r>
            <a:endParaRPr lang="en-IN" dirty="0">
              <a:solidFill>
                <a:schemeClr val="accent6">
                  <a:lumMod val="75000"/>
                </a:schemeClr>
              </a:solidFill>
            </a:endParaRPr>
          </a:p>
          <a:p>
            <a:r>
              <a:rPr lang="en-IN" dirty="0">
                <a:solidFill>
                  <a:schemeClr val="accent6">
                    <a:lumMod val="75000"/>
                  </a:schemeClr>
                </a:solidFill>
              </a:rPr>
              <a:t>Psalms 27:1, 62:2</a:t>
            </a:r>
          </a:p>
        </p:txBody>
      </p:sp>
    </p:spTree>
    <p:extLst>
      <p:ext uri="{BB962C8B-B14F-4D97-AF65-F5344CB8AC3E}">
        <p14:creationId xmlns:p14="http://schemas.microsoft.com/office/powerpoint/2010/main" val="3568637201"/>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97DE4-C39A-64B5-22A0-1BC9F8F02413}"/>
              </a:ext>
            </a:extLst>
          </p:cNvPr>
          <p:cNvSpPr>
            <a:spLocks noGrp="1"/>
          </p:cNvSpPr>
          <p:nvPr>
            <p:ph type="title"/>
          </p:nvPr>
        </p:nvSpPr>
        <p:spPr>
          <a:xfrm>
            <a:off x="914400" y="373422"/>
            <a:ext cx="10364451" cy="804930"/>
          </a:xfrm>
        </p:spPr>
        <p:txBody>
          <a:bodyPr>
            <a:normAutofit/>
          </a:bodyPr>
          <a:lstStyle/>
          <a:p>
            <a:r>
              <a:rPr lang="en-IN" b="1" dirty="0">
                <a:solidFill>
                  <a:schemeClr val="accent6">
                    <a:lumMod val="75000"/>
                  </a:schemeClr>
                </a:solidFill>
              </a:rPr>
              <a:t>Tenses of Salvation</a:t>
            </a:r>
            <a:endParaRPr lang="en-IN" dirty="0">
              <a:solidFill>
                <a:schemeClr val="accent6">
                  <a:lumMod val="75000"/>
                </a:schemeClr>
              </a:solidFill>
            </a:endParaRPr>
          </a:p>
        </p:txBody>
      </p:sp>
      <p:graphicFrame>
        <p:nvGraphicFramePr>
          <p:cNvPr id="4" name="Content Placeholder 3">
            <a:extLst>
              <a:ext uri="{FF2B5EF4-FFF2-40B4-BE49-F238E27FC236}">
                <a16:creationId xmlns:a16="http://schemas.microsoft.com/office/drawing/2014/main" id="{B7DFC155-E205-06AB-2327-1D6E29EEA08D}"/>
              </a:ext>
            </a:extLst>
          </p:cNvPr>
          <p:cNvGraphicFramePr>
            <a:graphicFrameLocks noGrp="1"/>
          </p:cNvGraphicFramePr>
          <p:nvPr>
            <p:ph sz="quarter" idx="13"/>
            <p:extLst>
              <p:ext uri="{D42A27DB-BD31-4B8C-83A1-F6EECF244321}">
                <p14:modId xmlns:p14="http://schemas.microsoft.com/office/powerpoint/2010/main" val="3828330845"/>
              </p:ext>
            </p:extLst>
          </p:nvPr>
        </p:nvGraphicFramePr>
        <p:xfrm>
          <a:off x="3027218" y="1170339"/>
          <a:ext cx="6137563" cy="5704518"/>
        </p:xfrm>
        <a:graphic>
          <a:graphicData uri="http://schemas.openxmlformats.org/drawingml/2006/table">
            <a:tbl>
              <a:tblPr firstRow="1" firstCol="1" bandRow="1">
                <a:tableStyleId>{5C22544A-7EE6-4342-B048-85BDC9FD1C3A}</a:tableStyleId>
              </a:tblPr>
              <a:tblGrid>
                <a:gridCol w="2111442">
                  <a:extLst>
                    <a:ext uri="{9D8B030D-6E8A-4147-A177-3AD203B41FA5}">
                      <a16:colId xmlns:a16="http://schemas.microsoft.com/office/drawing/2014/main" val="372261963"/>
                    </a:ext>
                  </a:extLst>
                </a:gridCol>
                <a:gridCol w="2252847">
                  <a:extLst>
                    <a:ext uri="{9D8B030D-6E8A-4147-A177-3AD203B41FA5}">
                      <a16:colId xmlns:a16="http://schemas.microsoft.com/office/drawing/2014/main" val="913670390"/>
                    </a:ext>
                  </a:extLst>
                </a:gridCol>
                <a:gridCol w="1773274">
                  <a:extLst>
                    <a:ext uri="{9D8B030D-6E8A-4147-A177-3AD203B41FA5}">
                      <a16:colId xmlns:a16="http://schemas.microsoft.com/office/drawing/2014/main" val="948101631"/>
                    </a:ext>
                  </a:extLst>
                </a:gridCol>
              </a:tblGrid>
              <a:tr h="315604">
                <a:tc>
                  <a:txBody>
                    <a:bodyPr/>
                    <a:lstStyle/>
                    <a:p>
                      <a:pPr algn="ctr">
                        <a:lnSpc>
                          <a:spcPct val="107000"/>
                        </a:lnSpc>
                        <a:spcBef>
                          <a:spcPts val="750"/>
                        </a:spcBef>
                        <a:spcAft>
                          <a:spcPts val="800"/>
                        </a:spcAft>
                      </a:pPr>
                      <a:r>
                        <a:rPr lang="en-IN" sz="1100" kern="0" dirty="0">
                          <a:effectLst/>
                        </a:rPr>
                        <a:t>COMPLETED BY JESUS</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144413" marT="72207" marB="72207" anchor="b"/>
                </a:tc>
                <a:tc>
                  <a:txBody>
                    <a:bodyPr/>
                    <a:lstStyle/>
                    <a:p>
                      <a:pPr algn="ctr">
                        <a:lnSpc>
                          <a:spcPct val="107000"/>
                        </a:lnSpc>
                        <a:spcBef>
                          <a:spcPts val="750"/>
                        </a:spcBef>
                        <a:spcAft>
                          <a:spcPts val="800"/>
                        </a:spcAft>
                      </a:pPr>
                      <a:r>
                        <a:rPr lang="en-IN" sz="1100" kern="0" dirty="0">
                          <a:effectLst/>
                        </a:rPr>
                        <a:t>PROCESSING BY HOLY SPIRIT</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413" marR="144413" marT="72207" marB="72207" anchor="b"/>
                </a:tc>
                <a:tc>
                  <a:txBody>
                    <a:bodyPr/>
                    <a:lstStyle/>
                    <a:p>
                      <a:pPr>
                        <a:lnSpc>
                          <a:spcPct val="107000"/>
                        </a:lnSpc>
                        <a:spcBef>
                          <a:spcPts val="750"/>
                        </a:spcBef>
                        <a:spcAft>
                          <a:spcPts val="800"/>
                        </a:spcAft>
                      </a:pPr>
                      <a:r>
                        <a:rPr lang="en-IN" sz="1100" kern="0" dirty="0">
                          <a:effectLst/>
                        </a:rPr>
                        <a:t>ASSURED BY THE FATHER</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413" marR="0" marT="72207" marB="72207" anchor="b"/>
                </a:tc>
                <a:extLst>
                  <a:ext uri="{0D108BD9-81ED-4DB2-BD59-A6C34878D82A}">
                    <a16:rowId xmlns:a16="http://schemas.microsoft.com/office/drawing/2014/main" val="2861189665"/>
                  </a:ext>
                </a:extLst>
              </a:tr>
              <a:tr h="336002">
                <a:tc>
                  <a:txBody>
                    <a:bodyPr/>
                    <a:lstStyle/>
                    <a:p>
                      <a:pPr marL="95250">
                        <a:lnSpc>
                          <a:spcPct val="107000"/>
                        </a:lnSpc>
                        <a:spcBef>
                          <a:spcPts val="750"/>
                        </a:spcBef>
                        <a:spcAft>
                          <a:spcPts val="800"/>
                        </a:spcAft>
                      </a:pPr>
                      <a:r>
                        <a:rPr lang="en-IN" sz="1000" kern="0" dirty="0">
                          <a:effectLst/>
                        </a:rPr>
                        <a:t>JUSTIFY</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144413" marT="90258" marB="90258" anchor="ctr">
                    <a:solidFill>
                      <a:schemeClr val="accent6">
                        <a:lumMod val="40000"/>
                        <a:lumOff val="60000"/>
                      </a:schemeClr>
                    </a:solidFill>
                  </a:tcPr>
                </a:tc>
                <a:tc>
                  <a:txBody>
                    <a:bodyPr/>
                    <a:lstStyle/>
                    <a:p>
                      <a:pPr marL="95250">
                        <a:lnSpc>
                          <a:spcPct val="107000"/>
                        </a:lnSpc>
                        <a:spcBef>
                          <a:spcPts val="750"/>
                        </a:spcBef>
                        <a:spcAft>
                          <a:spcPts val="800"/>
                        </a:spcAft>
                      </a:pPr>
                      <a:r>
                        <a:rPr lang="en-IN" sz="1000" kern="0" dirty="0">
                          <a:effectLst/>
                        </a:rPr>
                        <a:t>SANCTIFY</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413" marR="144413" marT="90258" marB="90258" anchor="ctr">
                    <a:solidFill>
                      <a:schemeClr val="accent6">
                        <a:lumMod val="40000"/>
                        <a:lumOff val="60000"/>
                      </a:schemeClr>
                    </a:solidFill>
                  </a:tcPr>
                </a:tc>
                <a:tc>
                  <a:txBody>
                    <a:bodyPr/>
                    <a:lstStyle/>
                    <a:p>
                      <a:pPr marL="95250">
                        <a:lnSpc>
                          <a:spcPct val="107000"/>
                        </a:lnSpc>
                        <a:spcBef>
                          <a:spcPts val="750"/>
                        </a:spcBef>
                        <a:spcAft>
                          <a:spcPts val="800"/>
                        </a:spcAft>
                      </a:pPr>
                      <a:r>
                        <a:rPr lang="en-IN" sz="1000" kern="0" dirty="0">
                          <a:effectLst/>
                        </a:rPr>
                        <a:t>GLORIFY</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413" marR="0" marT="90258" marB="90258" anchor="ctr">
                    <a:solidFill>
                      <a:schemeClr val="accent6">
                        <a:lumMod val="40000"/>
                        <a:lumOff val="60000"/>
                      </a:schemeClr>
                    </a:solidFill>
                  </a:tcPr>
                </a:tc>
                <a:extLst>
                  <a:ext uri="{0D108BD9-81ED-4DB2-BD59-A6C34878D82A}">
                    <a16:rowId xmlns:a16="http://schemas.microsoft.com/office/drawing/2014/main" val="1692325704"/>
                  </a:ext>
                </a:extLst>
              </a:tr>
              <a:tr h="336002">
                <a:tc>
                  <a:txBody>
                    <a:bodyPr/>
                    <a:lstStyle/>
                    <a:p>
                      <a:pPr marL="95250">
                        <a:lnSpc>
                          <a:spcPct val="107000"/>
                        </a:lnSpc>
                        <a:spcBef>
                          <a:spcPts val="750"/>
                        </a:spcBef>
                        <a:spcAft>
                          <a:spcPts val="800"/>
                        </a:spcAft>
                      </a:pPr>
                      <a:r>
                        <a:rPr lang="en-IN" sz="1000" kern="0" dirty="0">
                          <a:effectLst/>
                        </a:rPr>
                        <a:t>I am saved</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144413" marT="90258" marB="90258" anchor="ctr">
                    <a:solidFill>
                      <a:schemeClr val="accent4">
                        <a:lumMod val="40000"/>
                        <a:lumOff val="60000"/>
                      </a:schemeClr>
                    </a:solidFill>
                  </a:tcPr>
                </a:tc>
                <a:tc>
                  <a:txBody>
                    <a:bodyPr/>
                    <a:lstStyle/>
                    <a:p>
                      <a:pPr marL="95250">
                        <a:lnSpc>
                          <a:spcPct val="107000"/>
                        </a:lnSpc>
                        <a:spcBef>
                          <a:spcPts val="750"/>
                        </a:spcBef>
                        <a:spcAft>
                          <a:spcPts val="800"/>
                        </a:spcAft>
                      </a:pPr>
                      <a:r>
                        <a:rPr lang="en-IN" sz="1000" kern="0" dirty="0">
                          <a:effectLst/>
                        </a:rPr>
                        <a:t>I am being saved</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413" marR="144413" marT="90258" marB="90258" anchor="ctr">
                    <a:solidFill>
                      <a:schemeClr val="accent4">
                        <a:lumMod val="40000"/>
                        <a:lumOff val="60000"/>
                      </a:schemeClr>
                    </a:solidFill>
                  </a:tcPr>
                </a:tc>
                <a:tc>
                  <a:txBody>
                    <a:bodyPr/>
                    <a:lstStyle/>
                    <a:p>
                      <a:pPr marL="95250">
                        <a:lnSpc>
                          <a:spcPct val="107000"/>
                        </a:lnSpc>
                        <a:spcBef>
                          <a:spcPts val="750"/>
                        </a:spcBef>
                        <a:spcAft>
                          <a:spcPts val="800"/>
                        </a:spcAft>
                      </a:pPr>
                      <a:r>
                        <a:rPr lang="en-IN" sz="1000" kern="0" dirty="0">
                          <a:effectLst/>
                        </a:rPr>
                        <a:t>I will be saved</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413" marR="0" marT="90258" marB="90258" anchor="ctr">
                    <a:solidFill>
                      <a:schemeClr val="accent4">
                        <a:lumMod val="40000"/>
                        <a:lumOff val="60000"/>
                      </a:schemeClr>
                    </a:solidFill>
                  </a:tcPr>
                </a:tc>
                <a:extLst>
                  <a:ext uri="{0D108BD9-81ED-4DB2-BD59-A6C34878D82A}">
                    <a16:rowId xmlns:a16="http://schemas.microsoft.com/office/drawing/2014/main" val="1938487646"/>
                  </a:ext>
                </a:extLst>
              </a:tr>
              <a:tr h="660450">
                <a:tc>
                  <a:txBody>
                    <a:bodyPr/>
                    <a:lstStyle/>
                    <a:p>
                      <a:pPr marL="95250">
                        <a:lnSpc>
                          <a:spcPct val="107000"/>
                        </a:lnSpc>
                        <a:spcBef>
                          <a:spcPts val="750"/>
                        </a:spcBef>
                        <a:spcAft>
                          <a:spcPts val="800"/>
                        </a:spcAft>
                      </a:pPr>
                      <a:r>
                        <a:rPr lang="en-IN" sz="1000" kern="0" dirty="0">
                          <a:effectLst/>
                        </a:rPr>
                        <a:t>2Timothy1:9. 1Corinthians6:11. Titus3:4-5. Titus2:11.</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144413" marT="90258" marB="90258" anchor="ctr">
                    <a:solidFill>
                      <a:schemeClr val="accent6">
                        <a:lumMod val="40000"/>
                        <a:lumOff val="60000"/>
                      </a:schemeClr>
                    </a:solidFill>
                  </a:tcPr>
                </a:tc>
                <a:tc>
                  <a:txBody>
                    <a:bodyPr/>
                    <a:lstStyle/>
                    <a:p>
                      <a:pPr marL="95250">
                        <a:lnSpc>
                          <a:spcPct val="107000"/>
                        </a:lnSpc>
                        <a:spcBef>
                          <a:spcPts val="750"/>
                        </a:spcBef>
                        <a:spcAft>
                          <a:spcPts val="800"/>
                        </a:spcAft>
                      </a:pPr>
                      <a:r>
                        <a:rPr lang="en-IN" sz="1000" kern="0" dirty="0">
                          <a:effectLst/>
                        </a:rPr>
                        <a:t>1Corinthians1:18. 2Corinthians2:15. Philippians2:13. Hebrews2:1.</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413" marR="144413" marT="90258" marB="90258" anchor="ctr">
                    <a:solidFill>
                      <a:schemeClr val="accent6">
                        <a:lumMod val="40000"/>
                        <a:lumOff val="60000"/>
                      </a:schemeClr>
                    </a:solidFill>
                  </a:tcPr>
                </a:tc>
                <a:tc>
                  <a:txBody>
                    <a:bodyPr/>
                    <a:lstStyle/>
                    <a:p>
                      <a:pPr marL="95250">
                        <a:lnSpc>
                          <a:spcPct val="107000"/>
                        </a:lnSpc>
                        <a:spcBef>
                          <a:spcPts val="750"/>
                        </a:spcBef>
                        <a:spcAft>
                          <a:spcPts val="800"/>
                        </a:spcAft>
                      </a:pPr>
                      <a:r>
                        <a:rPr lang="en-IN" sz="1000" kern="0" dirty="0">
                          <a:effectLst/>
                        </a:rPr>
                        <a:t>Romans 5:9. Ephesians 1:14. 1Thessalonians 5:8. Philippians 3:21</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413" marR="0" marT="90258" marB="90258" anchor="ctr">
                    <a:solidFill>
                      <a:schemeClr val="accent6">
                        <a:lumMod val="40000"/>
                        <a:lumOff val="60000"/>
                      </a:schemeClr>
                    </a:solidFill>
                  </a:tcPr>
                </a:tc>
                <a:extLst>
                  <a:ext uri="{0D108BD9-81ED-4DB2-BD59-A6C34878D82A}">
                    <a16:rowId xmlns:a16="http://schemas.microsoft.com/office/drawing/2014/main" val="3521905278"/>
                  </a:ext>
                </a:extLst>
              </a:tr>
              <a:tr h="336002">
                <a:tc>
                  <a:txBody>
                    <a:bodyPr/>
                    <a:lstStyle/>
                    <a:p>
                      <a:pPr marL="95250">
                        <a:lnSpc>
                          <a:spcPct val="107000"/>
                        </a:lnSpc>
                        <a:spcBef>
                          <a:spcPts val="750"/>
                        </a:spcBef>
                        <a:spcAft>
                          <a:spcPts val="800"/>
                        </a:spcAft>
                      </a:pPr>
                      <a:r>
                        <a:rPr lang="en-IN" sz="1000" kern="0" dirty="0">
                          <a:effectLst/>
                        </a:rPr>
                        <a:t>Past</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144413" marT="90258" marB="90258" anchor="ctr">
                    <a:solidFill>
                      <a:schemeClr val="accent4">
                        <a:lumMod val="40000"/>
                        <a:lumOff val="60000"/>
                      </a:schemeClr>
                    </a:solidFill>
                  </a:tcPr>
                </a:tc>
                <a:tc>
                  <a:txBody>
                    <a:bodyPr/>
                    <a:lstStyle/>
                    <a:p>
                      <a:pPr marL="95250">
                        <a:lnSpc>
                          <a:spcPct val="107000"/>
                        </a:lnSpc>
                        <a:spcBef>
                          <a:spcPts val="750"/>
                        </a:spcBef>
                        <a:spcAft>
                          <a:spcPts val="800"/>
                        </a:spcAft>
                      </a:pPr>
                      <a:r>
                        <a:rPr lang="en-IN" sz="1000" kern="0" dirty="0">
                          <a:effectLst/>
                        </a:rPr>
                        <a:t>Present</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413" marR="144413" marT="90258" marB="90258" anchor="ctr">
                    <a:solidFill>
                      <a:schemeClr val="accent4">
                        <a:lumMod val="40000"/>
                        <a:lumOff val="60000"/>
                      </a:schemeClr>
                    </a:solidFill>
                  </a:tcPr>
                </a:tc>
                <a:tc>
                  <a:txBody>
                    <a:bodyPr/>
                    <a:lstStyle/>
                    <a:p>
                      <a:pPr marL="95250">
                        <a:lnSpc>
                          <a:spcPct val="107000"/>
                        </a:lnSpc>
                        <a:spcBef>
                          <a:spcPts val="750"/>
                        </a:spcBef>
                        <a:spcAft>
                          <a:spcPts val="800"/>
                        </a:spcAft>
                      </a:pPr>
                      <a:r>
                        <a:rPr lang="en-IN" sz="1000" kern="0" dirty="0">
                          <a:effectLst/>
                        </a:rPr>
                        <a:t>Future</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413" marR="0" marT="90258" marB="90258" anchor="ctr">
                    <a:solidFill>
                      <a:schemeClr val="accent4">
                        <a:lumMod val="40000"/>
                        <a:lumOff val="60000"/>
                      </a:schemeClr>
                    </a:solidFill>
                  </a:tcPr>
                </a:tc>
                <a:extLst>
                  <a:ext uri="{0D108BD9-81ED-4DB2-BD59-A6C34878D82A}">
                    <a16:rowId xmlns:a16="http://schemas.microsoft.com/office/drawing/2014/main" val="4164966288"/>
                  </a:ext>
                </a:extLst>
              </a:tr>
              <a:tr h="336002">
                <a:tc>
                  <a:txBody>
                    <a:bodyPr/>
                    <a:lstStyle/>
                    <a:p>
                      <a:pPr marL="95250">
                        <a:lnSpc>
                          <a:spcPct val="107000"/>
                        </a:lnSpc>
                        <a:spcBef>
                          <a:spcPts val="750"/>
                        </a:spcBef>
                        <a:spcAft>
                          <a:spcPts val="800"/>
                        </a:spcAft>
                      </a:pPr>
                      <a:r>
                        <a:rPr lang="en-IN" sz="1000" kern="0" dirty="0">
                          <a:effectLst/>
                        </a:rPr>
                        <a:t>Aorist Tense</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144413" marT="90258" marB="90258" anchor="ctr">
                    <a:solidFill>
                      <a:schemeClr val="accent6">
                        <a:lumMod val="40000"/>
                        <a:lumOff val="60000"/>
                      </a:schemeClr>
                    </a:solidFill>
                  </a:tcPr>
                </a:tc>
                <a:tc>
                  <a:txBody>
                    <a:bodyPr/>
                    <a:lstStyle/>
                    <a:p>
                      <a:pPr marL="95250">
                        <a:lnSpc>
                          <a:spcPct val="107000"/>
                        </a:lnSpc>
                        <a:spcBef>
                          <a:spcPts val="750"/>
                        </a:spcBef>
                        <a:spcAft>
                          <a:spcPts val="800"/>
                        </a:spcAft>
                      </a:pPr>
                      <a:r>
                        <a:rPr lang="en-IN" sz="1000" kern="0" dirty="0">
                          <a:effectLst/>
                        </a:rPr>
                        <a:t>Present Tense</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413" marR="144413" marT="90258" marB="90258" anchor="ctr">
                    <a:solidFill>
                      <a:schemeClr val="accent6">
                        <a:lumMod val="40000"/>
                        <a:lumOff val="60000"/>
                      </a:schemeClr>
                    </a:solidFill>
                  </a:tcPr>
                </a:tc>
                <a:tc>
                  <a:txBody>
                    <a:bodyPr/>
                    <a:lstStyle/>
                    <a:p>
                      <a:pPr marL="95250">
                        <a:lnSpc>
                          <a:spcPct val="107000"/>
                        </a:lnSpc>
                        <a:spcBef>
                          <a:spcPts val="750"/>
                        </a:spcBef>
                        <a:spcAft>
                          <a:spcPts val="800"/>
                        </a:spcAft>
                      </a:pPr>
                      <a:r>
                        <a:rPr lang="en-IN" sz="1000" kern="0" dirty="0">
                          <a:effectLst/>
                        </a:rPr>
                        <a:t>Aorist Tense</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413" marR="0" marT="90258" marB="90258" anchor="ctr">
                    <a:solidFill>
                      <a:schemeClr val="accent6">
                        <a:lumMod val="40000"/>
                        <a:lumOff val="60000"/>
                      </a:schemeClr>
                    </a:solidFill>
                  </a:tcPr>
                </a:tc>
                <a:extLst>
                  <a:ext uri="{0D108BD9-81ED-4DB2-BD59-A6C34878D82A}">
                    <a16:rowId xmlns:a16="http://schemas.microsoft.com/office/drawing/2014/main" val="2451775499"/>
                  </a:ext>
                </a:extLst>
              </a:tr>
              <a:tr h="336002">
                <a:tc>
                  <a:txBody>
                    <a:bodyPr/>
                    <a:lstStyle/>
                    <a:p>
                      <a:pPr marL="95250">
                        <a:lnSpc>
                          <a:spcPct val="107000"/>
                        </a:lnSpc>
                        <a:spcBef>
                          <a:spcPts val="750"/>
                        </a:spcBef>
                        <a:spcAft>
                          <a:spcPts val="800"/>
                        </a:spcAft>
                      </a:pPr>
                      <a:r>
                        <a:rPr lang="en-IN" sz="1000" kern="0" dirty="0">
                          <a:effectLst/>
                        </a:rPr>
                        <a:t>Completed in past</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144413" marT="90258" marB="90258" anchor="ctr">
                    <a:solidFill>
                      <a:schemeClr val="accent4">
                        <a:lumMod val="40000"/>
                        <a:lumOff val="60000"/>
                      </a:schemeClr>
                    </a:solidFill>
                  </a:tcPr>
                </a:tc>
                <a:tc>
                  <a:txBody>
                    <a:bodyPr/>
                    <a:lstStyle/>
                    <a:p>
                      <a:pPr marL="95250">
                        <a:lnSpc>
                          <a:spcPct val="107000"/>
                        </a:lnSpc>
                        <a:spcBef>
                          <a:spcPts val="750"/>
                        </a:spcBef>
                        <a:spcAft>
                          <a:spcPts val="800"/>
                        </a:spcAft>
                      </a:pPr>
                      <a:r>
                        <a:rPr lang="en-IN" sz="1000" kern="0" dirty="0">
                          <a:effectLst/>
                        </a:rPr>
                        <a:t>Happening now</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413" marR="144413" marT="90258" marB="90258" anchor="ctr">
                    <a:solidFill>
                      <a:schemeClr val="accent4">
                        <a:lumMod val="40000"/>
                        <a:lumOff val="60000"/>
                      </a:schemeClr>
                    </a:solidFill>
                  </a:tcPr>
                </a:tc>
                <a:tc>
                  <a:txBody>
                    <a:bodyPr/>
                    <a:lstStyle/>
                    <a:p>
                      <a:pPr marL="95250">
                        <a:lnSpc>
                          <a:spcPct val="107000"/>
                        </a:lnSpc>
                        <a:spcBef>
                          <a:spcPts val="750"/>
                        </a:spcBef>
                        <a:spcAft>
                          <a:spcPts val="800"/>
                        </a:spcAft>
                      </a:pPr>
                      <a:r>
                        <a:rPr lang="en-IN" sz="1000" kern="0" dirty="0">
                          <a:effectLst/>
                        </a:rPr>
                        <a:t>Completed in past</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413" marR="0" marT="90258" marB="90258" anchor="ctr">
                    <a:solidFill>
                      <a:schemeClr val="accent4">
                        <a:lumMod val="40000"/>
                        <a:lumOff val="60000"/>
                      </a:schemeClr>
                    </a:solidFill>
                  </a:tcPr>
                </a:tc>
                <a:extLst>
                  <a:ext uri="{0D108BD9-81ED-4DB2-BD59-A6C34878D82A}">
                    <a16:rowId xmlns:a16="http://schemas.microsoft.com/office/drawing/2014/main" val="1387229819"/>
                  </a:ext>
                </a:extLst>
              </a:tr>
              <a:tr h="336002">
                <a:tc>
                  <a:txBody>
                    <a:bodyPr/>
                    <a:lstStyle/>
                    <a:p>
                      <a:pPr marL="95250">
                        <a:lnSpc>
                          <a:spcPct val="107000"/>
                        </a:lnSpc>
                        <a:spcBef>
                          <a:spcPts val="750"/>
                        </a:spcBef>
                        <a:spcAft>
                          <a:spcPts val="800"/>
                        </a:spcAft>
                      </a:pPr>
                      <a:r>
                        <a:rPr lang="en-IN" sz="1000" kern="0" dirty="0">
                          <a:effectLst/>
                        </a:rPr>
                        <a:t>The Blood</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144413" marT="90258" marB="90258" anchor="ctr">
                    <a:solidFill>
                      <a:schemeClr val="accent6">
                        <a:lumMod val="40000"/>
                        <a:lumOff val="60000"/>
                      </a:schemeClr>
                    </a:solidFill>
                  </a:tcPr>
                </a:tc>
                <a:tc>
                  <a:txBody>
                    <a:bodyPr/>
                    <a:lstStyle/>
                    <a:p>
                      <a:pPr marL="95250">
                        <a:lnSpc>
                          <a:spcPct val="107000"/>
                        </a:lnSpc>
                        <a:spcBef>
                          <a:spcPts val="750"/>
                        </a:spcBef>
                        <a:spcAft>
                          <a:spcPts val="800"/>
                        </a:spcAft>
                      </a:pPr>
                      <a:r>
                        <a:rPr lang="en-IN" sz="1000" kern="0" dirty="0">
                          <a:effectLst/>
                        </a:rPr>
                        <a:t>The Cross</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413" marR="144413" marT="90258" marB="90258" anchor="ctr">
                    <a:solidFill>
                      <a:schemeClr val="accent6">
                        <a:lumMod val="40000"/>
                        <a:lumOff val="60000"/>
                      </a:schemeClr>
                    </a:solidFill>
                  </a:tcPr>
                </a:tc>
                <a:tc>
                  <a:txBody>
                    <a:bodyPr/>
                    <a:lstStyle/>
                    <a:p>
                      <a:pPr marL="95250">
                        <a:lnSpc>
                          <a:spcPct val="107000"/>
                        </a:lnSpc>
                        <a:spcBef>
                          <a:spcPts val="750"/>
                        </a:spcBef>
                        <a:spcAft>
                          <a:spcPts val="800"/>
                        </a:spcAft>
                      </a:pPr>
                      <a:r>
                        <a:rPr lang="en-IN" sz="1000" kern="0" dirty="0">
                          <a:effectLst/>
                        </a:rPr>
                        <a:t>The Glorification</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413" marR="0" marT="90258" marB="90258" anchor="ctr">
                    <a:solidFill>
                      <a:schemeClr val="accent6">
                        <a:lumMod val="40000"/>
                        <a:lumOff val="60000"/>
                      </a:schemeClr>
                    </a:solidFill>
                  </a:tcPr>
                </a:tc>
                <a:extLst>
                  <a:ext uri="{0D108BD9-81ED-4DB2-BD59-A6C34878D82A}">
                    <a16:rowId xmlns:a16="http://schemas.microsoft.com/office/drawing/2014/main" val="1884518860"/>
                  </a:ext>
                </a:extLst>
              </a:tr>
              <a:tr h="336002">
                <a:tc>
                  <a:txBody>
                    <a:bodyPr/>
                    <a:lstStyle/>
                    <a:p>
                      <a:pPr marL="95250">
                        <a:lnSpc>
                          <a:spcPct val="107000"/>
                        </a:lnSpc>
                        <a:spcBef>
                          <a:spcPts val="750"/>
                        </a:spcBef>
                        <a:spcAft>
                          <a:spcPts val="800"/>
                        </a:spcAft>
                      </a:pPr>
                      <a:r>
                        <a:rPr lang="en-IN" sz="1000" kern="0" dirty="0">
                          <a:effectLst/>
                        </a:rPr>
                        <a:t>A New SPIRIT</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144413" marT="90258" marB="90258" anchor="ctr">
                    <a:solidFill>
                      <a:schemeClr val="accent4">
                        <a:lumMod val="40000"/>
                        <a:lumOff val="60000"/>
                      </a:schemeClr>
                    </a:solidFill>
                  </a:tcPr>
                </a:tc>
                <a:tc>
                  <a:txBody>
                    <a:bodyPr/>
                    <a:lstStyle/>
                    <a:p>
                      <a:pPr marL="95250">
                        <a:lnSpc>
                          <a:spcPct val="107000"/>
                        </a:lnSpc>
                        <a:spcBef>
                          <a:spcPts val="750"/>
                        </a:spcBef>
                        <a:spcAft>
                          <a:spcPts val="800"/>
                        </a:spcAft>
                      </a:pPr>
                      <a:r>
                        <a:rPr lang="en-IN" sz="1000" kern="0" dirty="0">
                          <a:effectLst/>
                        </a:rPr>
                        <a:t>A Renewing SOUL</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413" marR="144413" marT="90258" marB="90258" anchor="ctr">
                    <a:solidFill>
                      <a:schemeClr val="accent4">
                        <a:lumMod val="40000"/>
                        <a:lumOff val="60000"/>
                      </a:schemeClr>
                    </a:solidFill>
                  </a:tcPr>
                </a:tc>
                <a:tc>
                  <a:txBody>
                    <a:bodyPr/>
                    <a:lstStyle/>
                    <a:p>
                      <a:pPr marL="95250">
                        <a:lnSpc>
                          <a:spcPct val="107000"/>
                        </a:lnSpc>
                        <a:spcBef>
                          <a:spcPts val="750"/>
                        </a:spcBef>
                        <a:spcAft>
                          <a:spcPts val="800"/>
                        </a:spcAft>
                      </a:pPr>
                      <a:r>
                        <a:rPr lang="en-IN" sz="1000" kern="0" dirty="0">
                          <a:effectLst/>
                        </a:rPr>
                        <a:t>A New BODY</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413" marR="0" marT="90258" marB="90258" anchor="ctr">
                    <a:solidFill>
                      <a:schemeClr val="accent4">
                        <a:lumMod val="40000"/>
                        <a:lumOff val="60000"/>
                      </a:schemeClr>
                    </a:solidFill>
                  </a:tcPr>
                </a:tc>
                <a:extLst>
                  <a:ext uri="{0D108BD9-81ED-4DB2-BD59-A6C34878D82A}">
                    <a16:rowId xmlns:a16="http://schemas.microsoft.com/office/drawing/2014/main" val="2939073094"/>
                  </a:ext>
                </a:extLst>
              </a:tr>
              <a:tr h="336002">
                <a:tc>
                  <a:txBody>
                    <a:bodyPr/>
                    <a:lstStyle/>
                    <a:p>
                      <a:pPr marL="95250">
                        <a:lnSpc>
                          <a:spcPct val="107000"/>
                        </a:lnSpc>
                        <a:spcBef>
                          <a:spcPts val="750"/>
                        </a:spcBef>
                        <a:spcAft>
                          <a:spcPts val="800"/>
                        </a:spcAft>
                      </a:pPr>
                      <a:r>
                        <a:rPr lang="en-IN" sz="1000" kern="0" dirty="0">
                          <a:effectLst/>
                        </a:rPr>
                        <a:t>Free from penalty of sin</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144413" marT="90258" marB="90258" anchor="ctr">
                    <a:solidFill>
                      <a:schemeClr val="accent6">
                        <a:lumMod val="40000"/>
                        <a:lumOff val="60000"/>
                      </a:schemeClr>
                    </a:solidFill>
                  </a:tcPr>
                </a:tc>
                <a:tc>
                  <a:txBody>
                    <a:bodyPr/>
                    <a:lstStyle/>
                    <a:p>
                      <a:pPr marL="95250">
                        <a:lnSpc>
                          <a:spcPct val="107000"/>
                        </a:lnSpc>
                        <a:spcBef>
                          <a:spcPts val="750"/>
                        </a:spcBef>
                        <a:spcAft>
                          <a:spcPts val="800"/>
                        </a:spcAft>
                      </a:pPr>
                      <a:r>
                        <a:rPr lang="en-IN" sz="1000" kern="0" dirty="0">
                          <a:effectLst/>
                        </a:rPr>
                        <a:t>Free from power of sin</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413" marR="144413" marT="90258" marB="90258" anchor="ctr">
                    <a:solidFill>
                      <a:schemeClr val="accent6">
                        <a:lumMod val="40000"/>
                        <a:lumOff val="60000"/>
                      </a:schemeClr>
                    </a:solidFill>
                  </a:tcPr>
                </a:tc>
                <a:tc>
                  <a:txBody>
                    <a:bodyPr/>
                    <a:lstStyle/>
                    <a:p>
                      <a:pPr marL="95250">
                        <a:lnSpc>
                          <a:spcPct val="107000"/>
                        </a:lnSpc>
                        <a:spcBef>
                          <a:spcPts val="750"/>
                        </a:spcBef>
                        <a:spcAft>
                          <a:spcPts val="800"/>
                        </a:spcAft>
                      </a:pPr>
                      <a:r>
                        <a:rPr lang="en-IN" sz="1000" kern="0" dirty="0">
                          <a:effectLst/>
                        </a:rPr>
                        <a:t>Free from presence of sin</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413" marR="0" marT="90258" marB="90258" anchor="ctr">
                    <a:solidFill>
                      <a:schemeClr val="accent6">
                        <a:lumMod val="40000"/>
                        <a:lumOff val="60000"/>
                      </a:schemeClr>
                    </a:solidFill>
                  </a:tcPr>
                </a:tc>
                <a:extLst>
                  <a:ext uri="{0D108BD9-81ED-4DB2-BD59-A6C34878D82A}">
                    <a16:rowId xmlns:a16="http://schemas.microsoft.com/office/drawing/2014/main" val="1523766451"/>
                  </a:ext>
                </a:extLst>
              </a:tr>
              <a:tr h="336002">
                <a:tc>
                  <a:txBody>
                    <a:bodyPr/>
                    <a:lstStyle/>
                    <a:p>
                      <a:pPr marL="95250">
                        <a:lnSpc>
                          <a:spcPct val="107000"/>
                        </a:lnSpc>
                        <a:spcBef>
                          <a:spcPts val="750"/>
                        </a:spcBef>
                        <a:spcAft>
                          <a:spcPts val="800"/>
                        </a:spcAft>
                      </a:pPr>
                      <a:r>
                        <a:rPr lang="en-IN" sz="1000" kern="0" dirty="0">
                          <a:effectLst/>
                        </a:rPr>
                        <a:t>Righteousness</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144413" marT="90258" marB="90258" anchor="ctr">
                    <a:solidFill>
                      <a:schemeClr val="accent4">
                        <a:lumMod val="40000"/>
                        <a:lumOff val="60000"/>
                      </a:schemeClr>
                    </a:solidFill>
                  </a:tcPr>
                </a:tc>
                <a:tc>
                  <a:txBody>
                    <a:bodyPr/>
                    <a:lstStyle/>
                    <a:p>
                      <a:pPr marL="95250">
                        <a:lnSpc>
                          <a:spcPct val="107000"/>
                        </a:lnSpc>
                        <a:spcBef>
                          <a:spcPts val="750"/>
                        </a:spcBef>
                        <a:spcAft>
                          <a:spcPts val="800"/>
                        </a:spcAft>
                      </a:pPr>
                      <a:r>
                        <a:rPr lang="en-IN" sz="1000" kern="0" dirty="0">
                          <a:effectLst/>
                        </a:rPr>
                        <a:t>Temperance</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413" marR="144413" marT="90258" marB="90258" anchor="ctr">
                    <a:solidFill>
                      <a:schemeClr val="accent4">
                        <a:lumMod val="40000"/>
                        <a:lumOff val="60000"/>
                      </a:schemeClr>
                    </a:solidFill>
                  </a:tcPr>
                </a:tc>
                <a:tc>
                  <a:txBody>
                    <a:bodyPr/>
                    <a:lstStyle/>
                    <a:p>
                      <a:pPr marL="95250">
                        <a:lnSpc>
                          <a:spcPct val="107000"/>
                        </a:lnSpc>
                        <a:spcBef>
                          <a:spcPts val="750"/>
                        </a:spcBef>
                        <a:spcAft>
                          <a:spcPts val="800"/>
                        </a:spcAft>
                      </a:pPr>
                      <a:r>
                        <a:rPr lang="en-IN" sz="1000" kern="0" dirty="0">
                          <a:effectLst/>
                        </a:rPr>
                        <a:t>Judgement</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413" marR="0" marT="90258" marB="90258" anchor="ctr">
                    <a:solidFill>
                      <a:schemeClr val="accent4">
                        <a:lumMod val="40000"/>
                        <a:lumOff val="60000"/>
                      </a:schemeClr>
                    </a:solidFill>
                  </a:tcPr>
                </a:tc>
                <a:extLst>
                  <a:ext uri="{0D108BD9-81ED-4DB2-BD59-A6C34878D82A}">
                    <a16:rowId xmlns:a16="http://schemas.microsoft.com/office/drawing/2014/main" val="2564319002"/>
                  </a:ext>
                </a:extLst>
              </a:tr>
              <a:tr h="336002">
                <a:tc>
                  <a:txBody>
                    <a:bodyPr/>
                    <a:lstStyle/>
                    <a:p>
                      <a:pPr marL="95250">
                        <a:lnSpc>
                          <a:spcPct val="107000"/>
                        </a:lnSpc>
                        <a:spcBef>
                          <a:spcPts val="750"/>
                        </a:spcBef>
                        <a:spcAft>
                          <a:spcPts val="800"/>
                        </a:spcAft>
                      </a:pPr>
                      <a:r>
                        <a:rPr lang="en-IN" sz="1000" kern="0" dirty="0">
                          <a:effectLst/>
                        </a:rPr>
                        <a:t>FOR US</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144413" marT="90258" marB="90258" anchor="ctr">
                    <a:solidFill>
                      <a:schemeClr val="accent6">
                        <a:lumMod val="40000"/>
                        <a:lumOff val="60000"/>
                      </a:schemeClr>
                    </a:solidFill>
                  </a:tcPr>
                </a:tc>
                <a:tc>
                  <a:txBody>
                    <a:bodyPr/>
                    <a:lstStyle/>
                    <a:p>
                      <a:pPr marL="95250">
                        <a:lnSpc>
                          <a:spcPct val="107000"/>
                        </a:lnSpc>
                        <a:spcBef>
                          <a:spcPts val="750"/>
                        </a:spcBef>
                        <a:spcAft>
                          <a:spcPts val="800"/>
                        </a:spcAft>
                      </a:pPr>
                      <a:r>
                        <a:rPr lang="en-IN" sz="1000" kern="0" dirty="0">
                          <a:effectLst/>
                        </a:rPr>
                        <a:t>IN US</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413" marR="144413" marT="90258" marB="90258" anchor="ctr">
                    <a:solidFill>
                      <a:schemeClr val="accent6">
                        <a:lumMod val="40000"/>
                        <a:lumOff val="60000"/>
                      </a:schemeClr>
                    </a:solidFill>
                  </a:tcPr>
                </a:tc>
                <a:tc>
                  <a:txBody>
                    <a:bodyPr/>
                    <a:lstStyle/>
                    <a:p>
                      <a:pPr marL="95250">
                        <a:lnSpc>
                          <a:spcPct val="107000"/>
                        </a:lnSpc>
                        <a:spcBef>
                          <a:spcPts val="750"/>
                        </a:spcBef>
                        <a:spcAft>
                          <a:spcPts val="800"/>
                        </a:spcAft>
                      </a:pPr>
                      <a:r>
                        <a:rPr lang="en-IN" sz="1000" kern="0" dirty="0">
                          <a:effectLst/>
                        </a:rPr>
                        <a:t>TO US</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413" marR="0" marT="90258" marB="90258" anchor="ctr">
                    <a:solidFill>
                      <a:schemeClr val="accent6">
                        <a:lumMod val="40000"/>
                        <a:lumOff val="60000"/>
                      </a:schemeClr>
                    </a:solidFill>
                  </a:tcPr>
                </a:tc>
                <a:extLst>
                  <a:ext uri="{0D108BD9-81ED-4DB2-BD59-A6C34878D82A}">
                    <a16:rowId xmlns:a16="http://schemas.microsoft.com/office/drawing/2014/main" val="849694594"/>
                  </a:ext>
                </a:extLst>
              </a:tr>
              <a:tr h="336002">
                <a:tc>
                  <a:txBody>
                    <a:bodyPr/>
                    <a:lstStyle/>
                    <a:p>
                      <a:pPr marL="95250">
                        <a:lnSpc>
                          <a:spcPct val="107000"/>
                        </a:lnSpc>
                        <a:spcBef>
                          <a:spcPts val="750"/>
                        </a:spcBef>
                        <a:spcAft>
                          <a:spcPts val="800"/>
                        </a:spcAft>
                      </a:pPr>
                      <a:r>
                        <a:rPr lang="en-IN" sz="1000" kern="0" dirty="0">
                          <a:effectLst/>
                        </a:rPr>
                        <a:t>Yesterday’s Sin</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144413" marT="90258" marB="90258" anchor="ctr">
                    <a:solidFill>
                      <a:schemeClr val="accent4">
                        <a:lumMod val="40000"/>
                        <a:lumOff val="60000"/>
                      </a:schemeClr>
                    </a:solidFill>
                  </a:tcPr>
                </a:tc>
                <a:tc>
                  <a:txBody>
                    <a:bodyPr/>
                    <a:lstStyle/>
                    <a:p>
                      <a:pPr marL="95250">
                        <a:lnSpc>
                          <a:spcPct val="107000"/>
                        </a:lnSpc>
                        <a:spcBef>
                          <a:spcPts val="750"/>
                        </a:spcBef>
                        <a:spcAft>
                          <a:spcPts val="800"/>
                        </a:spcAft>
                      </a:pPr>
                      <a:r>
                        <a:rPr lang="en-IN" sz="1000" kern="0" dirty="0">
                          <a:effectLst/>
                        </a:rPr>
                        <a:t>Today’s Temptation</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413" marR="144413" marT="90258" marB="90258" anchor="ctr">
                    <a:solidFill>
                      <a:schemeClr val="accent4">
                        <a:lumMod val="40000"/>
                        <a:lumOff val="60000"/>
                      </a:schemeClr>
                    </a:solidFill>
                  </a:tcPr>
                </a:tc>
                <a:tc>
                  <a:txBody>
                    <a:bodyPr/>
                    <a:lstStyle/>
                    <a:p>
                      <a:pPr marL="95250">
                        <a:lnSpc>
                          <a:spcPct val="107000"/>
                        </a:lnSpc>
                        <a:spcBef>
                          <a:spcPts val="750"/>
                        </a:spcBef>
                        <a:spcAft>
                          <a:spcPts val="800"/>
                        </a:spcAft>
                      </a:pPr>
                      <a:r>
                        <a:rPr lang="en-IN" sz="1000" kern="0" dirty="0">
                          <a:effectLst/>
                        </a:rPr>
                        <a:t>Tomorrow’s Reward</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413" marR="0" marT="90258" marB="90258" anchor="ctr">
                    <a:solidFill>
                      <a:schemeClr val="accent4">
                        <a:lumMod val="40000"/>
                        <a:lumOff val="60000"/>
                      </a:schemeClr>
                    </a:solidFill>
                  </a:tcPr>
                </a:tc>
                <a:extLst>
                  <a:ext uri="{0D108BD9-81ED-4DB2-BD59-A6C34878D82A}">
                    <a16:rowId xmlns:a16="http://schemas.microsoft.com/office/drawing/2014/main" val="2024313008"/>
                  </a:ext>
                </a:extLst>
              </a:tr>
              <a:tr h="336002">
                <a:tc>
                  <a:txBody>
                    <a:bodyPr/>
                    <a:lstStyle/>
                    <a:p>
                      <a:pPr marL="95250">
                        <a:lnSpc>
                          <a:spcPct val="107000"/>
                        </a:lnSpc>
                        <a:spcBef>
                          <a:spcPts val="750"/>
                        </a:spcBef>
                        <a:spcAft>
                          <a:spcPts val="800"/>
                        </a:spcAft>
                      </a:pPr>
                      <a:r>
                        <a:rPr lang="en-IN" sz="1000" kern="0" dirty="0">
                          <a:effectLst/>
                        </a:rPr>
                        <a:t>Secured from Sin</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144413" marT="90258" marB="90258" anchor="ctr">
                    <a:solidFill>
                      <a:schemeClr val="accent6">
                        <a:lumMod val="40000"/>
                        <a:lumOff val="60000"/>
                      </a:schemeClr>
                    </a:solidFill>
                  </a:tcPr>
                </a:tc>
                <a:tc>
                  <a:txBody>
                    <a:bodyPr/>
                    <a:lstStyle/>
                    <a:p>
                      <a:pPr marL="95250">
                        <a:lnSpc>
                          <a:spcPct val="107000"/>
                        </a:lnSpc>
                        <a:spcBef>
                          <a:spcPts val="750"/>
                        </a:spcBef>
                        <a:spcAft>
                          <a:spcPts val="800"/>
                        </a:spcAft>
                      </a:pPr>
                      <a:r>
                        <a:rPr lang="en-IN" sz="1000" kern="0" dirty="0">
                          <a:effectLst/>
                        </a:rPr>
                        <a:t>Trained to Reign</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413" marR="144413" marT="90258" marB="90258" anchor="ctr">
                    <a:solidFill>
                      <a:schemeClr val="accent6">
                        <a:lumMod val="40000"/>
                        <a:lumOff val="60000"/>
                      </a:schemeClr>
                    </a:solidFill>
                  </a:tcPr>
                </a:tc>
                <a:tc>
                  <a:txBody>
                    <a:bodyPr/>
                    <a:lstStyle/>
                    <a:p>
                      <a:pPr marL="95250">
                        <a:lnSpc>
                          <a:spcPct val="107000"/>
                        </a:lnSpc>
                        <a:spcBef>
                          <a:spcPts val="750"/>
                        </a:spcBef>
                        <a:spcAft>
                          <a:spcPts val="800"/>
                        </a:spcAft>
                      </a:pPr>
                      <a:r>
                        <a:rPr lang="en-IN" sz="1000" kern="0" dirty="0">
                          <a:effectLst/>
                        </a:rPr>
                        <a:t>Crowned to Rule</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413" marR="0" marT="90258" marB="90258" anchor="ctr">
                    <a:solidFill>
                      <a:schemeClr val="accent6">
                        <a:lumMod val="40000"/>
                        <a:lumOff val="60000"/>
                      </a:schemeClr>
                    </a:solidFill>
                  </a:tcPr>
                </a:tc>
                <a:extLst>
                  <a:ext uri="{0D108BD9-81ED-4DB2-BD59-A6C34878D82A}">
                    <a16:rowId xmlns:a16="http://schemas.microsoft.com/office/drawing/2014/main" val="1813270208"/>
                  </a:ext>
                </a:extLst>
              </a:tr>
              <a:tr h="336002">
                <a:tc>
                  <a:txBody>
                    <a:bodyPr/>
                    <a:lstStyle/>
                    <a:p>
                      <a:pPr marL="95250">
                        <a:lnSpc>
                          <a:spcPct val="107000"/>
                        </a:lnSpc>
                        <a:spcBef>
                          <a:spcPts val="750"/>
                        </a:spcBef>
                        <a:spcAft>
                          <a:spcPts val="800"/>
                        </a:spcAft>
                      </a:pPr>
                      <a:r>
                        <a:rPr lang="en-IN" sz="1000" kern="0" dirty="0">
                          <a:effectLst/>
                        </a:rPr>
                        <a:t>Faith in Justification</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144413" marT="90258" marB="90258" anchor="ctr">
                    <a:solidFill>
                      <a:schemeClr val="accent4">
                        <a:lumMod val="40000"/>
                        <a:lumOff val="60000"/>
                      </a:schemeClr>
                    </a:solidFill>
                  </a:tcPr>
                </a:tc>
                <a:tc>
                  <a:txBody>
                    <a:bodyPr/>
                    <a:lstStyle/>
                    <a:p>
                      <a:pPr marL="95250">
                        <a:lnSpc>
                          <a:spcPct val="107000"/>
                        </a:lnSpc>
                        <a:spcBef>
                          <a:spcPts val="750"/>
                        </a:spcBef>
                        <a:spcAft>
                          <a:spcPts val="800"/>
                        </a:spcAft>
                      </a:pPr>
                      <a:r>
                        <a:rPr lang="en-IN" sz="1000" kern="0" dirty="0">
                          <a:effectLst/>
                        </a:rPr>
                        <a:t>Hope in Sanctification</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413" marR="144413" marT="90258" marB="90258" anchor="ctr">
                    <a:solidFill>
                      <a:schemeClr val="accent4">
                        <a:lumMod val="40000"/>
                        <a:lumOff val="60000"/>
                      </a:schemeClr>
                    </a:solidFill>
                  </a:tcPr>
                </a:tc>
                <a:tc>
                  <a:txBody>
                    <a:bodyPr/>
                    <a:lstStyle/>
                    <a:p>
                      <a:pPr marL="95250">
                        <a:lnSpc>
                          <a:spcPct val="107000"/>
                        </a:lnSpc>
                        <a:spcBef>
                          <a:spcPts val="750"/>
                        </a:spcBef>
                        <a:spcAft>
                          <a:spcPts val="800"/>
                        </a:spcAft>
                      </a:pPr>
                      <a:r>
                        <a:rPr lang="en-IN" sz="1000" kern="0" dirty="0">
                          <a:effectLst/>
                        </a:rPr>
                        <a:t>Love in Glorification</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413" marR="0" marT="90258" marB="90258" anchor="ctr">
                    <a:solidFill>
                      <a:schemeClr val="accent4">
                        <a:lumMod val="40000"/>
                        <a:lumOff val="60000"/>
                      </a:schemeClr>
                    </a:solidFill>
                  </a:tcPr>
                </a:tc>
                <a:extLst>
                  <a:ext uri="{0D108BD9-81ED-4DB2-BD59-A6C34878D82A}">
                    <a16:rowId xmlns:a16="http://schemas.microsoft.com/office/drawing/2014/main" val="3176742856"/>
                  </a:ext>
                </a:extLst>
              </a:tr>
              <a:tr h="336002">
                <a:tc>
                  <a:txBody>
                    <a:bodyPr/>
                    <a:lstStyle/>
                    <a:p>
                      <a:pPr marL="95250">
                        <a:lnSpc>
                          <a:spcPct val="107000"/>
                        </a:lnSpc>
                        <a:spcBef>
                          <a:spcPts val="750"/>
                        </a:spcBef>
                        <a:spcAft>
                          <a:spcPts val="800"/>
                        </a:spcAft>
                      </a:pPr>
                      <a:r>
                        <a:rPr lang="en-IN" sz="1000" kern="0" dirty="0">
                          <a:effectLst/>
                        </a:rPr>
                        <a:t>From Wrath</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144413" marT="90258" marB="90258" anchor="ctr">
                    <a:solidFill>
                      <a:schemeClr val="accent6">
                        <a:lumMod val="40000"/>
                        <a:lumOff val="60000"/>
                      </a:schemeClr>
                    </a:solidFill>
                  </a:tcPr>
                </a:tc>
                <a:tc>
                  <a:txBody>
                    <a:bodyPr/>
                    <a:lstStyle/>
                    <a:p>
                      <a:pPr marL="95250">
                        <a:lnSpc>
                          <a:spcPct val="107000"/>
                        </a:lnSpc>
                        <a:spcBef>
                          <a:spcPts val="750"/>
                        </a:spcBef>
                        <a:spcAft>
                          <a:spcPts val="800"/>
                        </a:spcAft>
                      </a:pPr>
                      <a:r>
                        <a:rPr lang="en-IN" sz="1000" kern="0" dirty="0">
                          <a:effectLst/>
                        </a:rPr>
                        <a:t>For Purpose</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413" marR="144413" marT="90258" marB="90258" anchor="ctr">
                    <a:solidFill>
                      <a:schemeClr val="accent6">
                        <a:lumMod val="40000"/>
                        <a:lumOff val="60000"/>
                      </a:schemeClr>
                    </a:solidFill>
                  </a:tcPr>
                </a:tc>
                <a:tc>
                  <a:txBody>
                    <a:bodyPr/>
                    <a:lstStyle/>
                    <a:p>
                      <a:pPr marL="95250">
                        <a:lnSpc>
                          <a:spcPct val="107000"/>
                        </a:lnSpc>
                        <a:spcBef>
                          <a:spcPts val="750"/>
                        </a:spcBef>
                        <a:spcAft>
                          <a:spcPts val="800"/>
                        </a:spcAft>
                      </a:pPr>
                      <a:r>
                        <a:rPr lang="en-IN" sz="1000" kern="0" dirty="0">
                          <a:effectLst/>
                        </a:rPr>
                        <a:t>To Glory</a:t>
                      </a:r>
                      <a:endParaRPr lang="en-IN"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413" marR="0" marT="90258" marB="90258" anchor="ctr">
                    <a:solidFill>
                      <a:schemeClr val="accent6">
                        <a:lumMod val="40000"/>
                        <a:lumOff val="60000"/>
                      </a:schemeClr>
                    </a:solidFill>
                  </a:tcPr>
                </a:tc>
                <a:extLst>
                  <a:ext uri="{0D108BD9-81ED-4DB2-BD59-A6C34878D82A}">
                    <a16:rowId xmlns:a16="http://schemas.microsoft.com/office/drawing/2014/main" val="2115713364"/>
                  </a:ext>
                </a:extLst>
              </a:tr>
            </a:tbl>
          </a:graphicData>
        </a:graphic>
      </p:graphicFrame>
    </p:spTree>
    <p:extLst>
      <p:ext uri="{BB962C8B-B14F-4D97-AF65-F5344CB8AC3E}">
        <p14:creationId xmlns:p14="http://schemas.microsoft.com/office/powerpoint/2010/main" val="529170999"/>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2000"/>
                                        <p:tgtEl>
                                          <p:spTgt spid="4"/>
                                        </p:tgtEl>
                                      </p:cBhvr>
                                    </p:animEffect>
                                    <p:anim calcmode="lin" valueType="num">
                                      <p:cBhvr>
                                        <p:cTn id="15" dur="2000" fill="hold"/>
                                        <p:tgtEl>
                                          <p:spTgt spid="4"/>
                                        </p:tgtEl>
                                        <p:attrNameLst>
                                          <p:attrName>ppt_w</p:attrName>
                                        </p:attrNameLst>
                                      </p:cBhvr>
                                      <p:tavLst>
                                        <p:tav tm="0" fmla="#ppt_w*sin(2.5*pi*$)">
                                          <p:val>
                                            <p:fltVal val="0"/>
                                          </p:val>
                                        </p:tav>
                                        <p:tav tm="100000">
                                          <p:val>
                                            <p:fltVal val="1"/>
                                          </p:val>
                                        </p:tav>
                                      </p:tavLst>
                                    </p:anim>
                                    <p:anim calcmode="lin" valueType="num">
                                      <p:cBhvr>
                                        <p:cTn id="16"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97DE4-C39A-64B5-22A0-1BC9F8F02413}"/>
              </a:ext>
            </a:extLst>
          </p:cNvPr>
          <p:cNvSpPr>
            <a:spLocks noGrp="1"/>
          </p:cNvSpPr>
          <p:nvPr>
            <p:ph type="title"/>
          </p:nvPr>
        </p:nvSpPr>
        <p:spPr>
          <a:xfrm>
            <a:off x="914400" y="373422"/>
            <a:ext cx="10364451" cy="804930"/>
          </a:xfrm>
        </p:spPr>
        <p:txBody>
          <a:bodyPr>
            <a:normAutofit/>
          </a:bodyPr>
          <a:lstStyle/>
          <a:p>
            <a:pPr>
              <a:lnSpc>
                <a:spcPct val="107000"/>
              </a:lnSpc>
              <a:spcAft>
                <a:spcPts val="800"/>
              </a:spcAft>
            </a:pPr>
            <a:r>
              <a:rPr lang="en-US" b="1" u="sng" kern="100" dirty="0">
                <a:solidFill>
                  <a:schemeClr val="accent6">
                    <a:lumMod val="75000"/>
                  </a:schemeClr>
                </a:solidFill>
                <a:effectLst/>
                <a:latin typeface="Calibri" panose="020F0502020204030204" pitchFamily="34" charset="0"/>
                <a:ea typeface="Aptos" panose="020B0004020202020204" pitchFamily="34" charset="0"/>
                <a:cs typeface="Times New Roman" panose="02020603050405020304" pitchFamily="18" charset="0"/>
              </a:rPr>
              <a:t>A Past Salvation</a:t>
            </a:r>
            <a:endParaRPr lang="en-IN" kern="100" dirty="0">
              <a:solidFill>
                <a:schemeClr val="accent6">
                  <a:lumMod val="75000"/>
                </a:schemeClr>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D3BEC2B-40A4-E3CB-81CC-BFCAD51D7781}"/>
              </a:ext>
            </a:extLst>
          </p:cNvPr>
          <p:cNvSpPr>
            <a:spLocks noGrp="1"/>
          </p:cNvSpPr>
          <p:nvPr>
            <p:ph sz="quarter" idx="13"/>
          </p:nvPr>
        </p:nvSpPr>
        <p:spPr>
          <a:xfrm>
            <a:off x="0" y="1178352"/>
            <a:ext cx="12192000" cy="5679648"/>
          </a:xfrm>
        </p:spPr>
        <p:txBody>
          <a:bodyPr>
            <a:noAutofit/>
          </a:bodyPr>
          <a:lstStyle/>
          <a:p>
            <a:r>
              <a:rPr lang="en-IN" sz="1800" dirty="0">
                <a:solidFill>
                  <a:schemeClr val="accent6">
                    <a:lumMod val="75000"/>
                  </a:schemeClr>
                </a:solidFill>
              </a:rPr>
              <a:t>Salvation is a gift we receive the moment we accept Christ as our Saviour. </a:t>
            </a:r>
          </a:p>
          <a:p>
            <a:r>
              <a:rPr lang="en-IN" sz="1800" dirty="0">
                <a:solidFill>
                  <a:schemeClr val="accent6">
                    <a:lumMod val="75000"/>
                  </a:schemeClr>
                </a:solidFill>
              </a:rPr>
              <a:t>Romans 1:16</a:t>
            </a:r>
          </a:p>
          <a:p>
            <a:r>
              <a:rPr lang="en-IN" sz="1800" dirty="0">
                <a:solidFill>
                  <a:schemeClr val="accent6">
                    <a:lumMod val="75000"/>
                  </a:schemeClr>
                </a:solidFill>
              </a:rPr>
              <a:t>No matter how sinful we were in the past, in a moment of time the red blood of Jesus makes the black heart whiter than the snow (Is 1:18). </a:t>
            </a:r>
          </a:p>
          <a:p>
            <a:r>
              <a:rPr lang="en-IN" sz="1800" b="1" dirty="0">
                <a:solidFill>
                  <a:schemeClr val="accent6">
                    <a:lumMod val="75000"/>
                  </a:schemeClr>
                </a:solidFill>
              </a:rPr>
              <a:t>A Common Salvation</a:t>
            </a:r>
            <a:endParaRPr lang="en-IN" sz="1800" dirty="0">
              <a:solidFill>
                <a:schemeClr val="accent6">
                  <a:lumMod val="75000"/>
                </a:schemeClr>
              </a:solidFill>
            </a:endParaRPr>
          </a:p>
          <a:p>
            <a:r>
              <a:rPr lang="en-IN" sz="1800" b="1" dirty="0">
                <a:solidFill>
                  <a:schemeClr val="accent6">
                    <a:lumMod val="75000"/>
                  </a:schemeClr>
                </a:solidFill>
              </a:rPr>
              <a:t>Jude 3a </a:t>
            </a:r>
            <a:r>
              <a:rPr lang="en-IN" sz="1800" b="1" i="1" dirty="0">
                <a:solidFill>
                  <a:schemeClr val="accent6">
                    <a:lumMod val="75000"/>
                  </a:schemeClr>
                </a:solidFill>
              </a:rPr>
              <a:t>(Amp)</a:t>
            </a:r>
            <a:endParaRPr lang="en-IN" sz="1800" b="1" dirty="0">
              <a:solidFill>
                <a:schemeClr val="accent6">
                  <a:lumMod val="75000"/>
                </a:schemeClr>
              </a:solidFill>
            </a:endParaRPr>
          </a:p>
          <a:p>
            <a:pPr marL="0" indent="0">
              <a:buNone/>
            </a:pPr>
            <a:r>
              <a:rPr lang="en-IN" sz="1800" dirty="0">
                <a:solidFill>
                  <a:schemeClr val="accent6">
                    <a:lumMod val="75000"/>
                  </a:schemeClr>
                </a:solidFill>
              </a:rPr>
              <a:t>Beloved, while I was making every effort to write you about our </a:t>
            </a:r>
            <a:r>
              <a:rPr lang="en-IN" sz="1800" b="1" dirty="0">
                <a:solidFill>
                  <a:schemeClr val="accent6">
                    <a:lumMod val="75000"/>
                  </a:schemeClr>
                </a:solidFill>
              </a:rPr>
              <a:t>common salvation</a:t>
            </a:r>
            <a:r>
              <a:rPr lang="en-IN" sz="1800" dirty="0">
                <a:solidFill>
                  <a:schemeClr val="accent6">
                    <a:lumMod val="75000"/>
                  </a:schemeClr>
                </a:solidFill>
              </a:rPr>
              <a:t>,</a:t>
            </a:r>
          </a:p>
          <a:p>
            <a:r>
              <a:rPr lang="en-IN" sz="1800" dirty="0">
                <a:solidFill>
                  <a:schemeClr val="accent6">
                    <a:lumMod val="75000"/>
                  </a:schemeClr>
                </a:solidFill>
              </a:rPr>
              <a:t>The word “common” suggests something for all, universal. None are excluded from the pale of mercy, except by their own fault. God, not willing that any should perish has provided a salvation adapted to all and needed by all. </a:t>
            </a:r>
          </a:p>
          <a:p>
            <a:r>
              <a:rPr lang="en-IN" sz="1800" b="1" dirty="0">
                <a:solidFill>
                  <a:schemeClr val="accent6">
                    <a:lumMod val="75000"/>
                  </a:schemeClr>
                </a:solidFill>
              </a:rPr>
              <a:t>2 Peter 3:9 </a:t>
            </a:r>
            <a:r>
              <a:rPr lang="en-IN" sz="1800" b="1" i="1" dirty="0">
                <a:solidFill>
                  <a:schemeClr val="accent6">
                    <a:lumMod val="75000"/>
                  </a:schemeClr>
                </a:solidFill>
              </a:rPr>
              <a:t>(Amp)</a:t>
            </a:r>
            <a:endParaRPr lang="en-IN" sz="1800" b="1" dirty="0">
              <a:solidFill>
                <a:schemeClr val="accent6">
                  <a:lumMod val="75000"/>
                </a:schemeClr>
              </a:solidFill>
            </a:endParaRPr>
          </a:p>
          <a:p>
            <a:pPr marL="0" indent="0">
              <a:buNone/>
            </a:pPr>
            <a:r>
              <a:rPr lang="en-IN" sz="1800" dirty="0">
                <a:solidFill>
                  <a:schemeClr val="accent6">
                    <a:lumMod val="75000"/>
                  </a:schemeClr>
                </a:solidFill>
              </a:rPr>
              <a:t>The Lord does not delay [as though He were unable to act] </a:t>
            </a:r>
            <a:r>
              <a:rPr lang="en-IN" sz="1800" i="1" dirty="0">
                <a:solidFill>
                  <a:schemeClr val="accent6">
                    <a:lumMod val="75000"/>
                  </a:schemeClr>
                </a:solidFill>
              </a:rPr>
              <a:t>and</a:t>
            </a:r>
            <a:r>
              <a:rPr lang="en-IN" sz="1800" dirty="0">
                <a:solidFill>
                  <a:schemeClr val="accent6">
                    <a:lumMod val="75000"/>
                  </a:schemeClr>
                </a:solidFill>
              </a:rPr>
              <a:t> is not slow about His promise, as some count slowness, but is [extraordinarily] patient toward you, </a:t>
            </a:r>
            <a:r>
              <a:rPr lang="en-IN" sz="1800" b="1" dirty="0">
                <a:solidFill>
                  <a:schemeClr val="accent6">
                    <a:lumMod val="75000"/>
                  </a:schemeClr>
                </a:solidFill>
              </a:rPr>
              <a:t>not wishing for any to perish but for all to come to repentance</a:t>
            </a:r>
            <a:r>
              <a:rPr lang="en-IN" sz="1800" dirty="0">
                <a:solidFill>
                  <a:schemeClr val="accent6">
                    <a:lumMod val="75000"/>
                  </a:schemeClr>
                </a:solidFill>
              </a:rPr>
              <a:t>.</a:t>
            </a:r>
          </a:p>
          <a:p>
            <a:pPr marL="0" lvl="0" indent="0" algn="ctr">
              <a:buNone/>
            </a:pPr>
            <a:endParaRPr lang="en-IN" sz="1800" dirty="0">
              <a:solidFill>
                <a:schemeClr val="accent6">
                  <a:lumMod val="75000"/>
                </a:schemeClr>
              </a:solidFill>
            </a:endParaRPr>
          </a:p>
        </p:txBody>
      </p:sp>
    </p:spTree>
    <p:extLst>
      <p:ext uri="{BB962C8B-B14F-4D97-AF65-F5344CB8AC3E}">
        <p14:creationId xmlns:p14="http://schemas.microsoft.com/office/powerpoint/2010/main" val="4076083294"/>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97DE4-C39A-64B5-22A0-1BC9F8F02413}"/>
              </a:ext>
            </a:extLst>
          </p:cNvPr>
          <p:cNvSpPr>
            <a:spLocks noGrp="1"/>
          </p:cNvSpPr>
          <p:nvPr>
            <p:ph type="title"/>
          </p:nvPr>
        </p:nvSpPr>
        <p:spPr>
          <a:xfrm>
            <a:off x="914400" y="373422"/>
            <a:ext cx="10364451" cy="804930"/>
          </a:xfrm>
        </p:spPr>
        <p:txBody>
          <a:bodyPr>
            <a:normAutofit/>
          </a:bodyPr>
          <a:lstStyle/>
          <a:p>
            <a:pPr>
              <a:lnSpc>
                <a:spcPct val="107000"/>
              </a:lnSpc>
              <a:spcAft>
                <a:spcPts val="800"/>
              </a:spcAft>
            </a:pPr>
            <a:r>
              <a:rPr lang="en-US" b="1" u="sng" kern="100" dirty="0">
                <a:solidFill>
                  <a:schemeClr val="accent6">
                    <a:lumMod val="75000"/>
                  </a:schemeClr>
                </a:solidFill>
                <a:effectLst/>
                <a:latin typeface="Calibri" panose="020F0502020204030204" pitchFamily="34" charset="0"/>
                <a:ea typeface="Aptos" panose="020B0004020202020204" pitchFamily="34" charset="0"/>
                <a:cs typeface="Times New Roman" panose="02020603050405020304" pitchFamily="18" charset="0"/>
              </a:rPr>
              <a:t>A Past Salvation</a:t>
            </a:r>
            <a:endParaRPr lang="en-IN" kern="100" dirty="0">
              <a:solidFill>
                <a:schemeClr val="accent6">
                  <a:lumMod val="75000"/>
                </a:schemeClr>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D3BEC2B-40A4-E3CB-81CC-BFCAD51D7781}"/>
              </a:ext>
            </a:extLst>
          </p:cNvPr>
          <p:cNvSpPr>
            <a:spLocks noGrp="1"/>
          </p:cNvSpPr>
          <p:nvPr>
            <p:ph sz="quarter" idx="13"/>
          </p:nvPr>
        </p:nvSpPr>
        <p:spPr>
          <a:xfrm>
            <a:off x="0" y="1178352"/>
            <a:ext cx="12192000" cy="5679648"/>
          </a:xfrm>
        </p:spPr>
        <p:txBody>
          <a:bodyPr>
            <a:noAutofit/>
          </a:bodyPr>
          <a:lstStyle/>
          <a:p>
            <a:r>
              <a:rPr lang="en-IN" b="1" dirty="0">
                <a:solidFill>
                  <a:schemeClr val="accent6">
                    <a:lumMod val="75000"/>
                  </a:schemeClr>
                </a:solidFill>
              </a:rPr>
              <a:t>A Personal Salvation</a:t>
            </a:r>
            <a:endParaRPr lang="en-IN" dirty="0">
              <a:solidFill>
                <a:schemeClr val="accent6">
                  <a:lumMod val="75000"/>
                </a:schemeClr>
              </a:solidFill>
            </a:endParaRPr>
          </a:p>
          <a:p>
            <a:pPr marL="0" indent="0">
              <a:buNone/>
            </a:pPr>
            <a:r>
              <a:rPr lang="en-IN" dirty="0">
                <a:solidFill>
                  <a:schemeClr val="accent6">
                    <a:lumMod val="75000"/>
                  </a:schemeClr>
                </a:solidFill>
              </a:rPr>
              <a:t>What is universal must also be personal if it is to be of any practical value. Each of us can take this blood-bought salvation and say, “This is my salvation” (Ps 25:5, 35:3). Further, no one can act for us in this all-important matter. </a:t>
            </a:r>
          </a:p>
          <a:p>
            <a:endParaRPr lang="en-IN" dirty="0">
              <a:solidFill>
                <a:schemeClr val="accent6">
                  <a:lumMod val="75000"/>
                </a:schemeClr>
              </a:solidFill>
            </a:endParaRPr>
          </a:p>
          <a:p>
            <a:r>
              <a:rPr lang="en-IN" b="1" dirty="0">
                <a:solidFill>
                  <a:schemeClr val="accent6">
                    <a:lumMod val="75000"/>
                  </a:schemeClr>
                </a:solidFill>
              </a:rPr>
              <a:t>Romans 10:9 </a:t>
            </a:r>
            <a:r>
              <a:rPr lang="en-IN" b="1" i="1" dirty="0">
                <a:solidFill>
                  <a:schemeClr val="accent6">
                    <a:lumMod val="75000"/>
                  </a:schemeClr>
                </a:solidFill>
              </a:rPr>
              <a:t>(Amp)</a:t>
            </a:r>
            <a:endParaRPr lang="en-IN" b="1" dirty="0">
              <a:solidFill>
                <a:schemeClr val="accent6">
                  <a:lumMod val="75000"/>
                </a:schemeClr>
              </a:solidFill>
            </a:endParaRPr>
          </a:p>
          <a:p>
            <a:pPr marL="0" indent="0">
              <a:buNone/>
            </a:pPr>
            <a:r>
              <a:rPr lang="en-IN" dirty="0">
                <a:solidFill>
                  <a:schemeClr val="accent6">
                    <a:lumMod val="75000"/>
                  </a:schemeClr>
                </a:solidFill>
              </a:rPr>
              <a:t>because </a:t>
            </a:r>
            <a:r>
              <a:rPr lang="en-IN" b="1" dirty="0">
                <a:solidFill>
                  <a:schemeClr val="accent6">
                    <a:lumMod val="75000"/>
                  </a:schemeClr>
                </a:solidFill>
              </a:rPr>
              <a:t>if you</a:t>
            </a:r>
            <a:r>
              <a:rPr lang="en-IN" dirty="0">
                <a:solidFill>
                  <a:schemeClr val="accent6">
                    <a:lumMod val="75000"/>
                  </a:schemeClr>
                </a:solidFill>
              </a:rPr>
              <a:t> </a:t>
            </a:r>
            <a:r>
              <a:rPr lang="en-IN" b="1" dirty="0">
                <a:solidFill>
                  <a:schemeClr val="accent6">
                    <a:lumMod val="75000"/>
                  </a:schemeClr>
                </a:solidFill>
              </a:rPr>
              <a:t>acknowledge </a:t>
            </a:r>
            <a:r>
              <a:rPr lang="en-IN" b="1" i="1" dirty="0">
                <a:solidFill>
                  <a:schemeClr val="accent6">
                    <a:lumMod val="75000"/>
                  </a:schemeClr>
                </a:solidFill>
              </a:rPr>
              <a:t>and</a:t>
            </a:r>
            <a:r>
              <a:rPr lang="en-IN" b="1" dirty="0">
                <a:solidFill>
                  <a:schemeClr val="accent6">
                    <a:lumMod val="75000"/>
                  </a:schemeClr>
                </a:solidFill>
              </a:rPr>
              <a:t> confess with your mouth that Jesus is Lord</a:t>
            </a:r>
            <a:r>
              <a:rPr lang="en-IN" dirty="0">
                <a:solidFill>
                  <a:schemeClr val="accent6">
                    <a:lumMod val="75000"/>
                  </a:schemeClr>
                </a:solidFill>
              </a:rPr>
              <a:t> [recognizing His power, authority, and majesty as God], </a:t>
            </a:r>
            <a:r>
              <a:rPr lang="en-IN" b="1" dirty="0">
                <a:solidFill>
                  <a:schemeClr val="accent6">
                    <a:lumMod val="75000"/>
                  </a:schemeClr>
                </a:solidFill>
              </a:rPr>
              <a:t>and believe in your heart that God raised Him from the dead, you will be saved.</a:t>
            </a:r>
          </a:p>
          <a:p>
            <a:pPr marL="0" indent="0">
              <a:buNone/>
            </a:pPr>
            <a:endParaRPr lang="en-IN" dirty="0">
              <a:solidFill>
                <a:schemeClr val="accent6">
                  <a:lumMod val="75000"/>
                </a:schemeClr>
              </a:solidFill>
            </a:endParaRPr>
          </a:p>
          <a:p>
            <a:r>
              <a:rPr lang="en-IN" b="1" dirty="0">
                <a:solidFill>
                  <a:schemeClr val="accent6">
                    <a:lumMod val="75000"/>
                  </a:schemeClr>
                </a:solidFill>
              </a:rPr>
              <a:t>A Powerful Salvation</a:t>
            </a:r>
            <a:r>
              <a:rPr lang="en-IN" dirty="0">
                <a:solidFill>
                  <a:schemeClr val="accent6">
                    <a:lumMod val="75000"/>
                  </a:schemeClr>
                </a:solidFill>
              </a:rPr>
              <a:t>.</a:t>
            </a:r>
          </a:p>
          <a:p>
            <a:pPr marL="0" indent="0">
              <a:buNone/>
            </a:pPr>
            <a:r>
              <a:rPr lang="en-IN" dirty="0">
                <a:solidFill>
                  <a:schemeClr val="accent6">
                    <a:lumMod val="75000"/>
                  </a:schemeClr>
                </a:solidFill>
              </a:rPr>
              <a:t>Because God is mighty to save, there is no case He is not able to cope with. The blood of Christ can make the vilest clean (Luke 1:68-69; Romans 1:16).</a:t>
            </a:r>
          </a:p>
        </p:txBody>
      </p:sp>
    </p:spTree>
    <p:extLst>
      <p:ext uri="{BB962C8B-B14F-4D97-AF65-F5344CB8AC3E}">
        <p14:creationId xmlns:p14="http://schemas.microsoft.com/office/powerpoint/2010/main" val="1517850140"/>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97DE4-C39A-64B5-22A0-1BC9F8F02413}"/>
              </a:ext>
            </a:extLst>
          </p:cNvPr>
          <p:cNvSpPr>
            <a:spLocks noGrp="1"/>
          </p:cNvSpPr>
          <p:nvPr>
            <p:ph type="title"/>
          </p:nvPr>
        </p:nvSpPr>
        <p:spPr>
          <a:xfrm>
            <a:off x="913774" y="1323171"/>
            <a:ext cx="10364451" cy="2982522"/>
          </a:xfrm>
        </p:spPr>
        <p:txBody>
          <a:bodyPr>
            <a:normAutofit/>
          </a:bodyPr>
          <a:lstStyle/>
          <a:p>
            <a:r>
              <a:rPr lang="en-IN" sz="9600" b="1" u="sng" dirty="0">
                <a:solidFill>
                  <a:schemeClr val="accent6">
                    <a:lumMod val="75000"/>
                  </a:schemeClr>
                </a:solidFill>
              </a:rPr>
              <a:t>Salvation</a:t>
            </a:r>
            <a:endParaRPr lang="en-IN" sz="9600" dirty="0">
              <a:solidFill>
                <a:schemeClr val="accent6">
                  <a:lumMod val="75000"/>
                </a:schemeClr>
              </a:solidFill>
            </a:endParaRPr>
          </a:p>
        </p:txBody>
      </p:sp>
      <p:sp>
        <p:nvSpPr>
          <p:cNvPr id="3" name="Content Placeholder 2">
            <a:extLst>
              <a:ext uri="{FF2B5EF4-FFF2-40B4-BE49-F238E27FC236}">
                <a16:creationId xmlns:a16="http://schemas.microsoft.com/office/drawing/2014/main" id="{5D3BEC2B-40A4-E3CB-81CC-BFCAD51D7781}"/>
              </a:ext>
            </a:extLst>
          </p:cNvPr>
          <p:cNvSpPr>
            <a:spLocks noGrp="1"/>
          </p:cNvSpPr>
          <p:nvPr>
            <p:ph sz="quarter" idx="13"/>
          </p:nvPr>
        </p:nvSpPr>
        <p:spPr>
          <a:xfrm>
            <a:off x="819506" y="3579830"/>
            <a:ext cx="10363826" cy="2142241"/>
          </a:xfrm>
        </p:spPr>
        <p:txBody>
          <a:bodyPr>
            <a:normAutofit/>
          </a:bodyPr>
          <a:lstStyle/>
          <a:p>
            <a:pPr marL="0" indent="0" algn="ctr">
              <a:buNone/>
            </a:pPr>
            <a:r>
              <a:rPr lang="en-US" sz="2400" i="1" dirty="0">
                <a:solidFill>
                  <a:schemeClr val="accent6">
                    <a:lumMod val="75000"/>
                  </a:schemeClr>
                </a:solidFill>
              </a:rPr>
              <a:t>(Referring the Book by Herbert Lockyer, </a:t>
            </a:r>
          </a:p>
          <a:p>
            <a:pPr marL="0" indent="0" algn="ctr">
              <a:buNone/>
            </a:pPr>
            <a:r>
              <a:rPr lang="en-US" sz="2400" i="1" dirty="0">
                <a:solidFill>
                  <a:schemeClr val="accent6">
                    <a:lumMod val="75000"/>
                  </a:schemeClr>
                </a:solidFill>
              </a:rPr>
              <a:t>titled “All the DOCTRINES of the Bible”)</a:t>
            </a:r>
            <a:endParaRPr lang="en-IN" sz="2400" dirty="0">
              <a:solidFill>
                <a:schemeClr val="accent6">
                  <a:lumMod val="75000"/>
                </a:schemeClr>
              </a:solidFill>
            </a:endParaRPr>
          </a:p>
        </p:txBody>
      </p:sp>
    </p:spTree>
    <p:extLst>
      <p:ext uri="{BB962C8B-B14F-4D97-AF65-F5344CB8AC3E}">
        <p14:creationId xmlns:p14="http://schemas.microsoft.com/office/powerpoint/2010/main" val="1374365554"/>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97DE4-C39A-64B5-22A0-1BC9F8F02413}"/>
              </a:ext>
            </a:extLst>
          </p:cNvPr>
          <p:cNvSpPr>
            <a:spLocks noGrp="1"/>
          </p:cNvSpPr>
          <p:nvPr>
            <p:ph type="title"/>
          </p:nvPr>
        </p:nvSpPr>
        <p:spPr>
          <a:xfrm>
            <a:off x="914400" y="373422"/>
            <a:ext cx="10364451" cy="804930"/>
          </a:xfrm>
        </p:spPr>
        <p:txBody>
          <a:bodyPr>
            <a:normAutofit/>
          </a:bodyPr>
          <a:lstStyle/>
          <a:p>
            <a:pPr>
              <a:lnSpc>
                <a:spcPct val="107000"/>
              </a:lnSpc>
              <a:spcAft>
                <a:spcPts val="800"/>
              </a:spcAft>
            </a:pPr>
            <a:r>
              <a:rPr lang="en-IN" b="1" u="sng" kern="100" dirty="0">
                <a:solidFill>
                  <a:schemeClr val="accent6">
                    <a:lumMod val="75000"/>
                  </a:schemeClr>
                </a:solidFill>
                <a:effectLst/>
                <a:latin typeface="Calibri" panose="020F0502020204030204" pitchFamily="34" charset="0"/>
                <a:ea typeface="Aptos" panose="020B0004020202020204" pitchFamily="34" charset="0"/>
                <a:cs typeface="Times New Roman" panose="02020603050405020304" pitchFamily="18" charset="0"/>
              </a:rPr>
              <a:t>A Present Salvation</a:t>
            </a:r>
            <a:endParaRPr lang="en-IN" kern="100" dirty="0">
              <a:solidFill>
                <a:schemeClr val="accent6">
                  <a:lumMod val="75000"/>
                </a:schemeClr>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D3BEC2B-40A4-E3CB-81CC-BFCAD51D7781}"/>
              </a:ext>
            </a:extLst>
          </p:cNvPr>
          <p:cNvSpPr>
            <a:spLocks noGrp="1"/>
          </p:cNvSpPr>
          <p:nvPr>
            <p:ph sz="quarter" idx="13"/>
          </p:nvPr>
        </p:nvSpPr>
        <p:spPr>
          <a:xfrm>
            <a:off x="0" y="1178352"/>
            <a:ext cx="12192000" cy="5679648"/>
          </a:xfrm>
        </p:spPr>
        <p:txBody>
          <a:bodyPr>
            <a:noAutofit/>
          </a:bodyPr>
          <a:lstStyle/>
          <a:p>
            <a:r>
              <a:rPr lang="en-IN" dirty="0">
                <a:solidFill>
                  <a:schemeClr val="accent6">
                    <a:lumMod val="75000"/>
                  </a:schemeClr>
                </a:solidFill>
              </a:rPr>
              <a:t>Too many who have been saved are ignorant of the fact that their salvation covers the journey between their conversion and death or the return of Christ. </a:t>
            </a:r>
          </a:p>
          <a:p>
            <a:endParaRPr lang="en-IN" dirty="0">
              <a:solidFill>
                <a:schemeClr val="accent6">
                  <a:lumMod val="75000"/>
                </a:schemeClr>
              </a:solidFill>
            </a:endParaRPr>
          </a:p>
          <a:p>
            <a:r>
              <a:rPr lang="en-IN" b="1" dirty="0">
                <a:solidFill>
                  <a:schemeClr val="accent6">
                    <a:lumMod val="75000"/>
                  </a:schemeClr>
                </a:solidFill>
              </a:rPr>
              <a:t>Hebrews 7:24-25 </a:t>
            </a:r>
            <a:r>
              <a:rPr lang="en-IN" b="1" i="1" dirty="0">
                <a:solidFill>
                  <a:schemeClr val="accent6">
                    <a:lumMod val="75000"/>
                  </a:schemeClr>
                </a:solidFill>
              </a:rPr>
              <a:t>(Amplified Bible)</a:t>
            </a:r>
            <a:endParaRPr lang="en-IN" b="1" dirty="0">
              <a:solidFill>
                <a:schemeClr val="accent6">
                  <a:lumMod val="75000"/>
                </a:schemeClr>
              </a:solidFill>
            </a:endParaRPr>
          </a:p>
          <a:p>
            <a:pPr marL="0" indent="0">
              <a:buNone/>
            </a:pPr>
            <a:r>
              <a:rPr lang="en-IN" b="1" baseline="30000" dirty="0">
                <a:solidFill>
                  <a:schemeClr val="accent6">
                    <a:lumMod val="75000"/>
                  </a:schemeClr>
                </a:solidFill>
              </a:rPr>
              <a:t>24 </a:t>
            </a:r>
            <a:r>
              <a:rPr lang="en-IN" dirty="0">
                <a:solidFill>
                  <a:schemeClr val="accent6">
                    <a:lumMod val="75000"/>
                  </a:schemeClr>
                </a:solidFill>
              </a:rPr>
              <a:t>but, on the other hand, </a:t>
            </a:r>
            <a:r>
              <a:rPr lang="en-IN" b="1" dirty="0">
                <a:solidFill>
                  <a:schemeClr val="accent6">
                    <a:lumMod val="75000"/>
                  </a:schemeClr>
                </a:solidFill>
              </a:rPr>
              <a:t>Jesus holds His priesthood permanently</a:t>
            </a:r>
            <a:r>
              <a:rPr lang="en-IN" dirty="0">
                <a:solidFill>
                  <a:schemeClr val="accent6">
                    <a:lumMod val="75000"/>
                  </a:schemeClr>
                </a:solidFill>
              </a:rPr>
              <a:t> </a:t>
            </a:r>
            <a:r>
              <a:rPr lang="en-IN" i="1" dirty="0">
                <a:solidFill>
                  <a:schemeClr val="accent6">
                    <a:lumMod val="75000"/>
                  </a:schemeClr>
                </a:solidFill>
              </a:rPr>
              <a:t>and</a:t>
            </a:r>
            <a:r>
              <a:rPr lang="en-IN" dirty="0">
                <a:solidFill>
                  <a:schemeClr val="accent6">
                    <a:lumMod val="75000"/>
                  </a:schemeClr>
                </a:solidFill>
              </a:rPr>
              <a:t> without change, </a:t>
            </a:r>
            <a:r>
              <a:rPr lang="en-IN" b="1" dirty="0">
                <a:solidFill>
                  <a:schemeClr val="accent6">
                    <a:lumMod val="75000"/>
                  </a:schemeClr>
                </a:solidFill>
              </a:rPr>
              <a:t>because He lives on forever</a:t>
            </a:r>
            <a:r>
              <a:rPr lang="en-IN" dirty="0">
                <a:solidFill>
                  <a:schemeClr val="accent6">
                    <a:lumMod val="75000"/>
                  </a:schemeClr>
                </a:solidFill>
              </a:rPr>
              <a:t>. </a:t>
            </a:r>
            <a:r>
              <a:rPr lang="en-IN" b="1" baseline="30000" dirty="0">
                <a:solidFill>
                  <a:schemeClr val="accent6">
                    <a:lumMod val="75000"/>
                  </a:schemeClr>
                </a:solidFill>
              </a:rPr>
              <a:t>25 </a:t>
            </a:r>
            <a:r>
              <a:rPr lang="en-IN" dirty="0">
                <a:solidFill>
                  <a:schemeClr val="accent6">
                    <a:lumMod val="75000"/>
                  </a:schemeClr>
                </a:solidFill>
              </a:rPr>
              <a:t>Therefore </a:t>
            </a:r>
            <a:r>
              <a:rPr lang="en-IN" b="1" dirty="0">
                <a:solidFill>
                  <a:schemeClr val="accent6">
                    <a:lumMod val="75000"/>
                  </a:schemeClr>
                </a:solidFill>
              </a:rPr>
              <a:t>He is able also to save forever</a:t>
            </a:r>
            <a:r>
              <a:rPr lang="en-IN" dirty="0">
                <a:solidFill>
                  <a:schemeClr val="accent6">
                    <a:lumMod val="75000"/>
                  </a:schemeClr>
                </a:solidFill>
              </a:rPr>
              <a:t> (completely, perfectly, for eternity) </a:t>
            </a:r>
            <a:r>
              <a:rPr lang="en-IN" b="1" dirty="0">
                <a:solidFill>
                  <a:schemeClr val="accent6">
                    <a:lumMod val="75000"/>
                  </a:schemeClr>
                </a:solidFill>
              </a:rPr>
              <a:t>those who come to God through Him, since He always lives to intercede </a:t>
            </a:r>
            <a:r>
              <a:rPr lang="en-IN" b="1" i="1" dirty="0">
                <a:solidFill>
                  <a:schemeClr val="accent6">
                    <a:lumMod val="75000"/>
                  </a:schemeClr>
                </a:solidFill>
              </a:rPr>
              <a:t>and</a:t>
            </a:r>
            <a:r>
              <a:rPr lang="en-IN" b="1" dirty="0">
                <a:solidFill>
                  <a:schemeClr val="accent6">
                    <a:lumMod val="75000"/>
                  </a:schemeClr>
                </a:solidFill>
              </a:rPr>
              <a:t> intervene on their behalf</a:t>
            </a:r>
            <a:r>
              <a:rPr lang="en-IN" dirty="0">
                <a:solidFill>
                  <a:schemeClr val="accent6">
                    <a:lumMod val="75000"/>
                  </a:schemeClr>
                </a:solidFill>
              </a:rPr>
              <a:t> [with God].</a:t>
            </a:r>
          </a:p>
          <a:p>
            <a:endParaRPr lang="en-IN" dirty="0">
              <a:solidFill>
                <a:schemeClr val="accent6">
                  <a:lumMod val="75000"/>
                </a:schemeClr>
              </a:solidFill>
            </a:endParaRPr>
          </a:p>
          <a:p>
            <a:r>
              <a:rPr lang="en-IN" b="1" dirty="0">
                <a:solidFill>
                  <a:schemeClr val="accent6">
                    <a:lumMod val="75000"/>
                  </a:schemeClr>
                </a:solidFill>
              </a:rPr>
              <a:t>Romans 5:10 </a:t>
            </a:r>
            <a:r>
              <a:rPr lang="en-IN" b="1" i="1" dirty="0">
                <a:solidFill>
                  <a:schemeClr val="accent6">
                    <a:lumMod val="75000"/>
                  </a:schemeClr>
                </a:solidFill>
              </a:rPr>
              <a:t>(Amplified Bible)</a:t>
            </a:r>
            <a:endParaRPr lang="en-IN" b="1" dirty="0">
              <a:solidFill>
                <a:schemeClr val="accent6">
                  <a:lumMod val="75000"/>
                </a:schemeClr>
              </a:solidFill>
            </a:endParaRPr>
          </a:p>
          <a:p>
            <a:pPr marL="0" indent="0">
              <a:buNone/>
            </a:pPr>
            <a:r>
              <a:rPr lang="en-IN" dirty="0">
                <a:solidFill>
                  <a:schemeClr val="accent6">
                    <a:lumMod val="75000"/>
                  </a:schemeClr>
                </a:solidFill>
              </a:rPr>
              <a:t>For if while we were enemies we were reconciled to God through the death of His Son, </a:t>
            </a:r>
            <a:r>
              <a:rPr lang="en-IN" i="1" dirty="0">
                <a:solidFill>
                  <a:schemeClr val="accent6">
                    <a:lumMod val="75000"/>
                  </a:schemeClr>
                </a:solidFill>
              </a:rPr>
              <a:t>it is</a:t>
            </a:r>
            <a:r>
              <a:rPr lang="en-IN" dirty="0">
                <a:solidFill>
                  <a:schemeClr val="accent6">
                    <a:lumMod val="75000"/>
                  </a:schemeClr>
                </a:solidFill>
              </a:rPr>
              <a:t> </a:t>
            </a:r>
            <a:r>
              <a:rPr lang="en-IN" b="1" dirty="0">
                <a:solidFill>
                  <a:schemeClr val="accent6">
                    <a:lumMod val="75000"/>
                  </a:schemeClr>
                </a:solidFill>
              </a:rPr>
              <a:t>much more</a:t>
            </a:r>
            <a:r>
              <a:rPr lang="en-IN" dirty="0">
                <a:solidFill>
                  <a:schemeClr val="accent6">
                    <a:lumMod val="75000"/>
                  </a:schemeClr>
                </a:solidFill>
              </a:rPr>
              <a:t> </a:t>
            </a:r>
            <a:r>
              <a:rPr lang="en-IN" i="1" dirty="0">
                <a:solidFill>
                  <a:schemeClr val="accent6">
                    <a:lumMod val="75000"/>
                  </a:schemeClr>
                </a:solidFill>
              </a:rPr>
              <a:t>certain</a:t>
            </a:r>
            <a:r>
              <a:rPr lang="en-IN" dirty="0">
                <a:solidFill>
                  <a:schemeClr val="accent6">
                    <a:lumMod val="75000"/>
                  </a:schemeClr>
                </a:solidFill>
              </a:rPr>
              <a:t>, having been reconciled, that </a:t>
            </a:r>
            <a:r>
              <a:rPr lang="en-IN" b="1" dirty="0">
                <a:solidFill>
                  <a:schemeClr val="accent6">
                    <a:lumMod val="75000"/>
                  </a:schemeClr>
                </a:solidFill>
              </a:rPr>
              <a:t>we will be saved</a:t>
            </a:r>
            <a:r>
              <a:rPr lang="en-IN" dirty="0">
                <a:solidFill>
                  <a:schemeClr val="accent6">
                    <a:lumMod val="75000"/>
                  </a:schemeClr>
                </a:solidFill>
              </a:rPr>
              <a:t> [from the consequences of sin] </a:t>
            </a:r>
            <a:r>
              <a:rPr lang="en-IN" b="1" dirty="0">
                <a:solidFill>
                  <a:schemeClr val="accent6">
                    <a:lumMod val="75000"/>
                  </a:schemeClr>
                </a:solidFill>
              </a:rPr>
              <a:t>by His life</a:t>
            </a:r>
            <a:r>
              <a:rPr lang="en-IN" dirty="0">
                <a:solidFill>
                  <a:schemeClr val="accent6">
                    <a:lumMod val="75000"/>
                  </a:schemeClr>
                </a:solidFill>
              </a:rPr>
              <a:t> [that is, we will be saved because </a:t>
            </a:r>
            <a:r>
              <a:rPr lang="en-IN" b="1" dirty="0">
                <a:solidFill>
                  <a:schemeClr val="accent6">
                    <a:lumMod val="75000"/>
                  </a:schemeClr>
                </a:solidFill>
              </a:rPr>
              <a:t>Christ lives today</a:t>
            </a:r>
            <a:r>
              <a:rPr lang="en-IN" dirty="0">
                <a:solidFill>
                  <a:schemeClr val="accent6">
                    <a:lumMod val="75000"/>
                  </a:schemeClr>
                </a:solidFill>
              </a:rPr>
              <a:t>].</a:t>
            </a:r>
          </a:p>
        </p:txBody>
      </p:sp>
    </p:spTree>
    <p:extLst>
      <p:ext uri="{BB962C8B-B14F-4D97-AF65-F5344CB8AC3E}">
        <p14:creationId xmlns:p14="http://schemas.microsoft.com/office/powerpoint/2010/main" val="403425670"/>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97DE4-C39A-64B5-22A0-1BC9F8F02413}"/>
              </a:ext>
            </a:extLst>
          </p:cNvPr>
          <p:cNvSpPr>
            <a:spLocks noGrp="1"/>
          </p:cNvSpPr>
          <p:nvPr>
            <p:ph type="title"/>
          </p:nvPr>
        </p:nvSpPr>
        <p:spPr>
          <a:xfrm>
            <a:off x="914400" y="373422"/>
            <a:ext cx="10364451" cy="804930"/>
          </a:xfrm>
        </p:spPr>
        <p:txBody>
          <a:bodyPr>
            <a:normAutofit/>
          </a:bodyPr>
          <a:lstStyle/>
          <a:p>
            <a:pPr>
              <a:lnSpc>
                <a:spcPct val="107000"/>
              </a:lnSpc>
              <a:spcAft>
                <a:spcPts val="800"/>
              </a:spcAft>
            </a:pPr>
            <a:r>
              <a:rPr lang="en-IN" b="1" u="sng" kern="100" dirty="0">
                <a:solidFill>
                  <a:schemeClr val="accent6">
                    <a:lumMod val="75000"/>
                  </a:schemeClr>
                </a:solidFill>
                <a:effectLst/>
                <a:latin typeface="Calibri" panose="020F0502020204030204" pitchFamily="34" charset="0"/>
                <a:ea typeface="Aptos" panose="020B0004020202020204" pitchFamily="34" charset="0"/>
                <a:cs typeface="Times New Roman" panose="02020603050405020304" pitchFamily="18" charset="0"/>
              </a:rPr>
              <a:t>A Present Salvation</a:t>
            </a:r>
            <a:endParaRPr lang="en-IN" kern="100" dirty="0">
              <a:solidFill>
                <a:schemeClr val="accent6">
                  <a:lumMod val="75000"/>
                </a:schemeClr>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D3BEC2B-40A4-E3CB-81CC-BFCAD51D7781}"/>
              </a:ext>
            </a:extLst>
          </p:cNvPr>
          <p:cNvSpPr>
            <a:spLocks noGrp="1"/>
          </p:cNvSpPr>
          <p:nvPr>
            <p:ph sz="quarter" idx="13"/>
          </p:nvPr>
        </p:nvSpPr>
        <p:spPr>
          <a:xfrm>
            <a:off x="0" y="1178352"/>
            <a:ext cx="12192000" cy="5679648"/>
          </a:xfrm>
        </p:spPr>
        <p:txBody>
          <a:bodyPr>
            <a:noAutofit/>
          </a:bodyPr>
          <a:lstStyle/>
          <a:p>
            <a:r>
              <a:rPr lang="en-IN" b="1" dirty="0">
                <a:solidFill>
                  <a:schemeClr val="accent6">
                    <a:lumMod val="75000"/>
                  </a:schemeClr>
                </a:solidFill>
              </a:rPr>
              <a:t>Philippians 2:12-13 </a:t>
            </a:r>
            <a:r>
              <a:rPr lang="en-IN" b="1" i="1" dirty="0">
                <a:solidFill>
                  <a:schemeClr val="accent6">
                    <a:lumMod val="75000"/>
                  </a:schemeClr>
                </a:solidFill>
              </a:rPr>
              <a:t>(Amp)</a:t>
            </a:r>
            <a:endParaRPr lang="en-IN" b="1" dirty="0">
              <a:solidFill>
                <a:schemeClr val="accent6">
                  <a:lumMod val="75000"/>
                </a:schemeClr>
              </a:solidFill>
            </a:endParaRPr>
          </a:p>
          <a:p>
            <a:pPr marL="0" indent="0">
              <a:buNone/>
            </a:pPr>
            <a:r>
              <a:rPr lang="en-IN" b="1" baseline="30000" dirty="0">
                <a:solidFill>
                  <a:schemeClr val="accent6">
                    <a:lumMod val="75000"/>
                  </a:schemeClr>
                </a:solidFill>
              </a:rPr>
              <a:t>12 </a:t>
            </a:r>
            <a:r>
              <a:rPr lang="en-IN" dirty="0">
                <a:solidFill>
                  <a:schemeClr val="accent6">
                    <a:lumMod val="75000"/>
                  </a:schemeClr>
                </a:solidFill>
              </a:rPr>
              <a:t>So then, my dear ones, just as you have always obeyed [my instructions with enthusiasm], not only in my presence, but now much more in my absence, </a:t>
            </a:r>
            <a:r>
              <a:rPr lang="en-IN" b="1" dirty="0">
                <a:solidFill>
                  <a:schemeClr val="accent6">
                    <a:lumMod val="75000"/>
                  </a:schemeClr>
                </a:solidFill>
              </a:rPr>
              <a:t>continue to work out your salvation</a:t>
            </a:r>
            <a:r>
              <a:rPr lang="en-IN" dirty="0">
                <a:solidFill>
                  <a:schemeClr val="accent6">
                    <a:lumMod val="75000"/>
                  </a:schemeClr>
                </a:solidFill>
              </a:rPr>
              <a:t> [that is, cultivate it, bring it to full effect, actively pursue spiritual maturity] with awe-inspired fear and trembling [using serious caution and critical self-evaluation to avoid anything that might offend God or discredit the name of Christ]. </a:t>
            </a:r>
            <a:r>
              <a:rPr lang="en-IN" b="1" baseline="30000" dirty="0">
                <a:solidFill>
                  <a:schemeClr val="accent6">
                    <a:lumMod val="75000"/>
                  </a:schemeClr>
                </a:solidFill>
              </a:rPr>
              <a:t>13 </a:t>
            </a:r>
            <a:r>
              <a:rPr lang="en-IN" dirty="0">
                <a:solidFill>
                  <a:schemeClr val="accent6">
                    <a:lumMod val="75000"/>
                  </a:schemeClr>
                </a:solidFill>
              </a:rPr>
              <a:t>For it is [not your strength, but it is] God who is effectively at work in you, both to will and to work [that is, strengthening, energizing, and creating in you the longing and the ability to </a:t>
            </a:r>
            <a:r>
              <a:rPr lang="en-IN" dirty="0" err="1">
                <a:solidFill>
                  <a:schemeClr val="accent6">
                    <a:lumMod val="75000"/>
                  </a:schemeClr>
                </a:solidFill>
              </a:rPr>
              <a:t>fulfill</a:t>
            </a:r>
            <a:r>
              <a:rPr lang="en-IN" dirty="0">
                <a:solidFill>
                  <a:schemeClr val="accent6">
                    <a:lumMod val="75000"/>
                  </a:schemeClr>
                </a:solidFill>
              </a:rPr>
              <a:t> your purpose] for His good pleasure.</a:t>
            </a:r>
          </a:p>
          <a:p>
            <a:pPr marL="0" indent="0">
              <a:buNone/>
            </a:pPr>
            <a:r>
              <a:rPr lang="en-IN" dirty="0">
                <a:solidFill>
                  <a:schemeClr val="accent6">
                    <a:lumMod val="75000"/>
                  </a:schemeClr>
                </a:solidFill>
              </a:rPr>
              <a:t> </a:t>
            </a:r>
          </a:p>
          <a:p>
            <a:r>
              <a:rPr lang="en-IN" b="1" dirty="0">
                <a:solidFill>
                  <a:schemeClr val="accent6">
                    <a:lumMod val="75000"/>
                  </a:schemeClr>
                </a:solidFill>
              </a:rPr>
              <a:t>2 Corinthians 3:18 </a:t>
            </a:r>
            <a:r>
              <a:rPr lang="en-IN" b="1" i="1" dirty="0">
                <a:solidFill>
                  <a:schemeClr val="accent6">
                    <a:lumMod val="75000"/>
                  </a:schemeClr>
                </a:solidFill>
              </a:rPr>
              <a:t>(Amp)</a:t>
            </a:r>
            <a:endParaRPr lang="en-IN" b="1" dirty="0">
              <a:solidFill>
                <a:schemeClr val="accent6">
                  <a:lumMod val="75000"/>
                </a:schemeClr>
              </a:solidFill>
            </a:endParaRPr>
          </a:p>
          <a:p>
            <a:pPr marL="0" indent="0">
              <a:buNone/>
            </a:pPr>
            <a:r>
              <a:rPr lang="en-IN" dirty="0">
                <a:solidFill>
                  <a:schemeClr val="accent6">
                    <a:lumMod val="75000"/>
                  </a:schemeClr>
                </a:solidFill>
              </a:rPr>
              <a:t>And we all, with unveiled face, </a:t>
            </a:r>
            <a:r>
              <a:rPr lang="en-IN" i="1" dirty="0">
                <a:solidFill>
                  <a:schemeClr val="accent6">
                    <a:lumMod val="75000"/>
                  </a:schemeClr>
                </a:solidFill>
              </a:rPr>
              <a:t>continually</a:t>
            </a:r>
            <a:r>
              <a:rPr lang="en-IN" dirty="0">
                <a:solidFill>
                  <a:schemeClr val="accent6">
                    <a:lumMod val="75000"/>
                  </a:schemeClr>
                </a:solidFill>
              </a:rPr>
              <a:t> seeing as in a mirror the glory of the Lord, </a:t>
            </a:r>
            <a:r>
              <a:rPr lang="en-IN" b="1" dirty="0">
                <a:solidFill>
                  <a:schemeClr val="accent6">
                    <a:lumMod val="75000"/>
                  </a:schemeClr>
                </a:solidFill>
              </a:rPr>
              <a:t>are </a:t>
            </a:r>
            <a:r>
              <a:rPr lang="en-IN" b="1" i="1" dirty="0">
                <a:solidFill>
                  <a:schemeClr val="accent6">
                    <a:lumMod val="75000"/>
                  </a:schemeClr>
                </a:solidFill>
              </a:rPr>
              <a:t>progressively</a:t>
            </a:r>
            <a:r>
              <a:rPr lang="en-IN" b="1" dirty="0">
                <a:solidFill>
                  <a:schemeClr val="accent6">
                    <a:lumMod val="75000"/>
                  </a:schemeClr>
                </a:solidFill>
              </a:rPr>
              <a:t> being transformed into His image</a:t>
            </a:r>
            <a:r>
              <a:rPr lang="en-IN" dirty="0">
                <a:solidFill>
                  <a:schemeClr val="accent6">
                    <a:lumMod val="75000"/>
                  </a:schemeClr>
                </a:solidFill>
              </a:rPr>
              <a:t> from [one degree of] glory to [even more] glory, which comes from the Lord, [who is] the Spirit.</a:t>
            </a:r>
          </a:p>
        </p:txBody>
      </p:sp>
    </p:spTree>
    <p:extLst>
      <p:ext uri="{BB962C8B-B14F-4D97-AF65-F5344CB8AC3E}">
        <p14:creationId xmlns:p14="http://schemas.microsoft.com/office/powerpoint/2010/main" val="2271404679"/>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97DE4-C39A-64B5-22A0-1BC9F8F02413}"/>
              </a:ext>
            </a:extLst>
          </p:cNvPr>
          <p:cNvSpPr>
            <a:spLocks noGrp="1"/>
          </p:cNvSpPr>
          <p:nvPr>
            <p:ph type="title"/>
          </p:nvPr>
        </p:nvSpPr>
        <p:spPr>
          <a:xfrm>
            <a:off x="914400" y="373422"/>
            <a:ext cx="10364451" cy="804930"/>
          </a:xfrm>
        </p:spPr>
        <p:txBody>
          <a:bodyPr>
            <a:normAutofit/>
          </a:bodyPr>
          <a:lstStyle/>
          <a:p>
            <a:pPr>
              <a:lnSpc>
                <a:spcPct val="107000"/>
              </a:lnSpc>
              <a:spcAft>
                <a:spcPts val="800"/>
              </a:spcAft>
            </a:pPr>
            <a:r>
              <a:rPr lang="en-IN" b="1" u="sng" kern="100" dirty="0">
                <a:solidFill>
                  <a:schemeClr val="accent6">
                    <a:lumMod val="75000"/>
                  </a:schemeClr>
                </a:solidFill>
                <a:effectLst/>
                <a:latin typeface="Calibri" panose="020F0502020204030204" pitchFamily="34" charset="0"/>
                <a:ea typeface="Aptos" panose="020B0004020202020204" pitchFamily="34" charset="0"/>
                <a:cs typeface="Times New Roman" panose="02020603050405020304" pitchFamily="18" charset="0"/>
              </a:rPr>
              <a:t>A Prospective Salvation</a:t>
            </a:r>
            <a:endParaRPr lang="en-IN" kern="100" dirty="0">
              <a:solidFill>
                <a:schemeClr val="accent6">
                  <a:lumMod val="75000"/>
                </a:schemeClr>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D3BEC2B-40A4-E3CB-81CC-BFCAD51D7781}"/>
              </a:ext>
            </a:extLst>
          </p:cNvPr>
          <p:cNvSpPr>
            <a:spLocks noGrp="1"/>
          </p:cNvSpPr>
          <p:nvPr>
            <p:ph sz="quarter" idx="13"/>
          </p:nvPr>
        </p:nvSpPr>
        <p:spPr>
          <a:xfrm>
            <a:off x="0" y="1178352"/>
            <a:ext cx="12192000" cy="5679648"/>
          </a:xfrm>
        </p:spPr>
        <p:txBody>
          <a:bodyPr>
            <a:noAutofit/>
          </a:bodyPr>
          <a:lstStyle/>
          <a:p>
            <a:r>
              <a:rPr lang="en-IN" b="1" dirty="0">
                <a:solidFill>
                  <a:schemeClr val="accent6">
                    <a:lumMod val="75000"/>
                  </a:schemeClr>
                </a:solidFill>
              </a:rPr>
              <a:t>Romans 13:11 </a:t>
            </a:r>
            <a:r>
              <a:rPr lang="en-IN" b="1" i="1" dirty="0">
                <a:solidFill>
                  <a:schemeClr val="accent6">
                    <a:lumMod val="75000"/>
                  </a:schemeClr>
                </a:solidFill>
              </a:rPr>
              <a:t>(Amp)</a:t>
            </a:r>
            <a:endParaRPr lang="en-IN" b="1" dirty="0">
              <a:solidFill>
                <a:schemeClr val="accent6">
                  <a:lumMod val="75000"/>
                </a:schemeClr>
              </a:solidFill>
            </a:endParaRPr>
          </a:p>
          <a:p>
            <a:pPr marL="0" indent="0">
              <a:buNone/>
            </a:pPr>
            <a:r>
              <a:rPr lang="en-IN" dirty="0">
                <a:solidFill>
                  <a:schemeClr val="accent6">
                    <a:lumMod val="75000"/>
                  </a:schemeClr>
                </a:solidFill>
              </a:rPr>
              <a:t>Do this, knowing that this is a critical time. It is already the hour for you to awaken from your sleep [of spiritual complacency]; for </a:t>
            </a:r>
            <a:r>
              <a:rPr lang="en-IN" b="1" dirty="0">
                <a:solidFill>
                  <a:schemeClr val="accent6">
                    <a:lumMod val="75000"/>
                  </a:schemeClr>
                </a:solidFill>
              </a:rPr>
              <a:t>our salvation is nearer to us now than when we first believed</a:t>
            </a:r>
            <a:r>
              <a:rPr lang="en-IN" dirty="0">
                <a:solidFill>
                  <a:schemeClr val="accent6">
                    <a:lumMod val="75000"/>
                  </a:schemeClr>
                </a:solidFill>
              </a:rPr>
              <a:t> [in Christ].</a:t>
            </a:r>
          </a:p>
          <a:p>
            <a:pPr marL="0" indent="0">
              <a:buNone/>
            </a:pPr>
            <a:r>
              <a:rPr lang="en-IN" dirty="0">
                <a:solidFill>
                  <a:schemeClr val="accent6">
                    <a:lumMod val="75000"/>
                  </a:schemeClr>
                </a:solidFill>
              </a:rPr>
              <a:t> </a:t>
            </a:r>
          </a:p>
          <a:p>
            <a:r>
              <a:rPr lang="en-IN" b="1" dirty="0">
                <a:solidFill>
                  <a:schemeClr val="accent6">
                    <a:lumMod val="75000"/>
                  </a:schemeClr>
                </a:solidFill>
              </a:rPr>
              <a:t>1 Peter 1:5 </a:t>
            </a:r>
            <a:r>
              <a:rPr lang="en-IN" b="1" i="1" dirty="0">
                <a:solidFill>
                  <a:schemeClr val="accent6">
                    <a:lumMod val="75000"/>
                  </a:schemeClr>
                </a:solidFill>
              </a:rPr>
              <a:t>(NLT)</a:t>
            </a:r>
            <a:endParaRPr lang="en-IN" b="1" dirty="0">
              <a:solidFill>
                <a:schemeClr val="accent6">
                  <a:lumMod val="75000"/>
                </a:schemeClr>
              </a:solidFill>
            </a:endParaRPr>
          </a:p>
          <a:p>
            <a:pPr marL="0" indent="0">
              <a:buNone/>
            </a:pPr>
            <a:r>
              <a:rPr lang="en-IN" dirty="0">
                <a:solidFill>
                  <a:schemeClr val="accent6">
                    <a:lumMod val="75000"/>
                  </a:schemeClr>
                </a:solidFill>
              </a:rPr>
              <a:t>And through your faith, God is protecting you by his power </a:t>
            </a:r>
            <a:r>
              <a:rPr lang="en-IN" b="1" dirty="0">
                <a:solidFill>
                  <a:schemeClr val="accent6">
                    <a:lumMod val="75000"/>
                  </a:schemeClr>
                </a:solidFill>
              </a:rPr>
              <a:t>until you receive this salvation, which is ready to be revealed on the last day</a:t>
            </a:r>
            <a:r>
              <a:rPr lang="en-IN" dirty="0">
                <a:solidFill>
                  <a:schemeClr val="accent6">
                    <a:lumMod val="75000"/>
                  </a:schemeClr>
                </a:solidFill>
              </a:rPr>
              <a:t> for all to see.</a:t>
            </a:r>
          </a:p>
        </p:txBody>
      </p:sp>
    </p:spTree>
    <p:extLst>
      <p:ext uri="{BB962C8B-B14F-4D97-AF65-F5344CB8AC3E}">
        <p14:creationId xmlns:p14="http://schemas.microsoft.com/office/powerpoint/2010/main" val="997765773"/>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97DE4-C39A-64B5-22A0-1BC9F8F02413}"/>
              </a:ext>
            </a:extLst>
          </p:cNvPr>
          <p:cNvSpPr>
            <a:spLocks noGrp="1"/>
          </p:cNvSpPr>
          <p:nvPr>
            <p:ph type="title"/>
          </p:nvPr>
        </p:nvSpPr>
        <p:spPr>
          <a:xfrm>
            <a:off x="914400" y="373422"/>
            <a:ext cx="10364451" cy="804930"/>
          </a:xfrm>
        </p:spPr>
        <p:txBody>
          <a:bodyPr>
            <a:normAutofit/>
          </a:bodyPr>
          <a:lstStyle/>
          <a:p>
            <a:pPr>
              <a:lnSpc>
                <a:spcPct val="107000"/>
              </a:lnSpc>
              <a:spcAft>
                <a:spcPts val="800"/>
              </a:spcAft>
            </a:pPr>
            <a:r>
              <a:rPr lang="en-IN" b="1" u="sng" kern="100" dirty="0">
                <a:solidFill>
                  <a:schemeClr val="accent6">
                    <a:lumMod val="75000"/>
                  </a:schemeClr>
                </a:solidFill>
                <a:effectLst/>
                <a:latin typeface="Calibri" panose="020F0502020204030204" pitchFamily="34" charset="0"/>
                <a:ea typeface="Aptos" panose="020B0004020202020204" pitchFamily="34" charset="0"/>
                <a:cs typeface="Times New Roman" panose="02020603050405020304" pitchFamily="18" charset="0"/>
              </a:rPr>
              <a:t>A Prospective Salvation</a:t>
            </a:r>
            <a:endParaRPr lang="en-IN" kern="100" dirty="0">
              <a:solidFill>
                <a:schemeClr val="accent6">
                  <a:lumMod val="75000"/>
                </a:schemeClr>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D3BEC2B-40A4-E3CB-81CC-BFCAD51D7781}"/>
              </a:ext>
            </a:extLst>
          </p:cNvPr>
          <p:cNvSpPr>
            <a:spLocks noGrp="1"/>
          </p:cNvSpPr>
          <p:nvPr>
            <p:ph sz="quarter" idx="13"/>
          </p:nvPr>
        </p:nvSpPr>
        <p:spPr>
          <a:xfrm>
            <a:off x="0" y="1178352"/>
            <a:ext cx="12192000" cy="5679648"/>
          </a:xfrm>
        </p:spPr>
        <p:txBody>
          <a:bodyPr>
            <a:noAutofit/>
          </a:bodyPr>
          <a:lstStyle/>
          <a:p>
            <a:r>
              <a:rPr lang="en-IN" b="1" dirty="0">
                <a:solidFill>
                  <a:schemeClr val="accent6">
                    <a:lumMod val="75000"/>
                  </a:schemeClr>
                </a:solidFill>
              </a:rPr>
              <a:t>What brand of salvation did Peter refer to?</a:t>
            </a:r>
            <a:endParaRPr lang="en-IN" dirty="0">
              <a:solidFill>
                <a:schemeClr val="accent6">
                  <a:lumMod val="75000"/>
                </a:schemeClr>
              </a:solidFill>
            </a:endParaRPr>
          </a:p>
          <a:p>
            <a:pPr marL="0" indent="0">
              <a:buNone/>
            </a:pPr>
            <a:r>
              <a:rPr lang="en-IN" dirty="0">
                <a:solidFill>
                  <a:schemeClr val="accent6">
                    <a:lumMod val="75000"/>
                  </a:schemeClr>
                </a:solidFill>
              </a:rPr>
              <a:t>It is a salvation from the presence of sin, just as the past salvation delivered us from the penalty of sin, and a present salvation delivers us from the power of sin. We need salvation from the presence of sin within, and from the presence of sin around us in the world. </a:t>
            </a:r>
          </a:p>
          <a:p>
            <a:pPr marL="0" indent="0">
              <a:buNone/>
            </a:pPr>
            <a:r>
              <a:rPr lang="en-IN" dirty="0">
                <a:solidFill>
                  <a:schemeClr val="accent6">
                    <a:lumMod val="75000"/>
                  </a:schemeClr>
                </a:solidFill>
              </a:rPr>
              <a:t> </a:t>
            </a:r>
          </a:p>
          <a:p>
            <a:r>
              <a:rPr lang="en-IN" b="1" dirty="0">
                <a:solidFill>
                  <a:schemeClr val="accent6">
                    <a:lumMod val="75000"/>
                  </a:schemeClr>
                </a:solidFill>
              </a:rPr>
              <a:t>When will this salvation take place? </a:t>
            </a:r>
            <a:endParaRPr lang="en-IN" dirty="0">
              <a:solidFill>
                <a:schemeClr val="accent6">
                  <a:lumMod val="75000"/>
                </a:schemeClr>
              </a:solidFill>
            </a:endParaRPr>
          </a:p>
          <a:p>
            <a:pPr marL="0" indent="0">
              <a:buNone/>
            </a:pPr>
            <a:r>
              <a:rPr lang="en-IN" dirty="0">
                <a:solidFill>
                  <a:schemeClr val="accent6">
                    <a:lumMod val="75000"/>
                  </a:schemeClr>
                </a:solidFill>
              </a:rPr>
              <a:t>When Jesus comes! He is our “Salvation,” and as such is nearer than when we believed. Returning, He will save us from sin within, giving us an </a:t>
            </a:r>
            <a:r>
              <a:rPr lang="en-IN" dirty="0" err="1">
                <a:solidFill>
                  <a:schemeClr val="accent6">
                    <a:lumMod val="75000"/>
                  </a:schemeClr>
                </a:solidFill>
              </a:rPr>
              <a:t>unsinning</a:t>
            </a:r>
            <a:r>
              <a:rPr lang="en-IN" dirty="0">
                <a:solidFill>
                  <a:schemeClr val="accent6">
                    <a:lumMod val="75000"/>
                  </a:schemeClr>
                </a:solidFill>
              </a:rPr>
              <a:t> nature like unto His own.</a:t>
            </a:r>
          </a:p>
        </p:txBody>
      </p:sp>
    </p:spTree>
    <p:extLst>
      <p:ext uri="{BB962C8B-B14F-4D97-AF65-F5344CB8AC3E}">
        <p14:creationId xmlns:p14="http://schemas.microsoft.com/office/powerpoint/2010/main" val="2985706184"/>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97DE4-C39A-64B5-22A0-1BC9F8F02413}"/>
              </a:ext>
            </a:extLst>
          </p:cNvPr>
          <p:cNvSpPr>
            <a:spLocks noGrp="1"/>
          </p:cNvSpPr>
          <p:nvPr>
            <p:ph type="title"/>
          </p:nvPr>
        </p:nvSpPr>
        <p:spPr>
          <a:xfrm>
            <a:off x="914400" y="373422"/>
            <a:ext cx="10364451" cy="804930"/>
          </a:xfrm>
        </p:spPr>
        <p:txBody>
          <a:bodyPr>
            <a:normAutofit/>
          </a:bodyPr>
          <a:lstStyle/>
          <a:p>
            <a:pPr>
              <a:lnSpc>
                <a:spcPct val="107000"/>
              </a:lnSpc>
              <a:spcAft>
                <a:spcPts val="800"/>
              </a:spcAft>
            </a:pPr>
            <a:r>
              <a:rPr lang="en-IN" b="1" u="sng" kern="100" dirty="0">
                <a:solidFill>
                  <a:schemeClr val="accent6">
                    <a:lumMod val="75000"/>
                  </a:schemeClr>
                </a:solidFill>
                <a:effectLst/>
                <a:latin typeface="Calibri" panose="020F0502020204030204" pitchFamily="34" charset="0"/>
                <a:ea typeface="Aptos" panose="020B0004020202020204" pitchFamily="34" charset="0"/>
                <a:cs typeface="Times New Roman" panose="02020603050405020304" pitchFamily="18" charset="0"/>
              </a:rPr>
              <a:t>A Prospective Salvation</a:t>
            </a:r>
            <a:endParaRPr lang="en-IN" kern="100" dirty="0">
              <a:solidFill>
                <a:schemeClr val="accent6">
                  <a:lumMod val="75000"/>
                </a:schemeClr>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D3BEC2B-40A4-E3CB-81CC-BFCAD51D7781}"/>
              </a:ext>
            </a:extLst>
          </p:cNvPr>
          <p:cNvSpPr>
            <a:spLocks noGrp="1"/>
          </p:cNvSpPr>
          <p:nvPr>
            <p:ph sz="quarter" idx="13"/>
          </p:nvPr>
        </p:nvSpPr>
        <p:spPr>
          <a:xfrm>
            <a:off x="0" y="1093510"/>
            <a:ext cx="12192000" cy="5679648"/>
          </a:xfrm>
        </p:spPr>
        <p:txBody>
          <a:bodyPr>
            <a:noAutofit/>
          </a:bodyPr>
          <a:lstStyle/>
          <a:p>
            <a:r>
              <a:rPr lang="en-IN" sz="1800" b="1" dirty="0">
                <a:solidFill>
                  <a:schemeClr val="accent6">
                    <a:lumMod val="75000"/>
                  </a:schemeClr>
                </a:solidFill>
              </a:rPr>
              <a:t>1 John 3:1-2 </a:t>
            </a:r>
            <a:r>
              <a:rPr lang="en-IN" sz="1800" b="1" i="1" dirty="0">
                <a:solidFill>
                  <a:schemeClr val="accent6">
                    <a:lumMod val="75000"/>
                  </a:schemeClr>
                </a:solidFill>
              </a:rPr>
              <a:t>(Amp)</a:t>
            </a:r>
            <a:endParaRPr lang="en-IN" sz="1800" b="1" dirty="0">
              <a:solidFill>
                <a:schemeClr val="accent6">
                  <a:lumMod val="75000"/>
                </a:schemeClr>
              </a:solidFill>
            </a:endParaRPr>
          </a:p>
          <a:p>
            <a:pPr marL="0" indent="0">
              <a:buNone/>
            </a:pPr>
            <a:r>
              <a:rPr lang="en-IN" sz="1800" b="1" baseline="30000" dirty="0">
                <a:solidFill>
                  <a:schemeClr val="accent6">
                    <a:lumMod val="75000"/>
                  </a:schemeClr>
                </a:solidFill>
              </a:rPr>
              <a:t>1</a:t>
            </a:r>
            <a:r>
              <a:rPr lang="en-IN" sz="1800" dirty="0">
                <a:solidFill>
                  <a:schemeClr val="accent6">
                    <a:lumMod val="75000"/>
                  </a:schemeClr>
                </a:solidFill>
              </a:rPr>
              <a:t>See what an incredible quality of love the Father has shown to us, that we would [be permitted to] be named </a:t>
            </a:r>
            <a:r>
              <a:rPr lang="en-IN" sz="1800" i="1" dirty="0">
                <a:solidFill>
                  <a:schemeClr val="accent6">
                    <a:lumMod val="75000"/>
                  </a:schemeClr>
                </a:solidFill>
              </a:rPr>
              <a:t>and</a:t>
            </a:r>
            <a:r>
              <a:rPr lang="en-IN" sz="1800" dirty="0">
                <a:solidFill>
                  <a:schemeClr val="accent6">
                    <a:lumMod val="75000"/>
                  </a:schemeClr>
                </a:solidFill>
              </a:rPr>
              <a:t> called </a:t>
            </a:r>
            <a:r>
              <a:rPr lang="en-IN" sz="1800" i="1" dirty="0">
                <a:solidFill>
                  <a:schemeClr val="accent6">
                    <a:lumMod val="75000"/>
                  </a:schemeClr>
                </a:solidFill>
              </a:rPr>
              <a:t>and</a:t>
            </a:r>
            <a:r>
              <a:rPr lang="en-IN" sz="1800" dirty="0">
                <a:solidFill>
                  <a:schemeClr val="accent6">
                    <a:lumMod val="75000"/>
                  </a:schemeClr>
                </a:solidFill>
              </a:rPr>
              <a:t> counted the children of God! And so we are! For this reason the world does not know us, because it did not know Him. </a:t>
            </a:r>
            <a:r>
              <a:rPr lang="en-IN" sz="1800" b="1" baseline="30000" dirty="0">
                <a:solidFill>
                  <a:schemeClr val="accent6">
                    <a:lumMod val="75000"/>
                  </a:schemeClr>
                </a:solidFill>
              </a:rPr>
              <a:t>2 </a:t>
            </a:r>
            <a:r>
              <a:rPr lang="en-IN" sz="1800" dirty="0">
                <a:solidFill>
                  <a:schemeClr val="accent6">
                    <a:lumMod val="75000"/>
                  </a:schemeClr>
                </a:solidFill>
              </a:rPr>
              <a:t>Beloved, we are [even here and] now children of God, and it is not yet made clear what we will be [after His coming]. We know that </a:t>
            </a:r>
            <a:r>
              <a:rPr lang="en-IN" sz="1800" b="1" dirty="0">
                <a:solidFill>
                  <a:schemeClr val="accent6">
                    <a:lumMod val="75000"/>
                  </a:schemeClr>
                </a:solidFill>
              </a:rPr>
              <a:t>when He comes </a:t>
            </a:r>
            <a:r>
              <a:rPr lang="en-IN" sz="1800" b="1" i="1" dirty="0">
                <a:solidFill>
                  <a:schemeClr val="accent6">
                    <a:lumMod val="75000"/>
                  </a:schemeClr>
                </a:solidFill>
              </a:rPr>
              <a:t>and</a:t>
            </a:r>
            <a:r>
              <a:rPr lang="en-IN" sz="1800" b="1" dirty="0">
                <a:solidFill>
                  <a:schemeClr val="accent6">
                    <a:lumMod val="75000"/>
                  </a:schemeClr>
                </a:solidFill>
              </a:rPr>
              <a:t> is revealed, we will [as His children] be like Him</a:t>
            </a:r>
            <a:r>
              <a:rPr lang="en-IN" sz="1800" dirty="0">
                <a:solidFill>
                  <a:schemeClr val="accent6">
                    <a:lumMod val="75000"/>
                  </a:schemeClr>
                </a:solidFill>
              </a:rPr>
              <a:t>, because we will see Him just as He is [in all His glory].</a:t>
            </a:r>
          </a:p>
          <a:p>
            <a:endParaRPr lang="en-IN" sz="1800" dirty="0">
              <a:solidFill>
                <a:schemeClr val="accent6">
                  <a:lumMod val="75000"/>
                </a:schemeClr>
              </a:solidFill>
            </a:endParaRPr>
          </a:p>
          <a:p>
            <a:r>
              <a:rPr lang="en-IN" sz="1800" b="1" dirty="0">
                <a:solidFill>
                  <a:schemeClr val="accent6">
                    <a:lumMod val="75000"/>
                  </a:schemeClr>
                </a:solidFill>
              </a:rPr>
              <a:t>Romans 8:23 </a:t>
            </a:r>
            <a:r>
              <a:rPr lang="en-IN" sz="1800" b="1" i="1" dirty="0">
                <a:solidFill>
                  <a:schemeClr val="accent6">
                    <a:lumMod val="75000"/>
                  </a:schemeClr>
                </a:solidFill>
              </a:rPr>
              <a:t>(NLT)</a:t>
            </a:r>
            <a:endParaRPr lang="en-IN" sz="1800" b="1" dirty="0">
              <a:solidFill>
                <a:schemeClr val="accent6">
                  <a:lumMod val="75000"/>
                </a:schemeClr>
              </a:solidFill>
            </a:endParaRPr>
          </a:p>
          <a:p>
            <a:pPr marL="0" indent="0">
              <a:buNone/>
            </a:pPr>
            <a:r>
              <a:rPr lang="en-IN" sz="1800" dirty="0">
                <a:solidFill>
                  <a:schemeClr val="accent6">
                    <a:lumMod val="75000"/>
                  </a:schemeClr>
                </a:solidFill>
              </a:rPr>
              <a:t>And we believers also groan, even though we have the Holy Spirit within us as a foretaste of future glory, for </a:t>
            </a:r>
            <a:r>
              <a:rPr lang="en-IN" sz="1800" b="1" dirty="0">
                <a:solidFill>
                  <a:schemeClr val="accent6">
                    <a:lumMod val="75000"/>
                  </a:schemeClr>
                </a:solidFill>
              </a:rPr>
              <a:t>we long for our bodies to be released from sin and suffering</a:t>
            </a:r>
            <a:r>
              <a:rPr lang="en-IN" sz="1800" dirty="0">
                <a:solidFill>
                  <a:schemeClr val="accent6">
                    <a:lumMod val="75000"/>
                  </a:schemeClr>
                </a:solidFill>
              </a:rPr>
              <a:t>. We, too, wait with eager hope for the day when God will give us our full rights as his adopted children, including the new bodies he has promised us.</a:t>
            </a:r>
          </a:p>
          <a:p>
            <a:endParaRPr lang="en-IN" sz="1800" dirty="0">
              <a:solidFill>
                <a:schemeClr val="accent6">
                  <a:lumMod val="75000"/>
                </a:schemeClr>
              </a:solidFill>
            </a:endParaRPr>
          </a:p>
          <a:p>
            <a:r>
              <a:rPr lang="en-IN" sz="1800" dirty="0">
                <a:solidFill>
                  <a:schemeClr val="accent6">
                    <a:lumMod val="75000"/>
                  </a:schemeClr>
                </a:solidFill>
              </a:rPr>
              <a:t>This last aspect of salvation will bring us to the entire conformity to Christ. At the Rapture, the Church will be saved to sin no more.</a:t>
            </a:r>
          </a:p>
        </p:txBody>
      </p:sp>
    </p:spTree>
    <p:extLst>
      <p:ext uri="{BB962C8B-B14F-4D97-AF65-F5344CB8AC3E}">
        <p14:creationId xmlns:p14="http://schemas.microsoft.com/office/powerpoint/2010/main" val="4202777635"/>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97DE4-C39A-64B5-22A0-1BC9F8F02413}"/>
              </a:ext>
            </a:extLst>
          </p:cNvPr>
          <p:cNvSpPr>
            <a:spLocks noGrp="1"/>
          </p:cNvSpPr>
          <p:nvPr>
            <p:ph type="title"/>
          </p:nvPr>
        </p:nvSpPr>
        <p:spPr>
          <a:xfrm>
            <a:off x="914400" y="373422"/>
            <a:ext cx="10364451" cy="804930"/>
          </a:xfrm>
        </p:spPr>
        <p:txBody>
          <a:bodyPr>
            <a:normAutofit/>
          </a:bodyPr>
          <a:lstStyle/>
          <a:p>
            <a:pPr>
              <a:lnSpc>
                <a:spcPct val="107000"/>
              </a:lnSpc>
              <a:spcAft>
                <a:spcPts val="800"/>
              </a:spcAft>
            </a:pPr>
            <a:r>
              <a:rPr lang="en-IN" b="1" u="sng" kern="100" dirty="0">
                <a:solidFill>
                  <a:schemeClr val="accent6">
                    <a:lumMod val="75000"/>
                  </a:schemeClr>
                </a:solidFill>
                <a:effectLst/>
                <a:latin typeface="Calibri" panose="020F0502020204030204" pitchFamily="34" charset="0"/>
                <a:ea typeface="Aptos" panose="020B0004020202020204" pitchFamily="34" charset="0"/>
                <a:cs typeface="Times New Roman" panose="02020603050405020304" pitchFamily="18" charset="0"/>
              </a:rPr>
              <a:t>Can we Lose Our Salvation?</a:t>
            </a:r>
            <a:endParaRPr lang="en-IN" kern="100" dirty="0">
              <a:solidFill>
                <a:schemeClr val="accent6">
                  <a:lumMod val="75000"/>
                </a:schemeClr>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D3BEC2B-40A4-E3CB-81CC-BFCAD51D7781}"/>
              </a:ext>
            </a:extLst>
          </p:cNvPr>
          <p:cNvSpPr>
            <a:spLocks noGrp="1"/>
          </p:cNvSpPr>
          <p:nvPr>
            <p:ph sz="quarter" idx="13"/>
          </p:nvPr>
        </p:nvSpPr>
        <p:spPr>
          <a:xfrm>
            <a:off x="0" y="1178352"/>
            <a:ext cx="12192000" cy="5679648"/>
          </a:xfrm>
        </p:spPr>
        <p:txBody>
          <a:bodyPr>
            <a:noAutofit/>
          </a:bodyPr>
          <a:lstStyle/>
          <a:p>
            <a:r>
              <a:rPr lang="en-IN" sz="2400" b="1" dirty="0">
                <a:solidFill>
                  <a:schemeClr val="accent6">
                    <a:lumMod val="75000"/>
                  </a:schemeClr>
                </a:solidFill>
              </a:rPr>
              <a:t>We can </a:t>
            </a:r>
            <a:r>
              <a:rPr lang="en-IN" dirty="0">
                <a:solidFill>
                  <a:schemeClr val="accent6">
                    <a:lumMod val="75000"/>
                  </a:schemeClr>
                </a:solidFill>
              </a:rPr>
              <a:t>lose our salvation if we choose to walk out of this relationship with God. </a:t>
            </a:r>
          </a:p>
          <a:p>
            <a:endParaRPr lang="en-IN" dirty="0">
              <a:solidFill>
                <a:schemeClr val="accent6">
                  <a:lumMod val="75000"/>
                </a:schemeClr>
              </a:solidFill>
            </a:endParaRPr>
          </a:p>
          <a:p>
            <a:r>
              <a:rPr lang="en-IN" dirty="0">
                <a:solidFill>
                  <a:schemeClr val="accent6">
                    <a:lumMod val="75000"/>
                  </a:schemeClr>
                </a:solidFill>
              </a:rPr>
              <a:t>Nothing can separate us from the love of God; No one can snatch us from His hand – the only thing that can do this is “Our Free Will”.</a:t>
            </a:r>
          </a:p>
          <a:p>
            <a:pPr marL="0" indent="0">
              <a:buNone/>
            </a:pPr>
            <a:r>
              <a:rPr lang="en-IN" dirty="0">
                <a:solidFill>
                  <a:schemeClr val="accent6">
                    <a:lumMod val="75000"/>
                  </a:schemeClr>
                </a:solidFill>
              </a:rPr>
              <a:t> </a:t>
            </a:r>
          </a:p>
          <a:p>
            <a:r>
              <a:rPr lang="en-IN" dirty="0">
                <a:solidFill>
                  <a:schemeClr val="accent6">
                    <a:lumMod val="75000"/>
                  </a:schemeClr>
                </a:solidFill>
              </a:rPr>
              <a:t>God doesn’t take back His gift of salvation that He gave us, but we despise it and go away from Him, thereby leaving our salvation behind. </a:t>
            </a:r>
          </a:p>
          <a:p>
            <a:pPr marL="0" indent="0">
              <a:buNone/>
            </a:pPr>
            <a:r>
              <a:rPr lang="en-IN" dirty="0">
                <a:solidFill>
                  <a:schemeClr val="accent6">
                    <a:lumMod val="75000"/>
                  </a:schemeClr>
                </a:solidFill>
              </a:rPr>
              <a:t> </a:t>
            </a:r>
          </a:p>
          <a:p>
            <a:r>
              <a:rPr lang="en-IN" dirty="0">
                <a:solidFill>
                  <a:schemeClr val="accent6">
                    <a:lumMod val="75000"/>
                  </a:schemeClr>
                </a:solidFill>
              </a:rPr>
              <a:t>We still remain His children but lose our position. </a:t>
            </a:r>
            <a:r>
              <a:rPr lang="en-IN" sz="2400" b="1" dirty="0">
                <a:solidFill>
                  <a:schemeClr val="accent6">
                    <a:lumMod val="75000"/>
                  </a:schemeClr>
                </a:solidFill>
              </a:rPr>
              <a:t>In salvation, our position matters! </a:t>
            </a:r>
            <a:endParaRPr lang="en-IN" dirty="0">
              <a:solidFill>
                <a:schemeClr val="accent6">
                  <a:lumMod val="75000"/>
                </a:schemeClr>
              </a:solidFill>
            </a:endParaRPr>
          </a:p>
          <a:p>
            <a:pPr marL="0" indent="0">
              <a:buNone/>
            </a:pPr>
            <a:r>
              <a:rPr lang="en-IN" dirty="0">
                <a:solidFill>
                  <a:schemeClr val="accent6">
                    <a:lumMod val="75000"/>
                  </a:schemeClr>
                </a:solidFill>
              </a:rPr>
              <a:t> </a:t>
            </a:r>
          </a:p>
          <a:p>
            <a:r>
              <a:rPr lang="en-IN" dirty="0">
                <a:solidFill>
                  <a:schemeClr val="accent6">
                    <a:lumMod val="75000"/>
                  </a:schemeClr>
                </a:solidFill>
              </a:rPr>
              <a:t>Continue to work out your salvation by entrusting your lives into the hands of Jesus, the Holy Spirit and our Heavenly Father – and do what they tell you to do!</a:t>
            </a:r>
          </a:p>
        </p:txBody>
      </p:sp>
    </p:spTree>
    <p:extLst>
      <p:ext uri="{BB962C8B-B14F-4D97-AF65-F5344CB8AC3E}">
        <p14:creationId xmlns:p14="http://schemas.microsoft.com/office/powerpoint/2010/main" val="3847762633"/>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1000"/>
                                        <p:tgtEl>
                                          <p:spTgt spid="3">
                                            <p:txEl>
                                              <p:pRg st="8" end="8"/>
                                            </p:txEl>
                                          </p:spTgt>
                                        </p:tgtEl>
                                      </p:cBhvr>
                                    </p:animEffect>
                                    <p:anim calcmode="lin" valueType="num">
                                      <p:cBhvr>
                                        <p:cTn id="3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97DE4-C39A-64B5-22A0-1BC9F8F02413}"/>
              </a:ext>
            </a:extLst>
          </p:cNvPr>
          <p:cNvSpPr>
            <a:spLocks noGrp="1"/>
          </p:cNvSpPr>
          <p:nvPr>
            <p:ph type="title"/>
          </p:nvPr>
        </p:nvSpPr>
        <p:spPr>
          <a:xfrm>
            <a:off x="913774" y="1323171"/>
            <a:ext cx="10364451" cy="2982522"/>
          </a:xfrm>
        </p:spPr>
        <p:txBody>
          <a:bodyPr>
            <a:normAutofit/>
          </a:bodyPr>
          <a:lstStyle/>
          <a:p>
            <a:r>
              <a:rPr lang="en-IN" sz="9600" b="1" u="sng" dirty="0">
                <a:solidFill>
                  <a:schemeClr val="accent6">
                    <a:lumMod val="75000"/>
                  </a:schemeClr>
                </a:solidFill>
              </a:rPr>
              <a:t>Water Baptism</a:t>
            </a:r>
            <a:endParaRPr lang="en-IN" sz="9600" dirty="0">
              <a:solidFill>
                <a:schemeClr val="accent6">
                  <a:lumMod val="75000"/>
                </a:schemeClr>
              </a:solidFill>
            </a:endParaRPr>
          </a:p>
        </p:txBody>
      </p:sp>
      <p:sp>
        <p:nvSpPr>
          <p:cNvPr id="3" name="Content Placeholder 2">
            <a:extLst>
              <a:ext uri="{FF2B5EF4-FFF2-40B4-BE49-F238E27FC236}">
                <a16:creationId xmlns:a16="http://schemas.microsoft.com/office/drawing/2014/main" id="{5D3BEC2B-40A4-E3CB-81CC-BFCAD51D7781}"/>
              </a:ext>
            </a:extLst>
          </p:cNvPr>
          <p:cNvSpPr>
            <a:spLocks noGrp="1"/>
          </p:cNvSpPr>
          <p:nvPr>
            <p:ph sz="quarter" idx="13"/>
          </p:nvPr>
        </p:nvSpPr>
        <p:spPr>
          <a:xfrm>
            <a:off x="753518" y="3579829"/>
            <a:ext cx="10363826" cy="2142241"/>
          </a:xfrm>
        </p:spPr>
        <p:txBody>
          <a:bodyPr>
            <a:normAutofit/>
          </a:bodyPr>
          <a:lstStyle/>
          <a:p>
            <a:pPr marL="0" indent="0" algn="ctr">
              <a:buNone/>
            </a:pPr>
            <a:r>
              <a:rPr lang="en-US" sz="4400" b="1" i="1" dirty="0">
                <a:solidFill>
                  <a:schemeClr val="accent6">
                    <a:lumMod val="75000"/>
                  </a:schemeClr>
                </a:solidFill>
              </a:rPr>
              <a:t>(public confession)</a:t>
            </a:r>
            <a:endParaRPr lang="en-IN" sz="4400" b="1" dirty="0">
              <a:solidFill>
                <a:schemeClr val="accent6">
                  <a:lumMod val="75000"/>
                </a:schemeClr>
              </a:solidFill>
            </a:endParaRPr>
          </a:p>
        </p:txBody>
      </p:sp>
    </p:spTree>
    <p:extLst>
      <p:ext uri="{BB962C8B-B14F-4D97-AF65-F5344CB8AC3E}">
        <p14:creationId xmlns:p14="http://schemas.microsoft.com/office/powerpoint/2010/main" val="576077183"/>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97DE4-C39A-64B5-22A0-1BC9F8F02413}"/>
              </a:ext>
            </a:extLst>
          </p:cNvPr>
          <p:cNvSpPr>
            <a:spLocks noGrp="1"/>
          </p:cNvSpPr>
          <p:nvPr>
            <p:ph type="title"/>
          </p:nvPr>
        </p:nvSpPr>
        <p:spPr>
          <a:xfrm>
            <a:off x="914400" y="373422"/>
            <a:ext cx="10364451" cy="804930"/>
          </a:xfrm>
        </p:spPr>
        <p:txBody>
          <a:bodyPr>
            <a:normAutofit/>
          </a:bodyPr>
          <a:lstStyle/>
          <a:p>
            <a:pPr>
              <a:lnSpc>
                <a:spcPct val="107000"/>
              </a:lnSpc>
              <a:spcAft>
                <a:spcPts val="800"/>
              </a:spcAft>
            </a:pPr>
            <a:r>
              <a:rPr lang="en-IN" b="1" kern="100" dirty="0">
                <a:solidFill>
                  <a:schemeClr val="accent6">
                    <a:lumMod val="75000"/>
                  </a:schemeClr>
                </a:solidFill>
                <a:effectLst/>
                <a:latin typeface="Calibri" panose="020F0502020204030204" pitchFamily="34" charset="0"/>
                <a:ea typeface="Aptos" panose="020B0004020202020204" pitchFamily="34" charset="0"/>
                <a:cs typeface="Calibri" panose="020F0502020204030204" pitchFamily="34" charset="0"/>
              </a:rPr>
              <a:t>WATER BAPTISM</a:t>
            </a:r>
          </a:p>
        </p:txBody>
      </p:sp>
      <p:sp>
        <p:nvSpPr>
          <p:cNvPr id="3" name="Content Placeholder 2">
            <a:extLst>
              <a:ext uri="{FF2B5EF4-FFF2-40B4-BE49-F238E27FC236}">
                <a16:creationId xmlns:a16="http://schemas.microsoft.com/office/drawing/2014/main" id="{5D3BEC2B-40A4-E3CB-81CC-BFCAD51D7781}"/>
              </a:ext>
            </a:extLst>
          </p:cNvPr>
          <p:cNvSpPr>
            <a:spLocks noGrp="1"/>
          </p:cNvSpPr>
          <p:nvPr>
            <p:ph sz="quarter" idx="13"/>
          </p:nvPr>
        </p:nvSpPr>
        <p:spPr>
          <a:xfrm>
            <a:off x="0" y="1551774"/>
            <a:ext cx="12192000" cy="5306226"/>
          </a:xfrm>
        </p:spPr>
        <p:txBody>
          <a:bodyPr>
            <a:noAutofit/>
          </a:bodyPr>
          <a:lstStyle/>
          <a:p>
            <a:pPr lvl="0"/>
            <a:r>
              <a:rPr lang="en-US" dirty="0">
                <a:solidFill>
                  <a:schemeClr val="accent6">
                    <a:lumMod val="75000"/>
                  </a:schemeClr>
                </a:solidFill>
              </a:rPr>
              <a:t>Water Baptism follows Salvation </a:t>
            </a:r>
            <a:endParaRPr lang="en-IN" dirty="0">
              <a:solidFill>
                <a:schemeClr val="accent6">
                  <a:lumMod val="75000"/>
                </a:schemeClr>
              </a:solidFill>
            </a:endParaRPr>
          </a:p>
          <a:p>
            <a:pPr lvl="0"/>
            <a:r>
              <a:rPr lang="en-US" dirty="0">
                <a:solidFill>
                  <a:schemeClr val="accent6">
                    <a:lumMod val="75000"/>
                  </a:schemeClr>
                </a:solidFill>
              </a:rPr>
              <a:t>Believer’s Baptism</a:t>
            </a:r>
            <a:endParaRPr lang="en-IN" dirty="0">
              <a:solidFill>
                <a:schemeClr val="accent6">
                  <a:lumMod val="75000"/>
                </a:schemeClr>
              </a:solidFill>
            </a:endParaRPr>
          </a:p>
          <a:p>
            <a:pPr lvl="0"/>
            <a:r>
              <a:rPr lang="en-US" dirty="0">
                <a:solidFill>
                  <a:schemeClr val="accent6">
                    <a:lumMod val="75000"/>
                  </a:schemeClr>
                </a:solidFill>
              </a:rPr>
              <a:t>Physical act expressing a spiritual truth</a:t>
            </a:r>
            <a:endParaRPr lang="en-IN" dirty="0">
              <a:solidFill>
                <a:schemeClr val="accent6">
                  <a:lumMod val="75000"/>
                </a:schemeClr>
              </a:solidFill>
            </a:endParaRPr>
          </a:p>
          <a:p>
            <a:pPr lvl="0"/>
            <a:r>
              <a:rPr lang="en-US" dirty="0">
                <a:solidFill>
                  <a:schemeClr val="accent6">
                    <a:lumMod val="75000"/>
                  </a:schemeClr>
                </a:solidFill>
              </a:rPr>
              <a:t>Share with Christ in His death and resurrection</a:t>
            </a:r>
            <a:endParaRPr lang="en-IN" dirty="0">
              <a:solidFill>
                <a:schemeClr val="accent6">
                  <a:lumMod val="75000"/>
                </a:schemeClr>
              </a:solidFill>
            </a:endParaRPr>
          </a:p>
          <a:p>
            <a:pPr lvl="0"/>
            <a:r>
              <a:rPr lang="en-US" dirty="0">
                <a:solidFill>
                  <a:schemeClr val="accent6">
                    <a:lumMod val="75000"/>
                  </a:schemeClr>
                </a:solidFill>
              </a:rPr>
              <a:t>In this, we don’t die literally like Jesus </a:t>
            </a:r>
            <a:endParaRPr lang="en-IN" dirty="0">
              <a:solidFill>
                <a:schemeClr val="accent6">
                  <a:lumMod val="75000"/>
                </a:schemeClr>
              </a:solidFill>
            </a:endParaRPr>
          </a:p>
          <a:p>
            <a:pPr lvl="0"/>
            <a:r>
              <a:rPr lang="en-US" dirty="0">
                <a:solidFill>
                  <a:schemeClr val="accent6">
                    <a:lumMod val="75000"/>
                  </a:schemeClr>
                </a:solidFill>
              </a:rPr>
              <a:t>Public testimony of declaring that we apply the work of the cross</a:t>
            </a:r>
            <a:endParaRPr lang="en-IN" dirty="0">
              <a:solidFill>
                <a:schemeClr val="accent6">
                  <a:lumMod val="75000"/>
                </a:schemeClr>
              </a:solidFill>
            </a:endParaRPr>
          </a:p>
          <a:p>
            <a:pPr lvl="0"/>
            <a:r>
              <a:rPr lang="en-US" dirty="0">
                <a:solidFill>
                  <a:schemeClr val="accent6">
                    <a:lumMod val="75000"/>
                  </a:schemeClr>
                </a:solidFill>
              </a:rPr>
              <a:t>Symbolically we die to sin</a:t>
            </a:r>
            <a:endParaRPr lang="en-IN" dirty="0">
              <a:solidFill>
                <a:schemeClr val="accent6">
                  <a:lumMod val="75000"/>
                </a:schemeClr>
              </a:solidFill>
            </a:endParaRPr>
          </a:p>
          <a:p>
            <a:pPr lvl="0"/>
            <a:r>
              <a:rPr lang="en-US" dirty="0">
                <a:solidFill>
                  <a:schemeClr val="accent6">
                    <a:lumMod val="75000"/>
                  </a:schemeClr>
                </a:solidFill>
              </a:rPr>
              <a:t>Immersion symbolizes burial of old sinful nature</a:t>
            </a:r>
            <a:endParaRPr lang="en-IN" dirty="0">
              <a:solidFill>
                <a:schemeClr val="accent6">
                  <a:lumMod val="75000"/>
                </a:schemeClr>
              </a:solidFill>
            </a:endParaRPr>
          </a:p>
          <a:p>
            <a:pPr lvl="0"/>
            <a:r>
              <a:rPr lang="en-US" dirty="0">
                <a:solidFill>
                  <a:schemeClr val="accent6">
                    <a:lumMod val="75000"/>
                  </a:schemeClr>
                </a:solidFill>
              </a:rPr>
              <a:t>Symbolically we rise up to a new life in Jesus when we come out of the water</a:t>
            </a:r>
            <a:endParaRPr lang="en-IN" dirty="0">
              <a:solidFill>
                <a:schemeClr val="accent6">
                  <a:lumMod val="75000"/>
                </a:schemeClr>
              </a:solidFill>
            </a:endParaRPr>
          </a:p>
        </p:txBody>
      </p:sp>
    </p:spTree>
    <p:extLst>
      <p:ext uri="{BB962C8B-B14F-4D97-AF65-F5344CB8AC3E}">
        <p14:creationId xmlns:p14="http://schemas.microsoft.com/office/powerpoint/2010/main" val="285192277"/>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97DE4-C39A-64B5-22A0-1BC9F8F02413}"/>
              </a:ext>
            </a:extLst>
          </p:cNvPr>
          <p:cNvSpPr>
            <a:spLocks noGrp="1"/>
          </p:cNvSpPr>
          <p:nvPr>
            <p:ph type="title"/>
          </p:nvPr>
        </p:nvSpPr>
        <p:spPr>
          <a:xfrm>
            <a:off x="914400" y="373422"/>
            <a:ext cx="10364451" cy="804930"/>
          </a:xfrm>
        </p:spPr>
        <p:txBody>
          <a:bodyPr>
            <a:normAutofit/>
          </a:bodyPr>
          <a:lstStyle/>
          <a:p>
            <a:pPr>
              <a:lnSpc>
                <a:spcPct val="107000"/>
              </a:lnSpc>
              <a:spcAft>
                <a:spcPts val="800"/>
              </a:spcAft>
            </a:pPr>
            <a:r>
              <a:rPr lang="en-IN" b="1" kern="100" dirty="0">
                <a:solidFill>
                  <a:schemeClr val="accent6">
                    <a:lumMod val="75000"/>
                  </a:schemeClr>
                </a:solidFill>
                <a:effectLst/>
                <a:latin typeface="Calibri" panose="020F0502020204030204" pitchFamily="34" charset="0"/>
                <a:ea typeface="Aptos" panose="020B0004020202020204" pitchFamily="34" charset="0"/>
                <a:cs typeface="Calibri" panose="020F0502020204030204" pitchFamily="34" charset="0"/>
              </a:rPr>
              <a:t>WATER BAPTISM</a:t>
            </a:r>
            <a:endParaRPr lang="en-IN" kern="100" dirty="0">
              <a:solidFill>
                <a:schemeClr val="accent6">
                  <a:lumMod val="75000"/>
                </a:schemeClr>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D3BEC2B-40A4-E3CB-81CC-BFCAD51D7781}"/>
              </a:ext>
            </a:extLst>
          </p:cNvPr>
          <p:cNvSpPr>
            <a:spLocks noGrp="1"/>
          </p:cNvSpPr>
          <p:nvPr>
            <p:ph sz="quarter" idx="13"/>
          </p:nvPr>
        </p:nvSpPr>
        <p:spPr>
          <a:xfrm>
            <a:off x="0" y="1593131"/>
            <a:ext cx="12192000" cy="5071619"/>
          </a:xfrm>
        </p:spPr>
        <p:txBody>
          <a:bodyPr>
            <a:noAutofit/>
          </a:bodyPr>
          <a:lstStyle/>
          <a:p>
            <a:pPr lvl="0"/>
            <a:r>
              <a:rPr lang="en-US" dirty="0">
                <a:solidFill>
                  <a:schemeClr val="accent6">
                    <a:lumMod val="75000"/>
                  </a:schemeClr>
                </a:solidFill>
              </a:rPr>
              <a:t>Public declaration of our salvation – </a:t>
            </a:r>
            <a:endParaRPr lang="en-IN" dirty="0">
              <a:solidFill>
                <a:schemeClr val="accent6">
                  <a:lumMod val="75000"/>
                </a:schemeClr>
              </a:solidFill>
            </a:endParaRPr>
          </a:p>
          <a:p>
            <a:pPr marL="0" indent="0">
              <a:buNone/>
            </a:pPr>
            <a:r>
              <a:rPr lang="en-US" dirty="0">
                <a:solidFill>
                  <a:schemeClr val="accent6">
                    <a:lumMod val="75000"/>
                  </a:schemeClr>
                </a:solidFill>
              </a:rPr>
              <a:t> </a:t>
            </a:r>
            <a:endParaRPr lang="en-IN" dirty="0">
              <a:solidFill>
                <a:schemeClr val="accent6">
                  <a:lumMod val="75000"/>
                </a:schemeClr>
              </a:solidFill>
            </a:endParaRPr>
          </a:p>
          <a:p>
            <a:r>
              <a:rPr lang="en-IN" b="1" dirty="0">
                <a:solidFill>
                  <a:schemeClr val="accent6">
                    <a:lumMod val="75000"/>
                  </a:schemeClr>
                </a:solidFill>
              </a:rPr>
              <a:t>Galatians 2:20 </a:t>
            </a:r>
            <a:r>
              <a:rPr lang="en-IN" b="1" i="1" dirty="0">
                <a:solidFill>
                  <a:schemeClr val="accent6">
                    <a:lumMod val="75000"/>
                  </a:schemeClr>
                </a:solidFill>
              </a:rPr>
              <a:t>(Amp)</a:t>
            </a:r>
            <a:endParaRPr lang="en-IN" b="1" dirty="0">
              <a:solidFill>
                <a:schemeClr val="accent6">
                  <a:lumMod val="75000"/>
                </a:schemeClr>
              </a:solidFill>
            </a:endParaRPr>
          </a:p>
          <a:p>
            <a:pPr marL="0" indent="0">
              <a:buNone/>
            </a:pPr>
            <a:r>
              <a:rPr lang="en-IN" dirty="0">
                <a:solidFill>
                  <a:schemeClr val="accent6">
                    <a:lumMod val="75000"/>
                  </a:schemeClr>
                </a:solidFill>
              </a:rPr>
              <a:t>I have been crucified with Christ [that is, in Him I have shared His crucifixion]; </a:t>
            </a:r>
            <a:r>
              <a:rPr lang="en-IN" b="1" dirty="0">
                <a:solidFill>
                  <a:schemeClr val="accent6">
                    <a:lumMod val="75000"/>
                  </a:schemeClr>
                </a:solidFill>
              </a:rPr>
              <a:t>it is no longer I who live, but Christ lives in me</a:t>
            </a:r>
            <a:r>
              <a:rPr lang="en-IN" dirty="0">
                <a:solidFill>
                  <a:schemeClr val="accent6">
                    <a:lumMod val="75000"/>
                  </a:schemeClr>
                </a:solidFill>
              </a:rPr>
              <a:t>. The </a:t>
            </a:r>
            <a:r>
              <a:rPr lang="en-IN" i="1" dirty="0">
                <a:solidFill>
                  <a:schemeClr val="accent6">
                    <a:lumMod val="75000"/>
                  </a:schemeClr>
                </a:solidFill>
              </a:rPr>
              <a:t>life</a:t>
            </a:r>
            <a:r>
              <a:rPr lang="en-IN" dirty="0">
                <a:solidFill>
                  <a:schemeClr val="accent6">
                    <a:lumMod val="75000"/>
                  </a:schemeClr>
                </a:solidFill>
              </a:rPr>
              <a:t> I now live in the body I </a:t>
            </a:r>
            <a:r>
              <a:rPr lang="en-IN" b="1" dirty="0">
                <a:solidFill>
                  <a:schemeClr val="accent6">
                    <a:lumMod val="75000"/>
                  </a:schemeClr>
                </a:solidFill>
              </a:rPr>
              <a:t>live by faith [by adhering to, relying on, and completely trusting] in the Son of God</a:t>
            </a:r>
            <a:r>
              <a:rPr lang="en-IN" dirty="0">
                <a:solidFill>
                  <a:schemeClr val="accent6">
                    <a:lumMod val="75000"/>
                  </a:schemeClr>
                </a:solidFill>
              </a:rPr>
              <a:t>, who loved me and gave Himself up for me.</a:t>
            </a:r>
          </a:p>
          <a:p>
            <a:pPr marL="0" indent="0">
              <a:buNone/>
            </a:pPr>
            <a:r>
              <a:rPr lang="en-US" dirty="0">
                <a:solidFill>
                  <a:schemeClr val="accent6">
                    <a:lumMod val="75000"/>
                  </a:schemeClr>
                </a:solidFill>
              </a:rPr>
              <a:t> </a:t>
            </a:r>
            <a:endParaRPr lang="en-IN" dirty="0">
              <a:solidFill>
                <a:schemeClr val="accent6">
                  <a:lumMod val="75000"/>
                </a:schemeClr>
              </a:solidFill>
            </a:endParaRPr>
          </a:p>
          <a:p>
            <a:r>
              <a:rPr lang="en-IN" dirty="0">
                <a:solidFill>
                  <a:schemeClr val="accent6">
                    <a:lumMod val="75000"/>
                  </a:schemeClr>
                </a:solidFill>
              </a:rPr>
              <a:t>We willingly, gladly and with joy associate ourselves with the redemptive work of Calvary </a:t>
            </a:r>
          </a:p>
        </p:txBody>
      </p:sp>
    </p:spTree>
    <p:extLst>
      <p:ext uri="{BB962C8B-B14F-4D97-AF65-F5344CB8AC3E}">
        <p14:creationId xmlns:p14="http://schemas.microsoft.com/office/powerpoint/2010/main" val="2815825967"/>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97DE4-C39A-64B5-22A0-1BC9F8F02413}"/>
              </a:ext>
            </a:extLst>
          </p:cNvPr>
          <p:cNvSpPr>
            <a:spLocks noGrp="1"/>
          </p:cNvSpPr>
          <p:nvPr>
            <p:ph type="title"/>
          </p:nvPr>
        </p:nvSpPr>
        <p:spPr>
          <a:xfrm>
            <a:off x="914400" y="373422"/>
            <a:ext cx="10364451" cy="804930"/>
          </a:xfrm>
        </p:spPr>
        <p:txBody>
          <a:bodyPr>
            <a:normAutofit/>
          </a:bodyPr>
          <a:lstStyle/>
          <a:p>
            <a:pPr lvl="0">
              <a:lnSpc>
                <a:spcPct val="107000"/>
              </a:lnSpc>
              <a:spcAft>
                <a:spcPts val="800"/>
              </a:spcAft>
            </a:pPr>
            <a:r>
              <a:rPr lang="en-IN" b="1" kern="100" dirty="0">
                <a:solidFill>
                  <a:schemeClr val="accent6">
                    <a:lumMod val="75000"/>
                  </a:schemeClr>
                </a:solidFill>
                <a:effectLst/>
                <a:latin typeface="Calibri" panose="020F0502020204030204" pitchFamily="34" charset="0"/>
                <a:ea typeface="Aptos" panose="020B0004020202020204" pitchFamily="34" charset="0"/>
                <a:cs typeface="Times New Roman" panose="02020603050405020304" pitchFamily="18" charset="0"/>
              </a:rPr>
              <a:t>Why full immersion? </a:t>
            </a:r>
            <a:endParaRPr lang="en-IN" kern="100" dirty="0">
              <a:solidFill>
                <a:schemeClr val="accent6">
                  <a:lumMod val="75000"/>
                </a:schemeClr>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D3BEC2B-40A4-E3CB-81CC-BFCAD51D7781}"/>
              </a:ext>
            </a:extLst>
          </p:cNvPr>
          <p:cNvSpPr>
            <a:spLocks noGrp="1"/>
          </p:cNvSpPr>
          <p:nvPr>
            <p:ph sz="quarter" idx="13"/>
          </p:nvPr>
        </p:nvSpPr>
        <p:spPr>
          <a:xfrm>
            <a:off x="0" y="1178352"/>
            <a:ext cx="12192000" cy="5679648"/>
          </a:xfrm>
        </p:spPr>
        <p:txBody>
          <a:bodyPr>
            <a:noAutofit/>
          </a:bodyPr>
          <a:lstStyle/>
          <a:p>
            <a:pPr lvl="0"/>
            <a:r>
              <a:rPr lang="en-IN" dirty="0">
                <a:solidFill>
                  <a:schemeClr val="accent6">
                    <a:lumMod val="75000"/>
                  </a:schemeClr>
                </a:solidFill>
              </a:rPr>
              <a:t>The Greek word for ‘baptism’ is ‘</a:t>
            </a:r>
            <a:r>
              <a:rPr lang="en-IN" dirty="0" err="1">
                <a:solidFill>
                  <a:schemeClr val="accent6">
                    <a:lumMod val="75000"/>
                  </a:schemeClr>
                </a:solidFill>
              </a:rPr>
              <a:t>baptizo</a:t>
            </a:r>
            <a:r>
              <a:rPr lang="en-IN" dirty="0">
                <a:solidFill>
                  <a:schemeClr val="accent6">
                    <a:lumMod val="75000"/>
                  </a:schemeClr>
                </a:solidFill>
              </a:rPr>
              <a:t>’ which means ‘to dip’ or ‘immerse’. The word was used to describe the immersion of a cloth in a dye. </a:t>
            </a:r>
          </a:p>
          <a:p>
            <a:pPr lvl="0"/>
            <a:r>
              <a:rPr lang="en-IN" dirty="0">
                <a:solidFill>
                  <a:schemeClr val="accent6">
                    <a:lumMod val="75000"/>
                  </a:schemeClr>
                </a:solidFill>
              </a:rPr>
              <a:t>John the Baptist baptised in the Aenon River because there was much water there which indicates full immersion (John 3:23). </a:t>
            </a:r>
          </a:p>
          <a:p>
            <a:pPr lvl="0"/>
            <a:r>
              <a:rPr lang="en-IN" dirty="0">
                <a:solidFill>
                  <a:schemeClr val="accent6">
                    <a:lumMod val="75000"/>
                  </a:schemeClr>
                </a:solidFill>
              </a:rPr>
              <a:t>The main reason is that only full immersion can properly symbolise burial (i.e. a watery grave) (Roman 6:4; Col 2:12).</a:t>
            </a:r>
          </a:p>
          <a:p>
            <a:endParaRPr lang="en-IN" dirty="0">
              <a:solidFill>
                <a:schemeClr val="accent6">
                  <a:lumMod val="75000"/>
                </a:schemeClr>
              </a:solidFill>
            </a:endParaRPr>
          </a:p>
          <a:p>
            <a:r>
              <a:rPr lang="en-IN" b="1" dirty="0">
                <a:solidFill>
                  <a:schemeClr val="accent6">
                    <a:lumMod val="75000"/>
                  </a:schemeClr>
                </a:solidFill>
              </a:rPr>
              <a:t>Romans 6:4 </a:t>
            </a:r>
            <a:r>
              <a:rPr lang="en-IN" b="1" i="1" dirty="0">
                <a:solidFill>
                  <a:schemeClr val="accent6">
                    <a:lumMod val="75000"/>
                  </a:schemeClr>
                </a:solidFill>
              </a:rPr>
              <a:t>(Amp)</a:t>
            </a:r>
            <a:endParaRPr lang="en-IN" b="1" dirty="0">
              <a:solidFill>
                <a:schemeClr val="accent6">
                  <a:lumMod val="75000"/>
                </a:schemeClr>
              </a:solidFill>
            </a:endParaRPr>
          </a:p>
          <a:p>
            <a:pPr marL="0" indent="0">
              <a:buNone/>
            </a:pPr>
            <a:r>
              <a:rPr lang="en-IN" dirty="0">
                <a:solidFill>
                  <a:schemeClr val="accent6">
                    <a:lumMod val="75000"/>
                  </a:schemeClr>
                </a:solidFill>
              </a:rPr>
              <a:t>We have therefore </a:t>
            </a:r>
            <a:r>
              <a:rPr lang="en-IN" b="1" dirty="0">
                <a:solidFill>
                  <a:schemeClr val="accent6">
                    <a:lumMod val="75000"/>
                  </a:schemeClr>
                </a:solidFill>
              </a:rPr>
              <a:t>been buried with Him through baptism into death</a:t>
            </a:r>
            <a:r>
              <a:rPr lang="en-IN" dirty="0">
                <a:solidFill>
                  <a:schemeClr val="accent6">
                    <a:lumMod val="75000"/>
                  </a:schemeClr>
                </a:solidFill>
              </a:rPr>
              <a:t>, so that </a:t>
            </a:r>
            <a:r>
              <a:rPr lang="en-IN" b="1" dirty="0">
                <a:solidFill>
                  <a:schemeClr val="accent6">
                    <a:lumMod val="75000"/>
                  </a:schemeClr>
                </a:solidFill>
              </a:rPr>
              <a:t>just as Christ was raised from the dead</a:t>
            </a:r>
            <a:r>
              <a:rPr lang="en-IN" dirty="0">
                <a:solidFill>
                  <a:schemeClr val="accent6">
                    <a:lumMod val="75000"/>
                  </a:schemeClr>
                </a:solidFill>
              </a:rPr>
              <a:t> through the glory </a:t>
            </a:r>
            <a:r>
              <a:rPr lang="en-IN" i="1" dirty="0">
                <a:solidFill>
                  <a:schemeClr val="accent6">
                    <a:lumMod val="75000"/>
                  </a:schemeClr>
                </a:solidFill>
              </a:rPr>
              <a:t>and</a:t>
            </a:r>
            <a:r>
              <a:rPr lang="en-IN" dirty="0">
                <a:solidFill>
                  <a:schemeClr val="accent6">
                    <a:lumMod val="75000"/>
                  </a:schemeClr>
                </a:solidFill>
              </a:rPr>
              <a:t> power of the Father, </a:t>
            </a:r>
            <a:r>
              <a:rPr lang="en-IN" b="1" dirty="0">
                <a:solidFill>
                  <a:schemeClr val="accent6">
                    <a:lumMod val="75000"/>
                  </a:schemeClr>
                </a:solidFill>
              </a:rPr>
              <a:t>we too might walk </a:t>
            </a:r>
            <a:r>
              <a:rPr lang="en-IN" b="1" i="1" dirty="0">
                <a:solidFill>
                  <a:schemeClr val="accent6">
                    <a:lumMod val="75000"/>
                  </a:schemeClr>
                </a:solidFill>
              </a:rPr>
              <a:t>habitually</a:t>
            </a:r>
            <a:r>
              <a:rPr lang="en-IN" b="1" dirty="0">
                <a:solidFill>
                  <a:schemeClr val="accent6">
                    <a:lumMod val="75000"/>
                  </a:schemeClr>
                </a:solidFill>
              </a:rPr>
              <a:t> in newness of life [abandoning our old ways]</a:t>
            </a:r>
            <a:r>
              <a:rPr lang="en-IN" dirty="0">
                <a:solidFill>
                  <a:schemeClr val="accent6">
                    <a:lumMod val="75000"/>
                  </a:schemeClr>
                </a:solidFill>
              </a:rPr>
              <a:t>.</a:t>
            </a:r>
          </a:p>
        </p:txBody>
      </p:sp>
    </p:spTree>
    <p:extLst>
      <p:ext uri="{BB962C8B-B14F-4D97-AF65-F5344CB8AC3E}">
        <p14:creationId xmlns:p14="http://schemas.microsoft.com/office/powerpoint/2010/main" val="3106793823"/>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97DE4-C39A-64B5-22A0-1BC9F8F02413}"/>
              </a:ext>
            </a:extLst>
          </p:cNvPr>
          <p:cNvSpPr>
            <a:spLocks noGrp="1"/>
          </p:cNvSpPr>
          <p:nvPr>
            <p:ph type="title"/>
          </p:nvPr>
        </p:nvSpPr>
        <p:spPr>
          <a:xfrm>
            <a:off x="913775" y="618517"/>
            <a:ext cx="10364451" cy="1379965"/>
          </a:xfrm>
        </p:spPr>
        <p:txBody>
          <a:bodyPr>
            <a:normAutofit/>
          </a:bodyPr>
          <a:lstStyle/>
          <a:p>
            <a:r>
              <a:rPr lang="en-US" b="1" dirty="0">
                <a:solidFill>
                  <a:schemeClr val="accent6">
                    <a:lumMod val="75000"/>
                  </a:schemeClr>
                </a:solidFill>
              </a:rPr>
              <a:t>SALVATION IS FOUND IN JESUS ALONE!</a:t>
            </a:r>
            <a:endParaRPr lang="en-IN" dirty="0">
              <a:solidFill>
                <a:schemeClr val="accent6">
                  <a:lumMod val="75000"/>
                </a:schemeClr>
              </a:solidFill>
            </a:endParaRPr>
          </a:p>
        </p:txBody>
      </p:sp>
      <p:sp>
        <p:nvSpPr>
          <p:cNvPr id="3" name="Content Placeholder 2">
            <a:extLst>
              <a:ext uri="{FF2B5EF4-FFF2-40B4-BE49-F238E27FC236}">
                <a16:creationId xmlns:a16="http://schemas.microsoft.com/office/drawing/2014/main" id="{5D3BEC2B-40A4-E3CB-81CC-BFCAD51D7781}"/>
              </a:ext>
            </a:extLst>
          </p:cNvPr>
          <p:cNvSpPr>
            <a:spLocks noGrp="1"/>
          </p:cNvSpPr>
          <p:nvPr>
            <p:ph sz="quarter" idx="13"/>
          </p:nvPr>
        </p:nvSpPr>
        <p:spPr>
          <a:xfrm>
            <a:off x="706384" y="1998482"/>
            <a:ext cx="10363826" cy="4402319"/>
          </a:xfrm>
        </p:spPr>
        <p:txBody>
          <a:bodyPr>
            <a:normAutofit/>
          </a:bodyPr>
          <a:lstStyle/>
          <a:p>
            <a:pPr marL="0" indent="0">
              <a:buNone/>
            </a:pPr>
            <a:r>
              <a:rPr lang="en-US" b="1" dirty="0">
                <a:solidFill>
                  <a:schemeClr val="accent6">
                    <a:lumMod val="75000"/>
                  </a:schemeClr>
                </a:solidFill>
              </a:rPr>
              <a:t>Why did Jesus come?</a:t>
            </a:r>
          </a:p>
          <a:p>
            <a:pPr lvl="0"/>
            <a:r>
              <a:rPr lang="en-US" dirty="0">
                <a:solidFill>
                  <a:schemeClr val="accent6">
                    <a:lumMod val="75000"/>
                  </a:schemeClr>
                </a:solidFill>
              </a:rPr>
              <a:t>To save sinners (1 Tim 1:15)</a:t>
            </a:r>
            <a:endParaRPr lang="en-IN" dirty="0">
              <a:solidFill>
                <a:schemeClr val="accent6">
                  <a:lumMod val="75000"/>
                </a:schemeClr>
              </a:solidFill>
            </a:endParaRPr>
          </a:p>
          <a:p>
            <a:pPr lvl="0"/>
            <a:r>
              <a:rPr lang="en-US" dirty="0">
                <a:solidFill>
                  <a:schemeClr val="accent6">
                    <a:lumMod val="75000"/>
                  </a:schemeClr>
                </a:solidFill>
              </a:rPr>
              <a:t>To seek and save the lost (Luke 19:10)</a:t>
            </a:r>
            <a:endParaRPr lang="en-IN" dirty="0">
              <a:solidFill>
                <a:schemeClr val="accent6">
                  <a:lumMod val="75000"/>
                </a:schemeClr>
              </a:solidFill>
            </a:endParaRPr>
          </a:p>
          <a:p>
            <a:pPr marL="0" indent="0">
              <a:buNone/>
            </a:pPr>
            <a:endParaRPr lang="en-IN" b="1" dirty="0">
              <a:solidFill>
                <a:schemeClr val="accent6">
                  <a:lumMod val="75000"/>
                </a:schemeClr>
              </a:solidFill>
            </a:endParaRPr>
          </a:p>
          <a:p>
            <a:pPr marL="0" indent="0">
              <a:buNone/>
            </a:pPr>
            <a:r>
              <a:rPr lang="en-IN" b="1" dirty="0">
                <a:solidFill>
                  <a:schemeClr val="accent6">
                    <a:lumMod val="75000"/>
                  </a:schemeClr>
                </a:solidFill>
              </a:rPr>
              <a:t>Matthew 1:21 </a:t>
            </a:r>
            <a:r>
              <a:rPr lang="en-IN" b="1" i="1" dirty="0">
                <a:solidFill>
                  <a:schemeClr val="accent6">
                    <a:lumMod val="75000"/>
                  </a:schemeClr>
                </a:solidFill>
              </a:rPr>
              <a:t>(amp)</a:t>
            </a:r>
            <a:endParaRPr lang="en-IN" b="1" dirty="0">
              <a:solidFill>
                <a:schemeClr val="accent6">
                  <a:lumMod val="75000"/>
                </a:schemeClr>
              </a:solidFill>
            </a:endParaRPr>
          </a:p>
          <a:p>
            <a:pPr marL="0" indent="0">
              <a:buNone/>
            </a:pPr>
            <a:r>
              <a:rPr lang="en-IN" dirty="0">
                <a:solidFill>
                  <a:schemeClr val="accent6">
                    <a:lumMod val="75000"/>
                  </a:schemeClr>
                </a:solidFill>
              </a:rPr>
              <a:t>She will give birth to a Son, and you shall name Him Jesus (</a:t>
            </a:r>
            <a:r>
              <a:rPr lang="en-IN" b="1" dirty="0">
                <a:solidFill>
                  <a:schemeClr val="accent6">
                    <a:lumMod val="75000"/>
                  </a:schemeClr>
                </a:solidFill>
              </a:rPr>
              <a:t>The </a:t>
            </a:r>
            <a:r>
              <a:rPr lang="en-IN" b="1" cap="small" dirty="0">
                <a:solidFill>
                  <a:schemeClr val="accent6">
                    <a:lumMod val="75000"/>
                  </a:schemeClr>
                </a:solidFill>
              </a:rPr>
              <a:t>Lord</a:t>
            </a:r>
            <a:r>
              <a:rPr lang="en-IN" b="1" dirty="0">
                <a:solidFill>
                  <a:schemeClr val="accent6">
                    <a:lumMod val="75000"/>
                  </a:schemeClr>
                </a:solidFill>
              </a:rPr>
              <a:t> is salvation</a:t>
            </a:r>
            <a:r>
              <a:rPr lang="en-IN" dirty="0">
                <a:solidFill>
                  <a:schemeClr val="accent6">
                    <a:lumMod val="75000"/>
                  </a:schemeClr>
                </a:solidFill>
              </a:rPr>
              <a:t>), for He will save His people from their sins.”</a:t>
            </a:r>
          </a:p>
          <a:p>
            <a:pPr marL="0" indent="0">
              <a:buNone/>
            </a:pPr>
            <a:endParaRPr lang="en-IN" dirty="0">
              <a:solidFill>
                <a:schemeClr val="accent6">
                  <a:lumMod val="75000"/>
                </a:schemeClr>
              </a:solidFill>
            </a:endParaRPr>
          </a:p>
          <a:p>
            <a:pPr marL="0" indent="0">
              <a:buNone/>
            </a:pPr>
            <a:r>
              <a:rPr lang="en-US" dirty="0">
                <a:solidFill>
                  <a:schemeClr val="accent6">
                    <a:lumMod val="75000"/>
                  </a:schemeClr>
                </a:solidFill>
              </a:rPr>
              <a:t>There is a promise of deliverance from the guilt of sin and the bondage of sin.</a:t>
            </a:r>
            <a:endParaRPr lang="en-IN" dirty="0">
              <a:solidFill>
                <a:schemeClr val="accent6">
                  <a:lumMod val="75000"/>
                </a:schemeClr>
              </a:solidFill>
            </a:endParaRPr>
          </a:p>
          <a:p>
            <a:endParaRPr lang="en-IN" dirty="0">
              <a:solidFill>
                <a:schemeClr val="accent6">
                  <a:lumMod val="75000"/>
                </a:schemeClr>
              </a:solidFill>
              <a:highlight>
                <a:srgbClr val="FFFF00"/>
              </a:highlight>
            </a:endParaRPr>
          </a:p>
        </p:txBody>
      </p:sp>
    </p:spTree>
    <p:extLst>
      <p:ext uri="{BB962C8B-B14F-4D97-AF65-F5344CB8AC3E}">
        <p14:creationId xmlns:p14="http://schemas.microsoft.com/office/powerpoint/2010/main" val="481507580"/>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97DE4-C39A-64B5-22A0-1BC9F8F02413}"/>
              </a:ext>
            </a:extLst>
          </p:cNvPr>
          <p:cNvSpPr>
            <a:spLocks noGrp="1"/>
          </p:cNvSpPr>
          <p:nvPr>
            <p:ph type="title"/>
          </p:nvPr>
        </p:nvSpPr>
        <p:spPr>
          <a:xfrm>
            <a:off x="914400" y="373422"/>
            <a:ext cx="10364451" cy="804930"/>
          </a:xfrm>
        </p:spPr>
        <p:txBody>
          <a:bodyPr>
            <a:normAutofit/>
          </a:bodyPr>
          <a:lstStyle/>
          <a:p>
            <a:pPr lvl="0">
              <a:lnSpc>
                <a:spcPct val="107000"/>
              </a:lnSpc>
              <a:spcAft>
                <a:spcPts val="800"/>
              </a:spcAft>
            </a:pPr>
            <a:r>
              <a:rPr lang="en-IN" b="1" kern="100" dirty="0">
                <a:solidFill>
                  <a:schemeClr val="accent6">
                    <a:lumMod val="75000"/>
                  </a:schemeClr>
                </a:solidFill>
                <a:effectLst/>
                <a:latin typeface="Calibri" panose="020F0502020204030204" pitchFamily="34" charset="0"/>
                <a:ea typeface="Aptos" panose="020B0004020202020204" pitchFamily="34" charset="0"/>
                <a:cs typeface="Times New Roman" panose="02020603050405020304" pitchFamily="18" charset="0"/>
              </a:rPr>
              <a:t>Why should a person be water baptised? </a:t>
            </a:r>
            <a:endParaRPr lang="en-IN" kern="100" dirty="0">
              <a:solidFill>
                <a:schemeClr val="accent6">
                  <a:lumMod val="75000"/>
                </a:schemeClr>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D3BEC2B-40A4-E3CB-81CC-BFCAD51D7781}"/>
              </a:ext>
            </a:extLst>
          </p:cNvPr>
          <p:cNvSpPr>
            <a:spLocks noGrp="1"/>
          </p:cNvSpPr>
          <p:nvPr>
            <p:ph sz="quarter" idx="13"/>
          </p:nvPr>
        </p:nvSpPr>
        <p:spPr>
          <a:xfrm>
            <a:off x="0" y="1775892"/>
            <a:ext cx="12192000" cy="3261673"/>
          </a:xfrm>
        </p:spPr>
        <p:txBody>
          <a:bodyPr>
            <a:noAutofit/>
          </a:bodyPr>
          <a:lstStyle/>
          <a:p>
            <a:pPr lvl="0"/>
            <a:r>
              <a:rPr lang="en-IN" dirty="0">
                <a:solidFill>
                  <a:schemeClr val="accent6">
                    <a:lumMod val="75000"/>
                  </a:schemeClr>
                </a:solidFill>
              </a:rPr>
              <a:t>It is a command of Jesus (Matthew 28:19). </a:t>
            </a:r>
          </a:p>
          <a:p>
            <a:pPr lvl="0"/>
            <a:r>
              <a:rPr lang="en-IN" dirty="0">
                <a:solidFill>
                  <a:schemeClr val="accent6">
                    <a:lumMod val="75000"/>
                  </a:schemeClr>
                </a:solidFill>
              </a:rPr>
              <a:t>It is the pledge of a good conscience towards God (1 Peter 3:21).</a:t>
            </a:r>
          </a:p>
          <a:p>
            <a:pPr lvl="0"/>
            <a:r>
              <a:rPr lang="en-IN" dirty="0">
                <a:solidFill>
                  <a:schemeClr val="accent6">
                    <a:lumMod val="75000"/>
                  </a:schemeClr>
                </a:solidFill>
              </a:rPr>
              <a:t>Because Jesus Himself was baptised (Matthew 3:13-17). </a:t>
            </a:r>
          </a:p>
          <a:p>
            <a:endParaRPr lang="en-IN" dirty="0">
              <a:solidFill>
                <a:schemeClr val="accent6">
                  <a:lumMod val="75000"/>
                </a:schemeClr>
              </a:solidFill>
            </a:endParaRPr>
          </a:p>
          <a:p>
            <a:pPr marL="0" indent="0">
              <a:buNone/>
            </a:pPr>
            <a:r>
              <a:rPr lang="en-IN" dirty="0">
                <a:solidFill>
                  <a:schemeClr val="accent6">
                    <a:lumMod val="75000"/>
                  </a:schemeClr>
                </a:solidFill>
              </a:rPr>
              <a:t>Jesus said, “It should be done, for we must carry out all that God requires…</a:t>
            </a:r>
          </a:p>
          <a:p>
            <a:pPr marL="0" indent="0">
              <a:buNone/>
            </a:pPr>
            <a:r>
              <a:rPr lang="en-IN" dirty="0">
                <a:solidFill>
                  <a:schemeClr val="accent6">
                    <a:lumMod val="75000"/>
                  </a:schemeClr>
                </a:solidFill>
              </a:rPr>
              <a:t>…for this is the fitting way for us to </a:t>
            </a:r>
            <a:r>
              <a:rPr lang="en-IN" dirty="0" err="1">
                <a:solidFill>
                  <a:schemeClr val="accent6">
                    <a:lumMod val="75000"/>
                  </a:schemeClr>
                </a:solidFill>
              </a:rPr>
              <a:t>fulfill</a:t>
            </a:r>
            <a:r>
              <a:rPr lang="en-IN" dirty="0">
                <a:solidFill>
                  <a:schemeClr val="accent6">
                    <a:lumMod val="75000"/>
                  </a:schemeClr>
                </a:solidFill>
              </a:rPr>
              <a:t> all righteousness</a:t>
            </a:r>
          </a:p>
        </p:txBody>
      </p:sp>
    </p:spTree>
    <p:extLst>
      <p:ext uri="{BB962C8B-B14F-4D97-AF65-F5344CB8AC3E}">
        <p14:creationId xmlns:p14="http://schemas.microsoft.com/office/powerpoint/2010/main" val="3077544218"/>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1000"/>
                                        <p:tgtEl>
                                          <p:spTgt spid="3">
                                            <p:txEl>
                                              <p:pRg st="5" end="5"/>
                                            </p:txEl>
                                          </p:spTgt>
                                        </p:tgtEl>
                                      </p:cBhvr>
                                    </p:animEffect>
                                    <p:anim calcmode="lin" valueType="num">
                                      <p:cBhvr>
                                        <p:cTn id="3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97DE4-C39A-64B5-22A0-1BC9F8F02413}"/>
              </a:ext>
            </a:extLst>
          </p:cNvPr>
          <p:cNvSpPr>
            <a:spLocks noGrp="1"/>
          </p:cNvSpPr>
          <p:nvPr>
            <p:ph type="title"/>
          </p:nvPr>
        </p:nvSpPr>
        <p:spPr>
          <a:xfrm>
            <a:off x="914400" y="373422"/>
            <a:ext cx="10364451" cy="804930"/>
          </a:xfrm>
        </p:spPr>
        <p:txBody>
          <a:bodyPr>
            <a:normAutofit/>
          </a:bodyPr>
          <a:lstStyle/>
          <a:p>
            <a:pPr lvl="0">
              <a:lnSpc>
                <a:spcPct val="107000"/>
              </a:lnSpc>
              <a:spcAft>
                <a:spcPts val="800"/>
              </a:spcAft>
            </a:pPr>
            <a:r>
              <a:rPr lang="en-IN" b="1" kern="100" dirty="0">
                <a:solidFill>
                  <a:schemeClr val="accent6">
                    <a:lumMod val="75000"/>
                  </a:schemeClr>
                </a:solidFill>
                <a:effectLst/>
                <a:latin typeface="Calibri" panose="020F0502020204030204" pitchFamily="34" charset="0"/>
                <a:ea typeface="Aptos" panose="020B0004020202020204" pitchFamily="34" charset="0"/>
                <a:cs typeface="Times New Roman" panose="02020603050405020304" pitchFamily="18" charset="0"/>
              </a:rPr>
              <a:t>Why should a person be water baptised? </a:t>
            </a:r>
            <a:endParaRPr lang="en-IN" kern="100" dirty="0">
              <a:solidFill>
                <a:schemeClr val="accent6">
                  <a:lumMod val="75000"/>
                </a:schemeClr>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D3BEC2B-40A4-E3CB-81CC-BFCAD51D7781}"/>
              </a:ext>
            </a:extLst>
          </p:cNvPr>
          <p:cNvSpPr>
            <a:spLocks noGrp="1"/>
          </p:cNvSpPr>
          <p:nvPr>
            <p:ph sz="quarter" idx="13"/>
          </p:nvPr>
        </p:nvSpPr>
        <p:spPr>
          <a:xfrm>
            <a:off x="0" y="1640265"/>
            <a:ext cx="12192000" cy="4553145"/>
          </a:xfrm>
        </p:spPr>
        <p:txBody>
          <a:bodyPr>
            <a:noAutofit/>
          </a:bodyPr>
          <a:lstStyle/>
          <a:p>
            <a:pPr lvl="0"/>
            <a:r>
              <a:rPr lang="en-IN" dirty="0">
                <a:solidFill>
                  <a:schemeClr val="accent6">
                    <a:lumMod val="75000"/>
                  </a:schemeClr>
                </a:solidFill>
              </a:rPr>
              <a:t>It is a kind of circumcision (Col 2:11-12). </a:t>
            </a:r>
          </a:p>
          <a:p>
            <a:pPr lvl="0"/>
            <a:r>
              <a:rPr lang="en-IN" dirty="0">
                <a:solidFill>
                  <a:schemeClr val="accent6">
                    <a:lumMod val="75000"/>
                  </a:schemeClr>
                </a:solidFill>
              </a:rPr>
              <a:t>It was a foundational doctrine of the early church (Acts 2:41, 10:47-48). </a:t>
            </a:r>
          </a:p>
          <a:p>
            <a:pPr lvl="0"/>
            <a:r>
              <a:rPr lang="en-IN" dirty="0">
                <a:solidFill>
                  <a:schemeClr val="accent6">
                    <a:lumMod val="75000"/>
                  </a:schemeClr>
                </a:solidFill>
              </a:rPr>
              <a:t>Water baptism symbolises washing or cleansing (Acts 22:16). This is only a symbol as, in fact, we are washed clean by the blood of Jesus (Revelation 1:5) and we are cleansed by the Word of God (John 15:3). However, our washing or cleansing from sin is symbolised and testified to in water baptism. </a:t>
            </a:r>
          </a:p>
          <a:p>
            <a:pPr lvl="0"/>
            <a:r>
              <a:rPr lang="en-IN" dirty="0">
                <a:solidFill>
                  <a:schemeClr val="accent6">
                    <a:lumMod val="75000"/>
                  </a:schemeClr>
                </a:solidFill>
              </a:rPr>
              <a:t>It is an outward confession of what happened within. It expresses our identification with Jesus (Romans 6:1-11). </a:t>
            </a:r>
          </a:p>
        </p:txBody>
      </p:sp>
    </p:spTree>
    <p:extLst>
      <p:ext uri="{BB962C8B-B14F-4D97-AF65-F5344CB8AC3E}">
        <p14:creationId xmlns:p14="http://schemas.microsoft.com/office/powerpoint/2010/main" val="934973854"/>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97DE4-C39A-64B5-22A0-1BC9F8F02413}"/>
              </a:ext>
            </a:extLst>
          </p:cNvPr>
          <p:cNvSpPr>
            <a:spLocks noGrp="1"/>
          </p:cNvSpPr>
          <p:nvPr>
            <p:ph type="title"/>
          </p:nvPr>
        </p:nvSpPr>
        <p:spPr>
          <a:xfrm>
            <a:off x="914400" y="373422"/>
            <a:ext cx="10364451" cy="804930"/>
          </a:xfrm>
        </p:spPr>
        <p:txBody>
          <a:bodyPr>
            <a:normAutofit/>
          </a:bodyPr>
          <a:lstStyle/>
          <a:p>
            <a:pPr lvl="0">
              <a:lnSpc>
                <a:spcPct val="107000"/>
              </a:lnSpc>
              <a:spcAft>
                <a:spcPts val="800"/>
              </a:spcAft>
            </a:pPr>
            <a:r>
              <a:rPr lang="en-IN" b="1" kern="100" dirty="0">
                <a:solidFill>
                  <a:schemeClr val="accent6">
                    <a:lumMod val="75000"/>
                  </a:schemeClr>
                </a:solidFill>
                <a:effectLst/>
                <a:latin typeface="Calibri" panose="020F0502020204030204" pitchFamily="34" charset="0"/>
                <a:ea typeface="Aptos" panose="020B0004020202020204" pitchFamily="34" charset="0"/>
                <a:cs typeface="Times New Roman" panose="02020603050405020304" pitchFamily="18" charset="0"/>
              </a:rPr>
              <a:t>Baptism in water is a multi-confession to: </a:t>
            </a:r>
            <a:endParaRPr lang="en-IN" kern="100" dirty="0">
              <a:solidFill>
                <a:schemeClr val="accent6">
                  <a:lumMod val="75000"/>
                </a:schemeClr>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D3BEC2B-40A4-E3CB-81CC-BFCAD51D7781}"/>
              </a:ext>
            </a:extLst>
          </p:cNvPr>
          <p:cNvSpPr>
            <a:spLocks noGrp="1"/>
          </p:cNvSpPr>
          <p:nvPr>
            <p:ph sz="quarter" idx="13"/>
          </p:nvPr>
        </p:nvSpPr>
        <p:spPr>
          <a:xfrm>
            <a:off x="0" y="1640265"/>
            <a:ext cx="12192000" cy="4553145"/>
          </a:xfrm>
        </p:spPr>
        <p:txBody>
          <a:bodyPr>
            <a:noAutofit/>
          </a:bodyPr>
          <a:lstStyle/>
          <a:p>
            <a:pPr lvl="0"/>
            <a:r>
              <a:rPr lang="en-IN" dirty="0">
                <a:solidFill>
                  <a:schemeClr val="accent6">
                    <a:lumMod val="75000"/>
                  </a:schemeClr>
                </a:solidFill>
              </a:rPr>
              <a:t>heaven (of our belief in the death and resurrection of Jesus, 1 Corinthians 15:3-4). </a:t>
            </a:r>
          </a:p>
          <a:p>
            <a:pPr lvl="0"/>
            <a:r>
              <a:rPr lang="en-IN" dirty="0">
                <a:solidFill>
                  <a:schemeClr val="accent6">
                    <a:lumMod val="75000"/>
                  </a:schemeClr>
                </a:solidFill>
              </a:rPr>
              <a:t>the church (that we are a part of it) [Acts 2:41]. </a:t>
            </a:r>
          </a:p>
          <a:p>
            <a:pPr lvl="0"/>
            <a:r>
              <a:rPr lang="en-IN" dirty="0">
                <a:solidFill>
                  <a:schemeClr val="accent6">
                    <a:lumMod val="75000"/>
                  </a:schemeClr>
                </a:solidFill>
              </a:rPr>
              <a:t>the world (that we are finished with it). </a:t>
            </a:r>
          </a:p>
          <a:p>
            <a:pPr lvl="0"/>
            <a:r>
              <a:rPr lang="en-IN" dirty="0">
                <a:solidFill>
                  <a:schemeClr val="accent6">
                    <a:lumMod val="75000"/>
                  </a:schemeClr>
                </a:solidFill>
              </a:rPr>
              <a:t>the devil (that we are finished with him and we have changed over to God’s side). </a:t>
            </a:r>
          </a:p>
          <a:p>
            <a:endParaRPr lang="en-IN" dirty="0">
              <a:solidFill>
                <a:schemeClr val="accent6">
                  <a:lumMod val="75000"/>
                </a:schemeClr>
              </a:solidFill>
            </a:endParaRPr>
          </a:p>
          <a:p>
            <a:pPr lvl="0"/>
            <a:r>
              <a:rPr lang="en-IN" dirty="0">
                <a:solidFill>
                  <a:schemeClr val="accent6">
                    <a:lumMod val="75000"/>
                  </a:schemeClr>
                </a:solidFill>
              </a:rPr>
              <a:t>In water baptism we identify with the death, burial and resurrection of our Lord Jesus.</a:t>
            </a:r>
          </a:p>
          <a:p>
            <a:pPr lvl="0"/>
            <a:r>
              <a:rPr lang="en-IN" dirty="0">
                <a:solidFill>
                  <a:schemeClr val="accent6">
                    <a:lumMod val="75000"/>
                  </a:schemeClr>
                </a:solidFill>
              </a:rPr>
              <a:t>In water baptism we are symbolising that in our lives we have died to our old natures and now live in the life and new nature that Jesus has made available to us by the Holy Spirit.</a:t>
            </a:r>
          </a:p>
        </p:txBody>
      </p:sp>
    </p:spTree>
    <p:extLst>
      <p:ext uri="{BB962C8B-B14F-4D97-AF65-F5344CB8AC3E}">
        <p14:creationId xmlns:p14="http://schemas.microsoft.com/office/powerpoint/2010/main" val="3991224478"/>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97DE4-C39A-64B5-22A0-1BC9F8F02413}"/>
              </a:ext>
            </a:extLst>
          </p:cNvPr>
          <p:cNvSpPr>
            <a:spLocks noGrp="1"/>
          </p:cNvSpPr>
          <p:nvPr>
            <p:ph type="title"/>
          </p:nvPr>
        </p:nvSpPr>
        <p:spPr>
          <a:xfrm>
            <a:off x="913775" y="618517"/>
            <a:ext cx="10364451" cy="1379965"/>
          </a:xfrm>
        </p:spPr>
        <p:txBody>
          <a:bodyPr>
            <a:normAutofit/>
          </a:bodyPr>
          <a:lstStyle/>
          <a:p>
            <a:r>
              <a:rPr lang="en-US" b="1" dirty="0">
                <a:solidFill>
                  <a:schemeClr val="accent6">
                    <a:lumMod val="75000"/>
                  </a:schemeClr>
                </a:solidFill>
              </a:rPr>
              <a:t>SALVATION IS FOUND IN JESUS ALONE!</a:t>
            </a:r>
            <a:endParaRPr lang="en-IN" dirty="0">
              <a:solidFill>
                <a:schemeClr val="accent6">
                  <a:lumMod val="75000"/>
                </a:schemeClr>
              </a:solidFill>
            </a:endParaRPr>
          </a:p>
        </p:txBody>
      </p:sp>
      <p:sp>
        <p:nvSpPr>
          <p:cNvPr id="3" name="Content Placeholder 2">
            <a:extLst>
              <a:ext uri="{FF2B5EF4-FFF2-40B4-BE49-F238E27FC236}">
                <a16:creationId xmlns:a16="http://schemas.microsoft.com/office/drawing/2014/main" id="{5D3BEC2B-40A4-E3CB-81CC-BFCAD51D7781}"/>
              </a:ext>
            </a:extLst>
          </p:cNvPr>
          <p:cNvSpPr>
            <a:spLocks noGrp="1"/>
          </p:cNvSpPr>
          <p:nvPr>
            <p:ph sz="quarter" idx="13"/>
          </p:nvPr>
        </p:nvSpPr>
        <p:spPr>
          <a:xfrm>
            <a:off x="706384" y="1998482"/>
            <a:ext cx="10363826" cy="4402319"/>
          </a:xfrm>
        </p:spPr>
        <p:txBody>
          <a:bodyPr>
            <a:normAutofit/>
          </a:bodyPr>
          <a:lstStyle/>
          <a:p>
            <a:pPr lvl="0"/>
            <a:r>
              <a:rPr lang="en-US" dirty="0">
                <a:solidFill>
                  <a:schemeClr val="accent6">
                    <a:lumMod val="75000"/>
                  </a:schemeClr>
                </a:solidFill>
              </a:rPr>
              <a:t>Know what the Bible teaches about salvation</a:t>
            </a:r>
            <a:endParaRPr lang="en-IN" dirty="0">
              <a:solidFill>
                <a:schemeClr val="accent6">
                  <a:lumMod val="75000"/>
                </a:schemeClr>
              </a:solidFill>
            </a:endParaRPr>
          </a:p>
          <a:p>
            <a:pPr lvl="0"/>
            <a:r>
              <a:rPr lang="en-US" dirty="0">
                <a:solidFill>
                  <a:schemeClr val="accent6">
                    <a:lumMod val="75000"/>
                  </a:schemeClr>
                </a:solidFill>
              </a:rPr>
              <a:t>The only divinely provided remedy for sin</a:t>
            </a:r>
            <a:endParaRPr lang="en-IN" dirty="0">
              <a:solidFill>
                <a:schemeClr val="accent6">
                  <a:lumMod val="75000"/>
                </a:schemeClr>
              </a:solidFill>
            </a:endParaRPr>
          </a:p>
          <a:p>
            <a:pPr lvl="0"/>
            <a:r>
              <a:rPr lang="en-US" dirty="0">
                <a:solidFill>
                  <a:schemeClr val="accent6">
                    <a:lumMod val="75000"/>
                  </a:schemeClr>
                </a:solidFill>
              </a:rPr>
              <a:t>Without this we are helpless and hopeless</a:t>
            </a:r>
            <a:endParaRPr lang="en-IN" dirty="0">
              <a:solidFill>
                <a:schemeClr val="accent6">
                  <a:lumMod val="75000"/>
                </a:schemeClr>
              </a:solidFill>
            </a:endParaRPr>
          </a:p>
          <a:p>
            <a:pPr lvl="0"/>
            <a:r>
              <a:rPr lang="en-US" dirty="0">
                <a:solidFill>
                  <a:schemeClr val="accent6">
                    <a:lumMod val="75000"/>
                  </a:schemeClr>
                </a:solidFill>
              </a:rPr>
              <a:t>By accepting this Blood-bought salvation, which is offered to us for free, we, the sinners, can experience:</a:t>
            </a:r>
            <a:endParaRPr lang="en-IN" dirty="0">
              <a:solidFill>
                <a:schemeClr val="accent6">
                  <a:lumMod val="75000"/>
                </a:schemeClr>
              </a:solidFill>
            </a:endParaRPr>
          </a:p>
          <a:p>
            <a:pPr lvl="0">
              <a:buFont typeface="Wingdings" panose="05000000000000000000" pitchFamily="2" charset="2"/>
              <a:buChar char="v"/>
            </a:pPr>
            <a:r>
              <a:rPr lang="en-US" dirty="0">
                <a:solidFill>
                  <a:schemeClr val="accent6">
                    <a:lumMod val="75000"/>
                  </a:schemeClr>
                </a:solidFill>
              </a:rPr>
              <a:t>Freedom from the past with all its failure</a:t>
            </a:r>
            <a:endParaRPr lang="en-IN" dirty="0">
              <a:solidFill>
                <a:schemeClr val="accent6">
                  <a:lumMod val="75000"/>
                </a:schemeClr>
              </a:solidFill>
            </a:endParaRPr>
          </a:p>
          <a:p>
            <a:pPr lvl="0">
              <a:buFont typeface="Wingdings" panose="05000000000000000000" pitchFamily="2" charset="2"/>
              <a:buChar char="v"/>
            </a:pPr>
            <a:r>
              <a:rPr lang="en-US" dirty="0">
                <a:solidFill>
                  <a:schemeClr val="accent6">
                    <a:lumMod val="75000"/>
                  </a:schemeClr>
                </a:solidFill>
              </a:rPr>
              <a:t>Victory in present days from sin’s oppression</a:t>
            </a:r>
            <a:endParaRPr lang="en-IN" dirty="0">
              <a:solidFill>
                <a:schemeClr val="accent6">
                  <a:lumMod val="75000"/>
                </a:schemeClr>
              </a:solidFill>
            </a:endParaRPr>
          </a:p>
          <a:p>
            <a:pPr lvl="0">
              <a:buFont typeface="Wingdings" panose="05000000000000000000" pitchFamily="2" charset="2"/>
              <a:buChar char="v"/>
            </a:pPr>
            <a:r>
              <a:rPr lang="en-US" dirty="0">
                <a:solidFill>
                  <a:schemeClr val="accent6">
                    <a:lumMod val="75000"/>
                  </a:schemeClr>
                </a:solidFill>
              </a:rPr>
              <a:t>Hope of escape from hell</a:t>
            </a:r>
            <a:endParaRPr lang="en-IN" dirty="0">
              <a:solidFill>
                <a:schemeClr val="accent6">
                  <a:lumMod val="75000"/>
                </a:schemeClr>
              </a:solidFill>
            </a:endParaRPr>
          </a:p>
          <a:p>
            <a:pPr lvl="0"/>
            <a:r>
              <a:rPr lang="en-US" dirty="0">
                <a:solidFill>
                  <a:schemeClr val="accent6">
                    <a:lumMod val="75000"/>
                  </a:schemeClr>
                </a:solidFill>
              </a:rPr>
              <a:t>There is no other way out</a:t>
            </a:r>
            <a:endParaRPr lang="en-IN" dirty="0">
              <a:solidFill>
                <a:schemeClr val="accent6">
                  <a:lumMod val="75000"/>
                </a:schemeClr>
              </a:solidFill>
            </a:endParaRPr>
          </a:p>
        </p:txBody>
      </p:sp>
    </p:spTree>
    <p:extLst>
      <p:ext uri="{BB962C8B-B14F-4D97-AF65-F5344CB8AC3E}">
        <p14:creationId xmlns:p14="http://schemas.microsoft.com/office/powerpoint/2010/main" val="3204831689"/>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97DE4-C39A-64B5-22A0-1BC9F8F02413}"/>
              </a:ext>
            </a:extLst>
          </p:cNvPr>
          <p:cNvSpPr>
            <a:spLocks noGrp="1"/>
          </p:cNvSpPr>
          <p:nvPr>
            <p:ph type="title"/>
          </p:nvPr>
        </p:nvSpPr>
        <p:spPr>
          <a:xfrm>
            <a:off x="913775" y="618517"/>
            <a:ext cx="10364451" cy="1379965"/>
          </a:xfrm>
        </p:spPr>
        <p:txBody>
          <a:bodyPr>
            <a:normAutofit/>
          </a:bodyPr>
          <a:lstStyle/>
          <a:p>
            <a:r>
              <a:rPr lang="en-US" b="1" dirty="0">
                <a:solidFill>
                  <a:schemeClr val="accent6">
                    <a:lumMod val="75000"/>
                  </a:schemeClr>
                </a:solidFill>
              </a:rPr>
              <a:t>SALVATION IS FOUND IN JESUS ALONE!</a:t>
            </a:r>
            <a:endParaRPr lang="en-IN" dirty="0">
              <a:solidFill>
                <a:schemeClr val="accent6">
                  <a:lumMod val="75000"/>
                </a:schemeClr>
              </a:solidFill>
            </a:endParaRPr>
          </a:p>
        </p:txBody>
      </p:sp>
      <p:sp>
        <p:nvSpPr>
          <p:cNvPr id="3" name="Content Placeholder 2">
            <a:extLst>
              <a:ext uri="{FF2B5EF4-FFF2-40B4-BE49-F238E27FC236}">
                <a16:creationId xmlns:a16="http://schemas.microsoft.com/office/drawing/2014/main" id="{5D3BEC2B-40A4-E3CB-81CC-BFCAD51D7781}"/>
              </a:ext>
            </a:extLst>
          </p:cNvPr>
          <p:cNvSpPr>
            <a:spLocks noGrp="1"/>
          </p:cNvSpPr>
          <p:nvPr>
            <p:ph sz="quarter" idx="13"/>
          </p:nvPr>
        </p:nvSpPr>
        <p:spPr>
          <a:xfrm>
            <a:off x="706384" y="1998482"/>
            <a:ext cx="10363826" cy="4402319"/>
          </a:xfrm>
        </p:spPr>
        <p:txBody>
          <a:bodyPr>
            <a:normAutofit/>
          </a:bodyPr>
          <a:lstStyle/>
          <a:p>
            <a:pPr marL="0" indent="0">
              <a:buNone/>
            </a:pPr>
            <a:r>
              <a:rPr lang="en-IN" b="1" dirty="0">
                <a:solidFill>
                  <a:schemeClr val="accent6">
                    <a:lumMod val="75000"/>
                  </a:schemeClr>
                </a:solidFill>
              </a:rPr>
              <a:t>Acts 4:12 </a:t>
            </a:r>
            <a:r>
              <a:rPr lang="en-IN" b="1" i="1" dirty="0">
                <a:solidFill>
                  <a:schemeClr val="accent6">
                    <a:lumMod val="75000"/>
                  </a:schemeClr>
                </a:solidFill>
              </a:rPr>
              <a:t>(Amp)</a:t>
            </a:r>
            <a:endParaRPr lang="en-IN" b="1" dirty="0">
              <a:solidFill>
                <a:schemeClr val="accent6">
                  <a:lumMod val="75000"/>
                </a:schemeClr>
              </a:solidFill>
            </a:endParaRPr>
          </a:p>
          <a:p>
            <a:pPr marL="0" indent="0">
              <a:buNone/>
            </a:pPr>
            <a:r>
              <a:rPr lang="en-IN" dirty="0">
                <a:solidFill>
                  <a:schemeClr val="accent6">
                    <a:lumMod val="75000"/>
                  </a:schemeClr>
                </a:solidFill>
              </a:rPr>
              <a:t>And there is salvation in no one else; for there is no other name under heaven that has been given among people by which we must be saved [for </a:t>
            </a:r>
            <a:r>
              <a:rPr lang="en-IN" b="1" dirty="0">
                <a:solidFill>
                  <a:schemeClr val="accent6">
                    <a:lumMod val="75000"/>
                  </a:schemeClr>
                </a:solidFill>
              </a:rPr>
              <a:t>God has provided the world no alternative for salvation</a:t>
            </a:r>
            <a:r>
              <a:rPr lang="en-IN" dirty="0">
                <a:solidFill>
                  <a:schemeClr val="accent6">
                    <a:lumMod val="75000"/>
                  </a:schemeClr>
                </a:solidFill>
              </a:rPr>
              <a:t>].”</a:t>
            </a:r>
          </a:p>
        </p:txBody>
      </p:sp>
    </p:spTree>
    <p:extLst>
      <p:ext uri="{BB962C8B-B14F-4D97-AF65-F5344CB8AC3E}">
        <p14:creationId xmlns:p14="http://schemas.microsoft.com/office/powerpoint/2010/main" val="3808888054"/>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97DE4-C39A-64B5-22A0-1BC9F8F02413}"/>
              </a:ext>
            </a:extLst>
          </p:cNvPr>
          <p:cNvSpPr>
            <a:spLocks noGrp="1"/>
          </p:cNvSpPr>
          <p:nvPr>
            <p:ph type="title"/>
          </p:nvPr>
        </p:nvSpPr>
        <p:spPr>
          <a:xfrm>
            <a:off x="914400" y="373422"/>
            <a:ext cx="10364451" cy="804930"/>
          </a:xfrm>
        </p:spPr>
        <p:txBody>
          <a:bodyPr>
            <a:normAutofit/>
          </a:bodyPr>
          <a:lstStyle/>
          <a:p>
            <a:r>
              <a:rPr lang="en-IN" sz="3200" b="1" dirty="0">
                <a:solidFill>
                  <a:schemeClr val="accent6">
                    <a:lumMod val="75000"/>
                  </a:schemeClr>
                </a:solidFill>
                <a:effectLst/>
                <a:latin typeface="Calibri" panose="020F0502020204030204" pitchFamily="34" charset="0"/>
                <a:ea typeface="Times New Roman" panose="02020603050405020304" pitchFamily="18" charset="0"/>
              </a:rPr>
              <a:t>What happens if we do not have this salvation?</a:t>
            </a:r>
            <a:endParaRPr lang="en-IN" sz="3200" dirty="0">
              <a:solidFill>
                <a:schemeClr val="accent6">
                  <a:lumMod val="75000"/>
                </a:schemeClr>
              </a:solidFill>
              <a:effectLst/>
              <a:latin typeface="Times New Roman" panose="02020603050405020304" pitchFamily="18" charset="0"/>
              <a:ea typeface="Times New Roman" panose="02020603050405020304" pitchFamily="18" charset="0"/>
            </a:endParaRPr>
          </a:p>
        </p:txBody>
      </p:sp>
      <p:sp>
        <p:nvSpPr>
          <p:cNvPr id="3" name="Content Placeholder 2">
            <a:extLst>
              <a:ext uri="{FF2B5EF4-FFF2-40B4-BE49-F238E27FC236}">
                <a16:creationId xmlns:a16="http://schemas.microsoft.com/office/drawing/2014/main" id="{5D3BEC2B-40A4-E3CB-81CC-BFCAD51D7781}"/>
              </a:ext>
            </a:extLst>
          </p:cNvPr>
          <p:cNvSpPr>
            <a:spLocks noGrp="1"/>
          </p:cNvSpPr>
          <p:nvPr>
            <p:ph sz="quarter" idx="13"/>
          </p:nvPr>
        </p:nvSpPr>
        <p:spPr>
          <a:xfrm>
            <a:off x="0" y="1178352"/>
            <a:ext cx="12192000" cy="5542959"/>
          </a:xfrm>
        </p:spPr>
        <p:txBody>
          <a:bodyPr>
            <a:normAutofit fontScale="92500" lnSpcReduction="10000"/>
          </a:bodyPr>
          <a:lstStyle/>
          <a:p>
            <a:r>
              <a:rPr lang="en-IN" dirty="0">
                <a:solidFill>
                  <a:schemeClr val="accent6">
                    <a:lumMod val="75000"/>
                  </a:schemeClr>
                </a:solidFill>
              </a:rPr>
              <a:t>If this salvation is neglected and finally rejected, there can be no escape from the righteous judgements of God.</a:t>
            </a:r>
          </a:p>
          <a:p>
            <a:pPr marL="0" indent="0">
              <a:buNone/>
            </a:pPr>
            <a:r>
              <a:rPr lang="en-IN" dirty="0">
                <a:solidFill>
                  <a:schemeClr val="accent6">
                    <a:lumMod val="75000"/>
                  </a:schemeClr>
                </a:solidFill>
              </a:rPr>
              <a:t> </a:t>
            </a:r>
          </a:p>
          <a:p>
            <a:r>
              <a:rPr lang="en-IN" b="1" dirty="0">
                <a:solidFill>
                  <a:schemeClr val="accent6">
                    <a:lumMod val="75000"/>
                  </a:schemeClr>
                </a:solidFill>
              </a:rPr>
              <a:t>2 Thessalonians 1:7b-10a </a:t>
            </a:r>
            <a:r>
              <a:rPr lang="en-IN" b="1" i="1" dirty="0">
                <a:solidFill>
                  <a:schemeClr val="accent6">
                    <a:lumMod val="75000"/>
                  </a:schemeClr>
                </a:solidFill>
              </a:rPr>
              <a:t>(Amp)</a:t>
            </a:r>
            <a:endParaRPr lang="en-IN" b="1" dirty="0">
              <a:solidFill>
                <a:schemeClr val="accent6">
                  <a:lumMod val="75000"/>
                </a:schemeClr>
              </a:solidFill>
            </a:endParaRPr>
          </a:p>
          <a:p>
            <a:pPr marL="0" indent="0">
              <a:buNone/>
            </a:pPr>
            <a:r>
              <a:rPr lang="en-IN" b="1" baseline="30000" dirty="0">
                <a:solidFill>
                  <a:schemeClr val="accent6">
                    <a:lumMod val="75000"/>
                  </a:schemeClr>
                </a:solidFill>
              </a:rPr>
              <a:t>7b </a:t>
            </a:r>
            <a:r>
              <a:rPr lang="en-IN" dirty="0">
                <a:solidFill>
                  <a:schemeClr val="accent6">
                    <a:lumMod val="75000"/>
                  </a:schemeClr>
                </a:solidFill>
              </a:rPr>
              <a:t>…when the Lord Jesus is revealed from heaven with His mighty angels in a flame of fire, </a:t>
            </a:r>
            <a:r>
              <a:rPr lang="en-IN" b="1" baseline="30000" dirty="0">
                <a:solidFill>
                  <a:schemeClr val="accent6">
                    <a:lumMod val="75000"/>
                  </a:schemeClr>
                </a:solidFill>
              </a:rPr>
              <a:t>8 </a:t>
            </a:r>
            <a:r>
              <a:rPr lang="en-IN" dirty="0">
                <a:solidFill>
                  <a:schemeClr val="accent6">
                    <a:lumMod val="75000"/>
                  </a:schemeClr>
                </a:solidFill>
              </a:rPr>
              <a:t>dealing out [full and complete] vengeance to those who do not [seek to] know God and </a:t>
            </a:r>
            <a:r>
              <a:rPr lang="en-IN" b="1" dirty="0">
                <a:solidFill>
                  <a:schemeClr val="accent6">
                    <a:lumMod val="75000"/>
                  </a:schemeClr>
                </a:solidFill>
              </a:rPr>
              <a:t>to those who ignore </a:t>
            </a:r>
            <a:r>
              <a:rPr lang="en-IN" b="1" i="1" dirty="0">
                <a:solidFill>
                  <a:schemeClr val="accent6">
                    <a:lumMod val="75000"/>
                  </a:schemeClr>
                </a:solidFill>
              </a:rPr>
              <a:t>and</a:t>
            </a:r>
            <a:r>
              <a:rPr lang="en-IN" b="1" dirty="0">
                <a:solidFill>
                  <a:schemeClr val="accent6">
                    <a:lumMod val="75000"/>
                  </a:schemeClr>
                </a:solidFill>
              </a:rPr>
              <a:t> refuse to obey the gospel of our Lord Jesus [by choosing not to respond to Him]</a:t>
            </a:r>
            <a:r>
              <a:rPr lang="en-IN" dirty="0">
                <a:solidFill>
                  <a:schemeClr val="accent6">
                    <a:lumMod val="75000"/>
                  </a:schemeClr>
                </a:solidFill>
              </a:rPr>
              <a:t>. </a:t>
            </a:r>
            <a:r>
              <a:rPr lang="en-IN" b="1" baseline="30000" dirty="0">
                <a:solidFill>
                  <a:schemeClr val="accent6">
                    <a:lumMod val="75000"/>
                  </a:schemeClr>
                </a:solidFill>
              </a:rPr>
              <a:t>9 </a:t>
            </a:r>
            <a:r>
              <a:rPr lang="en-IN" dirty="0">
                <a:solidFill>
                  <a:schemeClr val="accent6">
                    <a:lumMod val="75000"/>
                  </a:schemeClr>
                </a:solidFill>
              </a:rPr>
              <a:t>These people will pay the penalty </a:t>
            </a:r>
            <a:r>
              <a:rPr lang="en-IN" i="1" dirty="0">
                <a:solidFill>
                  <a:schemeClr val="accent6">
                    <a:lumMod val="75000"/>
                  </a:schemeClr>
                </a:solidFill>
              </a:rPr>
              <a:t>and</a:t>
            </a:r>
            <a:r>
              <a:rPr lang="en-IN" dirty="0">
                <a:solidFill>
                  <a:schemeClr val="accent6">
                    <a:lumMod val="75000"/>
                  </a:schemeClr>
                </a:solidFill>
              </a:rPr>
              <a:t> endure the punishment of everlasting destruction, </a:t>
            </a:r>
            <a:r>
              <a:rPr lang="en-IN" b="1" dirty="0">
                <a:solidFill>
                  <a:schemeClr val="accent6">
                    <a:lumMod val="75000"/>
                  </a:schemeClr>
                </a:solidFill>
              </a:rPr>
              <a:t>banished from the presence of the Lord </a:t>
            </a:r>
            <a:r>
              <a:rPr lang="en-IN" dirty="0">
                <a:solidFill>
                  <a:schemeClr val="accent6">
                    <a:lumMod val="75000"/>
                  </a:schemeClr>
                </a:solidFill>
              </a:rPr>
              <a:t>and from the glory of His power, </a:t>
            </a:r>
            <a:r>
              <a:rPr lang="en-IN" b="1" baseline="30000" dirty="0">
                <a:solidFill>
                  <a:schemeClr val="accent6">
                    <a:lumMod val="75000"/>
                  </a:schemeClr>
                </a:solidFill>
              </a:rPr>
              <a:t>10 </a:t>
            </a:r>
            <a:r>
              <a:rPr lang="en-IN" dirty="0">
                <a:solidFill>
                  <a:schemeClr val="accent6">
                    <a:lumMod val="75000"/>
                  </a:schemeClr>
                </a:solidFill>
              </a:rPr>
              <a:t>when He comes to be glorified in His saints on that day [that is, glorified through the changed lives of those who have accepted Him as Savior and have been set apart for His purpose],…</a:t>
            </a:r>
          </a:p>
          <a:p>
            <a:pPr marL="0" indent="0">
              <a:buNone/>
            </a:pPr>
            <a:r>
              <a:rPr lang="en-IN" dirty="0">
                <a:solidFill>
                  <a:schemeClr val="accent6">
                    <a:lumMod val="75000"/>
                  </a:schemeClr>
                </a:solidFill>
              </a:rPr>
              <a:t> </a:t>
            </a:r>
          </a:p>
          <a:p>
            <a:r>
              <a:rPr lang="en-IN" b="1" dirty="0">
                <a:solidFill>
                  <a:schemeClr val="accent6">
                    <a:lumMod val="75000"/>
                  </a:schemeClr>
                </a:solidFill>
              </a:rPr>
              <a:t>Hebrews 2:3a </a:t>
            </a:r>
            <a:r>
              <a:rPr lang="en-IN" b="1" i="1" dirty="0">
                <a:solidFill>
                  <a:schemeClr val="accent6">
                    <a:lumMod val="75000"/>
                  </a:schemeClr>
                </a:solidFill>
              </a:rPr>
              <a:t>(Amp)</a:t>
            </a:r>
            <a:endParaRPr lang="en-IN" b="1" dirty="0">
              <a:solidFill>
                <a:schemeClr val="accent6">
                  <a:lumMod val="75000"/>
                </a:schemeClr>
              </a:solidFill>
            </a:endParaRPr>
          </a:p>
          <a:p>
            <a:pPr marL="0" indent="0">
              <a:buNone/>
            </a:pPr>
            <a:r>
              <a:rPr lang="en-IN" dirty="0">
                <a:solidFill>
                  <a:schemeClr val="accent6">
                    <a:lumMod val="75000"/>
                  </a:schemeClr>
                </a:solidFill>
              </a:rPr>
              <a:t>how will we escape [the penalty] if we ignore such a great salvation [the gospel, the new covenant]? </a:t>
            </a:r>
          </a:p>
        </p:txBody>
      </p:sp>
    </p:spTree>
    <p:extLst>
      <p:ext uri="{BB962C8B-B14F-4D97-AF65-F5344CB8AC3E}">
        <p14:creationId xmlns:p14="http://schemas.microsoft.com/office/powerpoint/2010/main" val="3350468537"/>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97DE4-C39A-64B5-22A0-1BC9F8F02413}"/>
              </a:ext>
            </a:extLst>
          </p:cNvPr>
          <p:cNvSpPr>
            <a:spLocks noGrp="1"/>
          </p:cNvSpPr>
          <p:nvPr>
            <p:ph type="title"/>
          </p:nvPr>
        </p:nvSpPr>
        <p:spPr>
          <a:xfrm>
            <a:off x="914400" y="373422"/>
            <a:ext cx="10364451" cy="804930"/>
          </a:xfrm>
        </p:spPr>
        <p:txBody>
          <a:bodyPr>
            <a:normAutofit/>
          </a:bodyPr>
          <a:lstStyle/>
          <a:p>
            <a:pPr>
              <a:lnSpc>
                <a:spcPct val="107000"/>
              </a:lnSpc>
              <a:spcAft>
                <a:spcPts val="800"/>
              </a:spcAft>
            </a:pPr>
            <a:r>
              <a:rPr lang="en-IN" b="1" kern="100" dirty="0">
                <a:solidFill>
                  <a:schemeClr val="accent6">
                    <a:lumMod val="75000"/>
                  </a:schemeClr>
                </a:solidFill>
                <a:effectLst/>
                <a:latin typeface="Calibri" panose="020F0502020204030204" pitchFamily="34" charset="0"/>
                <a:ea typeface="Aptos" panose="020B0004020202020204" pitchFamily="34" charset="0"/>
                <a:cs typeface="Times New Roman" panose="02020603050405020304" pitchFamily="18" charset="0"/>
              </a:rPr>
              <a:t>8 Reasons why Salvation is Great!</a:t>
            </a:r>
            <a:endParaRPr lang="en-IN" kern="100" dirty="0">
              <a:solidFill>
                <a:schemeClr val="accent6">
                  <a:lumMod val="75000"/>
                </a:schemeClr>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D3BEC2B-40A4-E3CB-81CC-BFCAD51D7781}"/>
              </a:ext>
            </a:extLst>
          </p:cNvPr>
          <p:cNvSpPr>
            <a:spLocks noGrp="1"/>
          </p:cNvSpPr>
          <p:nvPr>
            <p:ph sz="quarter" idx="13"/>
          </p:nvPr>
        </p:nvSpPr>
        <p:spPr>
          <a:xfrm>
            <a:off x="0" y="1178352"/>
            <a:ext cx="12192000" cy="5542959"/>
          </a:xfrm>
        </p:spPr>
        <p:txBody>
          <a:bodyPr>
            <a:normAutofit/>
          </a:bodyPr>
          <a:lstStyle/>
          <a:p>
            <a:pPr marL="0" lvl="0" indent="0" algn="ctr">
              <a:buNone/>
            </a:pPr>
            <a:r>
              <a:rPr lang="en-US" sz="2400" b="1" dirty="0">
                <a:solidFill>
                  <a:schemeClr val="accent6">
                    <a:lumMod val="75000"/>
                  </a:schemeClr>
                </a:solidFill>
              </a:rPr>
              <a:t>1. Salvation is Great because of its Divine Author</a:t>
            </a:r>
            <a:endParaRPr lang="en-IN" sz="2400" dirty="0">
              <a:solidFill>
                <a:schemeClr val="accent6">
                  <a:lumMod val="75000"/>
                </a:schemeClr>
              </a:solidFill>
            </a:endParaRPr>
          </a:p>
          <a:p>
            <a:pPr marL="0" indent="0">
              <a:buNone/>
            </a:pPr>
            <a:r>
              <a:rPr lang="en-US" dirty="0">
                <a:solidFill>
                  <a:schemeClr val="accent6">
                    <a:lumMod val="75000"/>
                  </a:schemeClr>
                </a:solidFill>
              </a:rPr>
              <a:t> </a:t>
            </a:r>
            <a:endParaRPr lang="en-IN" dirty="0">
              <a:solidFill>
                <a:schemeClr val="accent6">
                  <a:lumMod val="75000"/>
                </a:schemeClr>
              </a:solidFill>
            </a:endParaRPr>
          </a:p>
          <a:p>
            <a:r>
              <a:rPr lang="en-IN" b="1" dirty="0">
                <a:solidFill>
                  <a:schemeClr val="accent6">
                    <a:lumMod val="75000"/>
                  </a:schemeClr>
                </a:solidFill>
              </a:rPr>
              <a:t>Romans 5:8 </a:t>
            </a:r>
            <a:r>
              <a:rPr lang="en-IN" b="1" i="1" dirty="0">
                <a:solidFill>
                  <a:schemeClr val="accent6">
                    <a:lumMod val="75000"/>
                  </a:schemeClr>
                </a:solidFill>
              </a:rPr>
              <a:t>(Amp)</a:t>
            </a:r>
            <a:endParaRPr lang="en-IN" b="1" dirty="0">
              <a:solidFill>
                <a:schemeClr val="accent6">
                  <a:lumMod val="75000"/>
                </a:schemeClr>
              </a:solidFill>
            </a:endParaRPr>
          </a:p>
          <a:p>
            <a:pPr marL="0" indent="0">
              <a:buNone/>
            </a:pPr>
            <a:r>
              <a:rPr lang="en-IN" dirty="0">
                <a:solidFill>
                  <a:schemeClr val="accent6">
                    <a:lumMod val="75000"/>
                  </a:schemeClr>
                </a:solidFill>
              </a:rPr>
              <a:t>But God clearly shows </a:t>
            </a:r>
            <a:r>
              <a:rPr lang="en-IN" i="1" dirty="0">
                <a:solidFill>
                  <a:schemeClr val="accent6">
                    <a:lumMod val="75000"/>
                  </a:schemeClr>
                </a:solidFill>
              </a:rPr>
              <a:t>and</a:t>
            </a:r>
            <a:r>
              <a:rPr lang="en-IN" dirty="0">
                <a:solidFill>
                  <a:schemeClr val="accent6">
                    <a:lumMod val="75000"/>
                  </a:schemeClr>
                </a:solidFill>
              </a:rPr>
              <a:t> proves His own love for us, by the fact that </a:t>
            </a:r>
            <a:r>
              <a:rPr lang="en-IN" b="1" dirty="0">
                <a:solidFill>
                  <a:schemeClr val="accent6">
                    <a:lumMod val="75000"/>
                  </a:schemeClr>
                </a:solidFill>
              </a:rPr>
              <a:t>while we were still sinners, Christ died for us</a:t>
            </a:r>
            <a:r>
              <a:rPr lang="en-IN" dirty="0">
                <a:solidFill>
                  <a:schemeClr val="accent6">
                    <a:lumMod val="75000"/>
                  </a:schemeClr>
                </a:solidFill>
              </a:rPr>
              <a:t>.</a:t>
            </a:r>
          </a:p>
          <a:p>
            <a:endParaRPr lang="en-IN" b="1" dirty="0">
              <a:solidFill>
                <a:schemeClr val="accent6">
                  <a:lumMod val="75000"/>
                </a:schemeClr>
              </a:solidFill>
            </a:endParaRPr>
          </a:p>
          <a:p>
            <a:r>
              <a:rPr lang="en-IN" b="1" dirty="0">
                <a:solidFill>
                  <a:schemeClr val="accent6">
                    <a:lumMod val="75000"/>
                  </a:schemeClr>
                </a:solidFill>
              </a:rPr>
              <a:t>Ephesians 1:4 </a:t>
            </a:r>
            <a:r>
              <a:rPr lang="en-IN" b="1" i="1" dirty="0">
                <a:solidFill>
                  <a:schemeClr val="accent6">
                    <a:lumMod val="75000"/>
                  </a:schemeClr>
                </a:solidFill>
              </a:rPr>
              <a:t>(Amp)</a:t>
            </a:r>
            <a:endParaRPr lang="en-IN" b="1" dirty="0">
              <a:solidFill>
                <a:schemeClr val="accent6">
                  <a:lumMod val="75000"/>
                </a:schemeClr>
              </a:solidFill>
            </a:endParaRPr>
          </a:p>
          <a:p>
            <a:pPr marL="0" indent="0">
              <a:buNone/>
            </a:pPr>
            <a:r>
              <a:rPr lang="en-IN" dirty="0">
                <a:solidFill>
                  <a:schemeClr val="accent6">
                    <a:lumMod val="75000"/>
                  </a:schemeClr>
                </a:solidFill>
              </a:rPr>
              <a:t>just as </a:t>
            </a:r>
            <a:r>
              <a:rPr lang="en-IN" b="1" dirty="0">
                <a:solidFill>
                  <a:schemeClr val="accent6">
                    <a:lumMod val="75000"/>
                  </a:schemeClr>
                </a:solidFill>
              </a:rPr>
              <a:t>[in His love] He chose us in Christ</a:t>
            </a:r>
            <a:r>
              <a:rPr lang="en-IN" dirty="0">
                <a:solidFill>
                  <a:schemeClr val="accent6">
                    <a:lumMod val="75000"/>
                  </a:schemeClr>
                </a:solidFill>
              </a:rPr>
              <a:t> [actually selected us for Himself as His own] </a:t>
            </a:r>
            <a:r>
              <a:rPr lang="en-IN" b="1" dirty="0">
                <a:solidFill>
                  <a:schemeClr val="accent6">
                    <a:lumMod val="75000"/>
                  </a:schemeClr>
                </a:solidFill>
              </a:rPr>
              <a:t>before the foundation of the world</a:t>
            </a:r>
            <a:r>
              <a:rPr lang="en-IN" dirty="0">
                <a:solidFill>
                  <a:schemeClr val="accent6">
                    <a:lumMod val="75000"/>
                  </a:schemeClr>
                </a:solidFill>
              </a:rPr>
              <a:t>, so that we would be holy [that is, consecrated, set apart for Him, purpose-driven] and blameless in His sight. </a:t>
            </a:r>
            <a:r>
              <a:rPr lang="en-IN" i="1" dirty="0">
                <a:solidFill>
                  <a:schemeClr val="accent6">
                    <a:lumMod val="75000"/>
                  </a:schemeClr>
                </a:solidFill>
              </a:rPr>
              <a:t>In love</a:t>
            </a:r>
            <a:endParaRPr lang="en-IN" dirty="0">
              <a:solidFill>
                <a:schemeClr val="accent6">
                  <a:lumMod val="75000"/>
                </a:schemeClr>
              </a:solidFill>
            </a:endParaRPr>
          </a:p>
        </p:txBody>
      </p:sp>
    </p:spTree>
    <p:extLst>
      <p:ext uri="{BB962C8B-B14F-4D97-AF65-F5344CB8AC3E}">
        <p14:creationId xmlns:p14="http://schemas.microsoft.com/office/powerpoint/2010/main" val="702228639"/>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97DE4-C39A-64B5-22A0-1BC9F8F02413}"/>
              </a:ext>
            </a:extLst>
          </p:cNvPr>
          <p:cNvSpPr>
            <a:spLocks noGrp="1"/>
          </p:cNvSpPr>
          <p:nvPr>
            <p:ph type="title"/>
          </p:nvPr>
        </p:nvSpPr>
        <p:spPr>
          <a:xfrm>
            <a:off x="914400" y="373422"/>
            <a:ext cx="10364451" cy="804930"/>
          </a:xfrm>
        </p:spPr>
        <p:txBody>
          <a:bodyPr>
            <a:normAutofit/>
          </a:bodyPr>
          <a:lstStyle/>
          <a:p>
            <a:pPr>
              <a:lnSpc>
                <a:spcPct val="107000"/>
              </a:lnSpc>
              <a:spcAft>
                <a:spcPts val="800"/>
              </a:spcAft>
            </a:pPr>
            <a:r>
              <a:rPr lang="en-IN" b="1" kern="100" dirty="0">
                <a:solidFill>
                  <a:schemeClr val="accent6">
                    <a:lumMod val="75000"/>
                  </a:schemeClr>
                </a:solidFill>
                <a:effectLst/>
                <a:latin typeface="Calibri" panose="020F0502020204030204" pitchFamily="34" charset="0"/>
                <a:ea typeface="Aptos" panose="020B0004020202020204" pitchFamily="34" charset="0"/>
                <a:cs typeface="Times New Roman" panose="02020603050405020304" pitchFamily="18" charset="0"/>
              </a:rPr>
              <a:t>8 Reasons why Salvation is Great!</a:t>
            </a:r>
            <a:endParaRPr lang="en-IN" kern="100" dirty="0">
              <a:solidFill>
                <a:schemeClr val="accent6">
                  <a:lumMod val="75000"/>
                </a:schemeClr>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D3BEC2B-40A4-E3CB-81CC-BFCAD51D7781}"/>
              </a:ext>
            </a:extLst>
          </p:cNvPr>
          <p:cNvSpPr>
            <a:spLocks noGrp="1"/>
          </p:cNvSpPr>
          <p:nvPr>
            <p:ph sz="quarter" idx="13"/>
          </p:nvPr>
        </p:nvSpPr>
        <p:spPr>
          <a:xfrm>
            <a:off x="0" y="1178351"/>
            <a:ext cx="12192000" cy="5929459"/>
          </a:xfrm>
        </p:spPr>
        <p:txBody>
          <a:bodyPr>
            <a:normAutofit fontScale="62500" lnSpcReduction="20000"/>
          </a:bodyPr>
          <a:lstStyle/>
          <a:p>
            <a:pPr marL="0" lvl="0" indent="0" algn="ctr">
              <a:buNone/>
            </a:pPr>
            <a:r>
              <a:rPr lang="en-US" sz="3400" b="1" dirty="0">
                <a:solidFill>
                  <a:schemeClr val="accent6">
                    <a:lumMod val="75000"/>
                  </a:schemeClr>
                </a:solidFill>
              </a:rPr>
              <a:t>2. Salvation is Great because of the Price Paid to Procure it</a:t>
            </a:r>
            <a:endParaRPr lang="en-IN" sz="3400" dirty="0">
              <a:solidFill>
                <a:schemeClr val="accent6">
                  <a:lumMod val="75000"/>
                </a:schemeClr>
              </a:solidFill>
            </a:endParaRPr>
          </a:p>
          <a:p>
            <a:endParaRPr lang="en-IN" dirty="0">
              <a:solidFill>
                <a:schemeClr val="accent6">
                  <a:lumMod val="75000"/>
                </a:schemeClr>
              </a:solidFill>
            </a:endParaRPr>
          </a:p>
          <a:p>
            <a:r>
              <a:rPr lang="en-IN" sz="2600" b="1" dirty="0">
                <a:solidFill>
                  <a:schemeClr val="accent6">
                    <a:lumMod val="75000"/>
                  </a:schemeClr>
                </a:solidFill>
              </a:rPr>
              <a:t>Matthew 20:28 </a:t>
            </a:r>
            <a:r>
              <a:rPr lang="en-IN" sz="2600" b="1" i="1" dirty="0">
                <a:solidFill>
                  <a:schemeClr val="accent6">
                    <a:lumMod val="75000"/>
                  </a:schemeClr>
                </a:solidFill>
              </a:rPr>
              <a:t>(Amp)</a:t>
            </a:r>
            <a:endParaRPr lang="en-IN" sz="2600" b="1" dirty="0">
              <a:solidFill>
                <a:schemeClr val="accent6">
                  <a:lumMod val="75000"/>
                </a:schemeClr>
              </a:solidFill>
            </a:endParaRPr>
          </a:p>
          <a:p>
            <a:pPr marL="0" indent="0">
              <a:buNone/>
            </a:pPr>
            <a:r>
              <a:rPr lang="en-IN" sz="2600" dirty="0">
                <a:solidFill>
                  <a:schemeClr val="accent6">
                    <a:lumMod val="75000"/>
                  </a:schemeClr>
                </a:solidFill>
              </a:rPr>
              <a:t>just as the Son of Man did not come to be served, but to serve, and to </a:t>
            </a:r>
            <a:r>
              <a:rPr lang="en-IN" sz="2600" b="1" dirty="0">
                <a:solidFill>
                  <a:schemeClr val="accent6">
                    <a:lumMod val="75000"/>
                  </a:schemeClr>
                </a:solidFill>
              </a:rPr>
              <a:t>give His life as a ransom</a:t>
            </a:r>
            <a:r>
              <a:rPr lang="en-IN" sz="2600" dirty="0">
                <a:solidFill>
                  <a:schemeClr val="accent6">
                    <a:lumMod val="75000"/>
                  </a:schemeClr>
                </a:solidFill>
              </a:rPr>
              <a:t> for many [paying the price to set them free from the penalty of sin].”</a:t>
            </a:r>
          </a:p>
          <a:p>
            <a:pPr marL="0" indent="0">
              <a:buNone/>
            </a:pPr>
            <a:r>
              <a:rPr lang="en-US" sz="2600" dirty="0">
                <a:solidFill>
                  <a:schemeClr val="accent6">
                    <a:lumMod val="75000"/>
                  </a:schemeClr>
                </a:solidFill>
              </a:rPr>
              <a:t> </a:t>
            </a:r>
            <a:endParaRPr lang="en-IN" sz="2600" dirty="0">
              <a:solidFill>
                <a:schemeClr val="accent6">
                  <a:lumMod val="75000"/>
                </a:schemeClr>
              </a:solidFill>
            </a:endParaRPr>
          </a:p>
          <a:p>
            <a:r>
              <a:rPr lang="en-IN" sz="2600" b="1" dirty="0">
                <a:solidFill>
                  <a:schemeClr val="accent6">
                    <a:lumMod val="75000"/>
                  </a:schemeClr>
                </a:solidFill>
              </a:rPr>
              <a:t>2 Corinthians 5:21 </a:t>
            </a:r>
            <a:r>
              <a:rPr lang="en-IN" sz="2600" b="1" i="1" dirty="0">
                <a:solidFill>
                  <a:schemeClr val="accent6">
                    <a:lumMod val="75000"/>
                  </a:schemeClr>
                </a:solidFill>
              </a:rPr>
              <a:t>(NLT)</a:t>
            </a:r>
            <a:endParaRPr lang="en-IN" sz="2600" b="1" dirty="0">
              <a:solidFill>
                <a:schemeClr val="accent6">
                  <a:lumMod val="75000"/>
                </a:schemeClr>
              </a:solidFill>
            </a:endParaRPr>
          </a:p>
          <a:p>
            <a:pPr marL="0" indent="0">
              <a:buNone/>
            </a:pPr>
            <a:r>
              <a:rPr lang="en-IN" sz="2600" dirty="0">
                <a:solidFill>
                  <a:schemeClr val="accent6">
                    <a:lumMod val="75000"/>
                  </a:schemeClr>
                </a:solidFill>
              </a:rPr>
              <a:t>For God made Christ, who never sinned, to be the offering for our sin, </a:t>
            </a:r>
            <a:r>
              <a:rPr lang="en-IN" sz="2600" b="1" dirty="0">
                <a:solidFill>
                  <a:schemeClr val="accent6">
                    <a:lumMod val="75000"/>
                  </a:schemeClr>
                </a:solidFill>
              </a:rPr>
              <a:t>so that we could be made right with God </a:t>
            </a:r>
            <a:r>
              <a:rPr lang="en-IN" sz="2600" b="1" u="sng" dirty="0">
                <a:solidFill>
                  <a:schemeClr val="accent6">
                    <a:lumMod val="75000"/>
                  </a:schemeClr>
                </a:solidFill>
              </a:rPr>
              <a:t>through</a:t>
            </a:r>
            <a:r>
              <a:rPr lang="en-IN" sz="2600" b="1" dirty="0">
                <a:solidFill>
                  <a:schemeClr val="accent6">
                    <a:lumMod val="75000"/>
                  </a:schemeClr>
                </a:solidFill>
              </a:rPr>
              <a:t> Christ</a:t>
            </a:r>
            <a:r>
              <a:rPr lang="en-IN" sz="2600" dirty="0">
                <a:solidFill>
                  <a:schemeClr val="accent6">
                    <a:lumMod val="75000"/>
                  </a:schemeClr>
                </a:solidFill>
              </a:rPr>
              <a:t>.</a:t>
            </a:r>
          </a:p>
          <a:p>
            <a:pPr marL="0" indent="0">
              <a:buNone/>
            </a:pPr>
            <a:r>
              <a:rPr lang="en-US" sz="2600" dirty="0">
                <a:solidFill>
                  <a:schemeClr val="accent6">
                    <a:lumMod val="75000"/>
                  </a:schemeClr>
                </a:solidFill>
              </a:rPr>
              <a:t> </a:t>
            </a:r>
            <a:endParaRPr lang="en-IN" sz="2600" dirty="0">
              <a:solidFill>
                <a:schemeClr val="accent6">
                  <a:lumMod val="75000"/>
                </a:schemeClr>
              </a:solidFill>
            </a:endParaRPr>
          </a:p>
          <a:p>
            <a:r>
              <a:rPr lang="en-IN" sz="2600" b="1" dirty="0">
                <a:solidFill>
                  <a:schemeClr val="accent6">
                    <a:lumMod val="75000"/>
                  </a:schemeClr>
                </a:solidFill>
              </a:rPr>
              <a:t>1 Peter 1:19 </a:t>
            </a:r>
            <a:r>
              <a:rPr lang="en-IN" sz="2600" b="1" i="1" dirty="0">
                <a:solidFill>
                  <a:schemeClr val="accent6">
                    <a:lumMod val="75000"/>
                  </a:schemeClr>
                </a:solidFill>
              </a:rPr>
              <a:t>(Amp) </a:t>
            </a:r>
          </a:p>
          <a:p>
            <a:pPr marL="0" indent="0">
              <a:buNone/>
            </a:pPr>
            <a:r>
              <a:rPr lang="en-IN" sz="2600" dirty="0">
                <a:solidFill>
                  <a:schemeClr val="accent6">
                    <a:lumMod val="75000"/>
                  </a:schemeClr>
                </a:solidFill>
              </a:rPr>
              <a:t>but </a:t>
            </a:r>
            <a:r>
              <a:rPr lang="en-IN" sz="2600" b="1" dirty="0">
                <a:solidFill>
                  <a:schemeClr val="accent6">
                    <a:lumMod val="75000"/>
                  </a:schemeClr>
                </a:solidFill>
              </a:rPr>
              <a:t>[you were actually purchased] with precious blood</a:t>
            </a:r>
            <a:r>
              <a:rPr lang="en-IN" sz="2600" dirty="0">
                <a:solidFill>
                  <a:schemeClr val="accent6">
                    <a:lumMod val="75000"/>
                  </a:schemeClr>
                </a:solidFill>
              </a:rPr>
              <a:t>, like that of a [sacrificial] lamb unblemished and spotless, </a:t>
            </a:r>
            <a:r>
              <a:rPr lang="en-IN" sz="2600" b="1" i="1" dirty="0">
                <a:solidFill>
                  <a:schemeClr val="accent6">
                    <a:lumMod val="75000"/>
                  </a:schemeClr>
                </a:solidFill>
              </a:rPr>
              <a:t>the priceless blood</a:t>
            </a:r>
            <a:r>
              <a:rPr lang="en-IN" sz="2600" b="1" dirty="0">
                <a:solidFill>
                  <a:schemeClr val="accent6">
                    <a:lumMod val="75000"/>
                  </a:schemeClr>
                </a:solidFill>
              </a:rPr>
              <a:t> of Christ</a:t>
            </a:r>
            <a:r>
              <a:rPr lang="en-IN" sz="2600" dirty="0">
                <a:solidFill>
                  <a:schemeClr val="accent6">
                    <a:lumMod val="75000"/>
                  </a:schemeClr>
                </a:solidFill>
              </a:rPr>
              <a:t>.</a:t>
            </a:r>
          </a:p>
          <a:p>
            <a:pPr marL="0" indent="0">
              <a:buNone/>
            </a:pPr>
            <a:r>
              <a:rPr lang="en-US" sz="2600" dirty="0">
                <a:solidFill>
                  <a:schemeClr val="accent6">
                    <a:lumMod val="75000"/>
                  </a:schemeClr>
                </a:solidFill>
              </a:rPr>
              <a:t> </a:t>
            </a:r>
            <a:endParaRPr lang="en-IN" sz="2600" dirty="0">
              <a:solidFill>
                <a:schemeClr val="accent6">
                  <a:lumMod val="75000"/>
                </a:schemeClr>
              </a:solidFill>
            </a:endParaRPr>
          </a:p>
          <a:p>
            <a:r>
              <a:rPr lang="en-US" sz="2600" dirty="0">
                <a:solidFill>
                  <a:schemeClr val="accent6">
                    <a:lumMod val="75000"/>
                  </a:schemeClr>
                </a:solidFill>
              </a:rPr>
              <a:t>Heb 2:14-15</a:t>
            </a:r>
            <a:endParaRPr lang="en-IN" sz="2600" dirty="0">
              <a:solidFill>
                <a:schemeClr val="accent6">
                  <a:lumMod val="75000"/>
                </a:schemeClr>
              </a:solidFill>
            </a:endParaRPr>
          </a:p>
          <a:p>
            <a:r>
              <a:rPr lang="en-US" sz="2600" dirty="0">
                <a:solidFill>
                  <a:schemeClr val="accent6">
                    <a:lumMod val="75000"/>
                  </a:schemeClr>
                </a:solidFill>
              </a:rPr>
              <a:t>Acts 20:28</a:t>
            </a:r>
            <a:endParaRPr lang="en-IN" dirty="0">
              <a:solidFill>
                <a:schemeClr val="accent6">
                  <a:lumMod val="75000"/>
                </a:schemeClr>
              </a:solidFill>
            </a:endParaRPr>
          </a:p>
        </p:txBody>
      </p:sp>
    </p:spTree>
    <p:extLst>
      <p:ext uri="{BB962C8B-B14F-4D97-AF65-F5344CB8AC3E}">
        <p14:creationId xmlns:p14="http://schemas.microsoft.com/office/powerpoint/2010/main" val="3630826533"/>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1000"/>
                                        <p:tgtEl>
                                          <p:spTgt spid="3">
                                            <p:txEl>
                                              <p:pRg st="8" end="8"/>
                                            </p:txEl>
                                          </p:spTgt>
                                        </p:tgtEl>
                                      </p:cBhvr>
                                    </p:animEffect>
                                    <p:anim calcmode="lin" valueType="num">
                                      <p:cBhvr>
                                        <p:cTn id="4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Effect transition="in" filter="fade">
                                      <p:cBhvr>
                                        <p:cTn id="49" dur="1000"/>
                                        <p:tgtEl>
                                          <p:spTgt spid="3">
                                            <p:txEl>
                                              <p:pRg st="9" end="9"/>
                                            </p:txEl>
                                          </p:spTgt>
                                        </p:tgtEl>
                                      </p:cBhvr>
                                    </p:animEffect>
                                    <p:anim calcmode="lin" valueType="num">
                                      <p:cBhvr>
                                        <p:cTn id="50"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11" end="11"/>
                                            </p:txEl>
                                          </p:spTgt>
                                        </p:tgtEl>
                                        <p:attrNameLst>
                                          <p:attrName>style.visibility</p:attrName>
                                        </p:attrNameLst>
                                      </p:cBhvr>
                                      <p:to>
                                        <p:strVal val="visible"/>
                                      </p:to>
                                    </p:set>
                                    <p:animEffect transition="in" filter="fade">
                                      <p:cBhvr>
                                        <p:cTn id="56" dur="1000"/>
                                        <p:tgtEl>
                                          <p:spTgt spid="3">
                                            <p:txEl>
                                              <p:pRg st="11" end="11"/>
                                            </p:txEl>
                                          </p:spTgt>
                                        </p:tgtEl>
                                      </p:cBhvr>
                                    </p:animEffect>
                                    <p:anim calcmode="lin" valueType="num">
                                      <p:cBhvr>
                                        <p:cTn id="57"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12" end="12"/>
                                            </p:txEl>
                                          </p:spTgt>
                                        </p:tgtEl>
                                        <p:attrNameLst>
                                          <p:attrName>style.visibility</p:attrName>
                                        </p:attrNameLst>
                                      </p:cBhvr>
                                      <p:to>
                                        <p:strVal val="visible"/>
                                      </p:to>
                                    </p:set>
                                    <p:animEffect transition="in" filter="fade">
                                      <p:cBhvr>
                                        <p:cTn id="63" dur="1000"/>
                                        <p:tgtEl>
                                          <p:spTgt spid="3">
                                            <p:txEl>
                                              <p:pRg st="12" end="12"/>
                                            </p:txEl>
                                          </p:spTgt>
                                        </p:tgtEl>
                                      </p:cBhvr>
                                    </p:animEffect>
                                    <p:anim calcmode="lin" valueType="num">
                                      <p:cBhvr>
                                        <p:cTn id="64"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97DE4-C39A-64B5-22A0-1BC9F8F02413}"/>
              </a:ext>
            </a:extLst>
          </p:cNvPr>
          <p:cNvSpPr>
            <a:spLocks noGrp="1"/>
          </p:cNvSpPr>
          <p:nvPr>
            <p:ph type="title"/>
          </p:nvPr>
        </p:nvSpPr>
        <p:spPr>
          <a:xfrm>
            <a:off x="914400" y="373422"/>
            <a:ext cx="10364451" cy="804930"/>
          </a:xfrm>
        </p:spPr>
        <p:txBody>
          <a:bodyPr>
            <a:normAutofit/>
          </a:bodyPr>
          <a:lstStyle/>
          <a:p>
            <a:pPr>
              <a:lnSpc>
                <a:spcPct val="107000"/>
              </a:lnSpc>
              <a:spcAft>
                <a:spcPts val="800"/>
              </a:spcAft>
            </a:pPr>
            <a:r>
              <a:rPr lang="en-IN" b="1" kern="100" dirty="0">
                <a:solidFill>
                  <a:schemeClr val="accent6">
                    <a:lumMod val="75000"/>
                  </a:schemeClr>
                </a:solidFill>
                <a:effectLst/>
                <a:latin typeface="Calibri" panose="020F0502020204030204" pitchFamily="34" charset="0"/>
                <a:ea typeface="Aptos" panose="020B0004020202020204" pitchFamily="34" charset="0"/>
                <a:cs typeface="Times New Roman" panose="02020603050405020304" pitchFamily="18" charset="0"/>
              </a:rPr>
              <a:t>8 Reasons why Salvation is Great!</a:t>
            </a:r>
            <a:endParaRPr lang="en-IN" kern="100" dirty="0">
              <a:solidFill>
                <a:schemeClr val="accent6">
                  <a:lumMod val="75000"/>
                </a:schemeClr>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D3BEC2B-40A4-E3CB-81CC-BFCAD51D7781}"/>
              </a:ext>
            </a:extLst>
          </p:cNvPr>
          <p:cNvSpPr>
            <a:spLocks noGrp="1"/>
          </p:cNvSpPr>
          <p:nvPr>
            <p:ph sz="quarter" idx="13"/>
          </p:nvPr>
        </p:nvSpPr>
        <p:spPr>
          <a:xfrm>
            <a:off x="0" y="1178352"/>
            <a:ext cx="12192000" cy="5542959"/>
          </a:xfrm>
        </p:spPr>
        <p:txBody>
          <a:bodyPr>
            <a:normAutofit fontScale="85000" lnSpcReduction="20000"/>
          </a:bodyPr>
          <a:lstStyle/>
          <a:p>
            <a:pPr marL="0" lvl="0" indent="0" algn="ctr">
              <a:buNone/>
            </a:pPr>
            <a:r>
              <a:rPr lang="en-US" sz="2800" b="1" dirty="0">
                <a:solidFill>
                  <a:schemeClr val="accent6">
                    <a:lumMod val="75000"/>
                  </a:schemeClr>
                </a:solidFill>
              </a:rPr>
              <a:t>3. Salvation is Great because of its Agency</a:t>
            </a:r>
            <a:endParaRPr lang="en-IN" sz="2800" dirty="0">
              <a:solidFill>
                <a:schemeClr val="accent6">
                  <a:lumMod val="75000"/>
                </a:schemeClr>
              </a:solidFill>
            </a:endParaRPr>
          </a:p>
          <a:p>
            <a:endParaRPr lang="en-IN" dirty="0">
              <a:solidFill>
                <a:schemeClr val="accent6">
                  <a:lumMod val="75000"/>
                </a:schemeClr>
              </a:solidFill>
            </a:endParaRPr>
          </a:p>
          <a:p>
            <a:r>
              <a:rPr lang="en-IN" b="1" dirty="0">
                <a:solidFill>
                  <a:schemeClr val="accent6">
                    <a:lumMod val="75000"/>
                  </a:schemeClr>
                </a:solidFill>
              </a:rPr>
              <a:t>Acts 16:30-31 </a:t>
            </a:r>
            <a:r>
              <a:rPr lang="en-IN" b="1" i="1" dirty="0">
                <a:solidFill>
                  <a:schemeClr val="accent6">
                    <a:lumMod val="75000"/>
                  </a:schemeClr>
                </a:solidFill>
              </a:rPr>
              <a:t>(Amp)</a:t>
            </a:r>
            <a:endParaRPr lang="en-IN" b="1" dirty="0">
              <a:solidFill>
                <a:schemeClr val="accent6">
                  <a:lumMod val="75000"/>
                </a:schemeClr>
              </a:solidFill>
            </a:endParaRPr>
          </a:p>
          <a:p>
            <a:pPr marL="0" indent="0">
              <a:buNone/>
            </a:pPr>
            <a:r>
              <a:rPr lang="en-IN" b="1" baseline="30000" dirty="0">
                <a:solidFill>
                  <a:schemeClr val="accent6">
                    <a:lumMod val="75000"/>
                  </a:schemeClr>
                </a:solidFill>
              </a:rPr>
              <a:t>30 </a:t>
            </a:r>
            <a:r>
              <a:rPr lang="en-IN" dirty="0">
                <a:solidFill>
                  <a:schemeClr val="accent6">
                    <a:lumMod val="75000"/>
                  </a:schemeClr>
                </a:solidFill>
              </a:rPr>
              <a:t>and after he brought them out [of the inner prison], he said, “Sirs, </a:t>
            </a:r>
            <a:r>
              <a:rPr lang="en-IN" b="1" dirty="0">
                <a:solidFill>
                  <a:schemeClr val="accent6">
                    <a:lumMod val="75000"/>
                  </a:schemeClr>
                </a:solidFill>
              </a:rPr>
              <a:t>what must I do to be saved?</a:t>
            </a:r>
            <a:r>
              <a:rPr lang="en-IN" dirty="0">
                <a:solidFill>
                  <a:schemeClr val="accent6">
                    <a:lumMod val="75000"/>
                  </a:schemeClr>
                </a:solidFill>
              </a:rPr>
              <a:t>”</a:t>
            </a:r>
            <a:endParaRPr lang="en-IN" b="1" dirty="0">
              <a:solidFill>
                <a:schemeClr val="accent6">
                  <a:lumMod val="75000"/>
                </a:schemeClr>
              </a:solidFill>
            </a:endParaRPr>
          </a:p>
          <a:p>
            <a:pPr marL="0" indent="0">
              <a:buNone/>
            </a:pPr>
            <a:r>
              <a:rPr lang="en-IN" b="1" baseline="30000" dirty="0">
                <a:solidFill>
                  <a:schemeClr val="accent6">
                    <a:lumMod val="75000"/>
                  </a:schemeClr>
                </a:solidFill>
              </a:rPr>
              <a:t>31 </a:t>
            </a:r>
            <a:r>
              <a:rPr lang="en-IN" dirty="0">
                <a:solidFill>
                  <a:schemeClr val="accent6">
                    <a:lumMod val="75000"/>
                  </a:schemeClr>
                </a:solidFill>
              </a:rPr>
              <a:t>And they answered, “</a:t>
            </a:r>
            <a:r>
              <a:rPr lang="en-IN" b="1" dirty="0">
                <a:solidFill>
                  <a:schemeClr val="accent6">
                    <a:lumMod val="75000"/>
                  </a:schemeClr>
                </a:solidFill>
              </a:rPr>
              <a:t>Believe in the Lord Jesus [as your personal Savior and entrust yourself to Him] and you will be saved, you and your household [if they also believe]</a:t>
            </a:r>
            <a:r>
              <a:rPr lang="en-IN" dirty="0">
                <a:solidFill>
                  <a:schemeClr val="accent6">
                    <a:lumMod val="75000"/>
                  </a:schemeClr>
                </a:solidFill>
              </a:rPr>
              <a:t>.”</a:t>
            </a:r>
          </a:p>
          <a:p>
            <a:pPr marL="0" indent="0">
              <a:buNone/>
            </a:pPr>
            <a:r>
              <a:rPr lang="en-IN" dirty="0">
                <a:solidFill>
                  <a:schemeClr val="accent6">
                    <a:lumMod val="75000"/>
                  </a:schemeClr>
                </a:solidFill>
              </a:rPr>
              <a:t> </a:t>
            </a:r>
          </a:p>
          <a:p>
            <a:r>
              <a:rPr lang="en-IN" dirty="0">
                <a:solidFill>
                  <a:schemeClr val="accent6">
                    <a:lumMod val="75000"/>
                  </a:schemeClr>
                </a:solidFill>
              </a:rPr>
              <a:t>Repentance toward God and faith in Christ form the channel of salvation.</a:t>
            </a:r>
          </a:p>
          <a:p>
            <a:pPr marL="0" indent="0">
              <a:buNone/>
            </a:pPr>
            <a:r>
              <a:rPr lang="en-IN" b="1" dirty="0">
                <a:solidFill>
                  <a:schemeClr val="accent6">
                    <a:lumMod val="75000"/>
                  </a:schemeClr>
                </a:solidFill>
              </a:rPr>
              <a:t> </a:t>
            </a:r>
          </a:p>
          <a:p>
            <a:r>
              <a:rPr lang="en-IN" b="1" dirty="0">
                <a:solidFill>
                  <a:schemeClr val="accent6">
                    <a:lumMod val="75000"/>
                  </a:schemeClr>
                </a:solidFill>
              </a:rPr>
              <a:t>Acts 20:21 </a:t>
            </a:r>
            <a:r>
              <a:rPr lang="en-IN" b="1" i="1" dirty="0">
                <a:solidFill>
                  <a:schemeClr val="accent6">
                    <a:lumMod val="75000"/>
                  </a:schemeClr>
                </a:solidFill>
              </a:rPr>
              <a:t>(Amp)</a:t>
            </a:r>
            <a:endParaRPr lang="en-IN" b="1" dirty="0">
              <a:solidFill>
                <a:schemeClr val="accent6">
                  <a:lumMod val="75000"/>
                </a:schemeClr>
              </a:solidFill>
            </a:endParaRPr>
          </a:p>
          <a:p>
            <a:pPr marL="0" indent="0">
              <a:buNone/>
            </a:pPr>
            <a:r>
              <a:rPr lang="en-IN" dirty="0">
                <a:solidFill>
                  <a:schemeClr val="accent6">
                    <a:lumMod val="75000"/>
                  </a:schemeClr>
                </a:solidFill>
              </a:rPr>
              <a:t>solemnly [and wholeheartedly] testifying to both Jews and Greeks, urging them to </a:t>
            </a:r>
            <a:r>
              <a:rPr lang="en-IN" b="1" dirty="0">
                <a:solidFill>
                  <a:schemeClr val="accent6">
                    <a:lumMod val="75000"/>
                  </a:schemeClr>
                </a:solidFill>
              </a:rPr>
              <a:t>turn in repentance to God</a:t>
            </a:r>
            <a:r>
              <a:rPr lang="en-IN" dirty="0">
                <a:solidFill>
                  <a:schemeClr val="accent6">
                    <a:lumMod val="75000"/>
                  </a:schemeClr>
                </a:solidFill>
              </a:rPr>
              <a:t> </a:t>
            </a:r>
            <a:r>
              <a:rPr lang="en-IN" b="1" dirty="0">
                <a:solidFill>
                  <a:schemeClr val="accent6">
                    <a:lumMod val="75000"/>
                  </a:schemeClr>
                </a:solidFill>
              </a:rPr>
              <a:t>and [to have] faith in our Lord Jesus Christ [for salvation].</a:t>
            </a:r>
            <a:endParaRPr lang="en-IN" dirty="0">
              <a:solidFill>
                <a:schemeClr val="accent6">
                  <a:lumMod val="75000"/>
                </a:schemeClr>
              </a:solidFill>
            </a:endParaRPr>
          </a:p>
          <a:p>
            <a:endParaRPr lang="en-IN" dirty="0">
              <a:solidFill>
                <a:schemeClr val="accent6">
                  <a:lumMod val="75000"/>
                </a:schemeClr>
              </a:solidFill>
            </a:endParaRPr>
          </a:p>
          <a:p>
            <a:r>
              <a:rPr lang="en-IN" dirty="0">
                <a:solidFill>
                  <a:schemeClr val="accent6">
                    <a:lumMod val="75000"/>
                  </a:schemeClr>
                </a:solidFill>
              </a:rPr>
              <a:t>Titus 3:5-8</a:t>
            </a:r>
          </a:p>
        </p:txBody>
      </p:sp>
    </p:spTree>
    <p:extLst>
      <p:ext uri="{BB962C8B-B14F-4D97-AF65-F5344CB8AC3E}">
        <p14:creationId xmlns:p14="http://schemas.microsoft.com/office/powerpoint/2010/main" val="339877303"/>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1000"/>
                                        <p:tgtEl>
                                          <p:spTgt spid="3">
                                            <p:txEl>
                                              <p:pRg st="8" end="8"/>
                                            </p:txEl>
                                          </p:spTgt>
                                        </p:tgtEl>
                                      </p:cBhvr>
                                    </p:animEffect>
                                    <p:anim calcmode="lin" valueType="num">
                                      <p:cBhvr>
                                        <p:cTn id="4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Effect transition="in" filter="fade">
                                      <p:cBhvr>
                                        <p:cTn id="49" dur="1000"/>
                                        <p:tgtEl>
                                          <p:spTgt spid="3">
                                            <p:txEl>
                                              <p:pRg st="9" end="9"/>
                                            </p:txEl>
                                          </p:spTgt>
                                        </p:tgtEl>
                                      </p:cBhvr>
                                    </p:animEffect>
                                    <p:anim calcmode="lin" valueType="num">
                                      <p:cBhvr>
                                        <p:cTn id="50"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11" end="11"/>
                                            </p:txEl>
                                          </p:spTgt>
                                        </p:tgtEl>
                                        <p:attrNameLst>
                                          <p:attrName>style.visibility</p:attrName>
                                        </p:attrNameLst>
                                      </p:cBhvr>
                                      <p:to>
                                        <p:strVal val="visible"/>
                                      </p:to>
                                    </p:set>
                                    <p:animEffect transition="in" filter="fade">
                                      <p:cBhvr>
                                        <p:cTn id="56" dur="1000"/>
                                        <p:tgtEl>
                                          <p:spTgt spid="3">
                                            <p:txEl>
                                              <p:pRg st="11" end="11"/>
                                            </p:txEl>
                                          </p:spTgt>
                                        </p:tgtEl>
                                      </p:cBhvr>
                                    </p:animEffect>
                                    <p:anim calcmode="lin" valueType="num">
                                      <p:cBhvr>
                                        <p:cTn id="57"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TM04033925[[fn=Droplet]]</Template>
  <TotalTime>252</TotalTime>
  <Words>3819</Words>
  <Application>Microsoft Office PowerPoint</Application>
  <PresentationFormat>Widescreen</PresentationFormat>
  <Paragraphs>297</Paragraphs>
  <Slides>32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Aptos</vt:lpstr>
      <vt:lpstr>Arial</vt:lpstr>
      <vt:lpstr>Calibri</vt:lpstr>
      <vt:lpstr>Times New Roman</vt:lpstr>
      <vt:lpstr>Tw Cen MT</vt:lpstr>
      <vt:lpstr>Wingdings</vt:lpstr>
      <vt:lpstr>Droplet</vt:lpstr>
      <vt:lpstr>MODULE 2 – NON-NEGOTIABLES OF THE CHRISTIAN WALK</vt:lpstr>
      <vt:lpstr>Salvation</vt:lpstr>
      <vt:lpstr>SALVATION IS FOUND IN JESUS ALONE!</vt:lpstr>
      <vt:lpstr>SALVATION IS FOUND IN JESUS ALONE!</vt:lpstr>
      <vt:lpstr>SALVATION IS FOUND IN JESUS ALONE!</vt:lpstr>
      <vt:lpstr>What happens if we do not have this salvation?</vt:lpstr>
      <vt:lpstr>8 Reasons why Salvation is Great!</vt:lpstr>
      <vt:lpstr>8 Reasons why Salvation is Great!</vt:lpstr>
      <vt:lpstr>8 Reasons why Salvation is Great!</vt:lpstr>
      <vt:lpstr>8 Reasons why Salvation is Great!</vt:lpstr>
      <vt:lpstr>8 Reasons why Salvation is Great!</vt:lpstr>
      <vt:lpstr>8 Reasons why Salvation is Great!</vt:lpstr>
      <vt:lpstr>8 Reasons why Salvation is Great!</vt:lpstr>
      <vt:lpstr>8 Reasons why Salvation is Great!</vt:lpstr>
      <vt:lpstr>8 Reasons why Salvation is Great!</vt:lpstr>
      <vt:lpstr>8 Reasons why Salvation is Great!</vt:lpstr>
      <vt:lpstr>Tenses of Salvation</vt:lpstr>
      <vt:lpstr>A Past Salvation</vt:lpstr>
      <vt:lpstr>A Past Salvation</vt:lpstr>
      <vt:lpstr>A Present Salvation</vt:lpstr>
      <vt:lpstr>A Present Salvation</vt:lpstr>
      <vt:lpstr>A Prospective Salvation</vt:lpstr>
      <vt:lpstr>A Prospective Salvation</vt:lpstr>
      <vt:lpstr>A Prospective Salvation</vt:lpstr>
      <vt:lpstr>Can we Lose Our Salvation?</vt:lpstr>
      <vt:lpstr>Water Baptism</vt:lpstr>
      <vt:lpstr>WATER BAPTISM</vt:lpstr>
      <vt:lpstr>WATER BAPTISM</vt:lpstr>
      <vt:lpstr>Why full immersion? </vt:lpstr>
      <vt:lpstr>Why should a person be water baptised? </vt:lpstr>
      <vt:lpstr>Why should a person be water baptised? </vt:lpstr>
      <vt:lpstr>Baptism in water is a multi-confession to: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2 – NON-NEGOTIABLES OF THE CHRISTIAN WALK</dc:title>
  <dc:creator>Rajeev S. Bhalerao (Faculty – Pathways School Noida)</dc:creator>
  <cp:lastModifiedBy>Rajeev S. Bhalerao (Faculty – Pathways School Noida)</cp:lastModifiedBy>
  <cp:revision>12</cp:revision>
  <dcterms:created xsi:type="dcterms:W3CDTF">2024-04-11T07:31:58Z</dcterms:created>
  <dcterms:modified xsi:type="dcterms:W3CDTF">2024-04-11T11:44:38Z</dcterms:modified>
</cp:coreProperties>
</file>