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4/18/2024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62399" y="550247"/>
            <a:ext cx="7197726" cy="2421464"/>
          </a:xfrm>
        </p:spPr>
        <p:txBody>
          <a:bodyPr>
            <a:normAutofit/>
          </a:bodyPr>
          <a:lstStyle/>
          <a:p>
            <a:r>
              <a:rPr lang="en-IN" sz="3600" b="1" u="sng" kern="1800" dirty="0">
                <a:effectLst/>
                <a:latin typeface="Calibri" panose="020F0502020204030204" pitchFamily="34" charset="0"/>
                <a:ea typeface="Times New Roman" panose="02020603050405020304" pitchFamily="18" charset="0"/>
                <a:cs typeface="Times New Roman" panose="02020603050405020304" pitchFamily="18" charset="0"/>
              </a:rPr>
              <a:t>MODULE 2 – NON-NEGOTIABLES OF THE CHRISTIAN WALK</a:t>
            </a:r>
            <a:endParaRPr lang="en-IN" sz="80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p:txBody>
          <a:bodyPr>
            <a:normAutofit fontScale="92500" lnSpcReduction="10000"/>
          </a:bodyPr>
          <a:lstStyle/>
          <a:p>
            <a:pPr algn="ctr">
              <a:lnSpc>
                <a:spcPct val="107000"/>
              </a:lnSpc>
              <a:spcAft>
                <a:spcPts val="800"/>
              </a:spcAft>
            </a:pPr>
            <a:r>
              <a:rPr lang="en-IN" sz="1800" b="1" kern="1800" dirty="0">
                <a:effectLst/>
                <a:latin typeface="Calibri" panose="020F0502020204030204" pitchFamily="34" charset="0"/>
                <a:ea typeface="Times New Roman" panose="02020603050405020304" pitchFamily="18" charset="0"/>
                <a:cs typeface="Times New Roman" panose="02020603050405020304" pitchFamily="18" charset="0"/>
              </a:rPr>
              <a:t>Week 1 (11</a:t>
            </a:r>
            <a:r>
              <a:rPr lang="en-IN" sz="1800" b="1" kern="1800" baseline="30000" dirty="0">
                <a:effectLst/>
                <a:latin typeface="Calibri" panose="020F0502020204030204" pitchFamily="34" charset="0"/>
                <a:ea typeface="Times New Roman" panose="02020603050405020304" pitchFamily="18" charset="0"/>
                <a:cs typeface="Times New Roman" panose="02020603050405020304" pitchFamily="18" charset="0"/>
              </a:rPr>
              <a:t>th</a:t>
            </a:r>
            <a:r>
              <a:rPr lang="en-IN" sz="1800" b="1" kern="1800" dirty="0">
                <a:effectLst/>
                <a:latin typeface="Calibri" panose="020F0502020204030204" pitchFamily="34" charset="0"/>
                <a:ea typeface="Times New Roman" panose="02020603050405020304" pitchFamily="18" charset="0"/>
                <a:cs typeface="Times New Roman" panose="02020603050405020304" pitchFamily="18" charset="0"/>
              </a:rPr>
              <a:t> April 2024): Salvation &amp; Water Baptism</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1800" b="1" kern="1800" dirty="0">
                <a:effectLst/>
                <a:highlight>
                  <a:srgbClr val="0000FF"/>
                </a:highlight>
                <a:latin typeface="Calibri" panose="020F0502020204030204" pitchFamily="34" charset="0"/>
                <a:ea typeface="Times New Roman" panose="02020603050405020304" pitchFamily="18" charset="0"/>
                <a:cs typeface="Times New Roman" panose="02020603050405020304" pitchFamily="18" charset="0"/>
              </a:rPr>
              <a:t>Week 2 (18</a:t>
            </a:r>
            <a:r>
              <a:rPr lang="en-IN" sz="1800" b="1" kern="1800" baseline="30000" dirty="0">
                <a:effectLst/>
                <a:highlight>
                  <a:srgbClr val="0000FF"/>
                </a:highlight>
                <a:latin typeface="Calibri" panose="020F0502020204030204" pitchFamily="34" charset="0"/>
                <a:ea typeface="Times New Roman" panose="02020603050405020304" pitchFamily="18" charset="0"/>
                <a:cs typeface="Times New Roman" panose="02020603050405020304" pitchFamily="18" charset="0"/>
              </a:rPr>
              <a:t>th</a:t>
            </a:r>
            <a:r>
              <a:rPr lang="en-IN" sz="1800" b="1" kern="1800" dirty="0">
                <a:effectLst/>
                <a:highlight>
                  <a:srgbClr val="0000FF"/>
                </a:highlight>
                <a:latin typeface="Calibri" panose="020F0502020204030204" pitchFamily="34" charset="0"/>
                <a:ea typeface="Times New Roman" panose="02020603050405020304" pitchFamily="18" charset="0"/>
                <a:cs typeface="Times New Roman" panose="02020603050405020304" pitchFamily="18" charset="0"/>
              </a:rPr>
              <a:t> April 2024): Baptism of The Holy Spirit</a:t>
            </a:r>
            <a:endParaRPr lang="en-IN" sz="1800" kern="100" dirty="0">
              <a:effectLst/>
              <a:highlight>
                <a:srgbClr val="0000FF"/>
              </a:highligh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1800" b="1" kern="1800" dirty="0">
                <a:effectLst/>
                <a:latin typeface="Calibri" panose="020F0502020204030204" pitchFamily="34" charset="0"/>
                <a:ea typeface="Times New Roman" panose="02020603050405020304" pitchFamily="18" charset="0"/>
                <a:cs typeface="Times New Roman" panose="02020603050405020304" pitchFamily="18" charset="0"/>
              </a:rPr>
              <a:t>Week 3 (25</a:t>
            </a:r>
            <a:r>
              <a:rPr lang="en-IN" sz="1800" b="1" kern="1800" baseline="30000" dirty="0">
                <a:effectLst/>
                <a:latin typeface="Calibri" panose="020F0502020204030204" pitchFamily="34" charset="0"/>
                <a:ea typeface="Times New Roman" panose="02020603050405020304" pitchFamily="18" charset="0"/>
                <a:cs typeface="Times New Roman" panose="02020603050405020304" pitchFamily="18" charset="0"/>
              </a:rPr>
              <a:t>th</a:t>
            </a:r>
            <a:r>
              <a:rPr lang="en-IN" sz="1800" b="1" kern="1800" dirty="0">
                <a:effectLst/>
                <a:latin typeface="Calibri" panose="020F0502020204030204" pitchFamily="34" charset="0"/>
                <a:ea typeface="Times New Roman" panose="02020603050405020304" pitchFamily="18" charset="0"/>
                <a:cs typeface="Times New Roman" panose="02020603050405020304" pitchFamily="18" charset="0"/>
              </a:rPr>
              <a:t> April 2024): Sanctification</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07000"/>
              </a:lnSpc>
              <a:spcAft>
                <a:spcPts val="800"/>
              </a:spcAft>
            </a:pPr>
            <a:r>
              <a:rPr lang="en-IN" sz="1800" b="1" kern="1800" dirty="0">
                <a:effectLst/>
                <a:latin typeface="Calibri" panose="020F0502020204030204" pitchFamily="34" charset="0"/>
                <a:ea typeface="Times New Roman" panose="02020603050405020304" pitchFamily="18" charset="0"/>
                <a:cs typeface="Times New Roman" panose="02020603050405020304" pitchFamily="18" charset="0"/>
              </a:rPr>
              <a:t>Week 4 (2</a:t>
            </a:r>
            <a:r>
              <a:rPr lang="en-IN" sz="1800" b="1" kern="1800" baseline="30000" dirty="0">
                <a:effectLst/>
                <a:latin typeface="Calibri" panose="020F0502020204030204" pitchFamily="34" charset="0"/>
                <a:ea typeface="Times New Roman" panose="02020603050405020304" pitchFamily="18" charset="0"/>
                <a:cs typeface="Times New Roman" panose="02020603050405020304" pitchFamily="18" charset="0"/>
              </a:rPr>
              <a:t>nd</a:t>
            </a:r>
            <a:r>
              <a:rPr lang="en-IN" sz="1800" b="1" kern="1800" dirty="0">
                <a:effectLst/>
                <a:latin typeface="Calibri" panose="020F0502020204030204" pitchFamily="34" charset="0"/>
                <a:ea typeface="Times New Roman" panose="02020603050405020304" pitchFamily="18" charset="0"/>
                <a:cs typeface="Times New Roman" panose="02020603050405020304" pitchFamily="18" charset="0"/>
              </a:rPr>
              <a:t> May 2024): Church</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7414981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It makes Jesus more real to us</a:t>
            </a:r>
            <a:r>
              <a:rPr lang="en-US" sz="3600" dirty="0"/>
              <a:t> </a:t>
            </a:r>
            <a:endParaRPr lang="en-IN" sz="1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John 15:26, 16:13-15; Acts 9:17</a:t>
            </a:r>
            <a:endParaRPr lang="en-IN" sz="4000" dirty="0"/>
          </a:p>
        </p:txBody>
      </p:sp>
    </p:spTree>
    <p:extLst>
      <p:ext uri="{BB962C8B-B14F-4D97-AF65-F5344CB8AC3E}">
        <p14:creationId xmlns:p14="http://schemas.microsoft.com/office/powerpoint/2010/main" val="134050783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It produces greater effectiveness in prayer</a:t>
            </a:r>
            <a:endParaRPr lang="en-IN" sz="11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Rom 8:26-27; 1 Cor 14:4,15</a:t>
            </a:r>
            <a:endParaRPr lang="en-IN" sz="4800" dirty="0"/>
          </a:p>
        </p:txBody>
      </p:sp>
    </p:spTree>
    <p:extLst>
      <p:ext uri="{BB962C8B-B14F-4D97-AF65-F5344CB8AC3E}">
        <p14:creationId xmlns:p14="http://schemas.microsoft.com/office/powerpoint/2010/main" val="60664993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It enables true worship of God</a:t>
            </a:r>
            <a:r>
              <a:rPr lang="en-US" sz="3600" dirty="0"/>
              <a:t> </a:t>
            </a:r>
            <a:endParaRPr lang="en-IN" sz="9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Acts 2:11, 10:46; John 4:23-24; Eph 5:18-20</a:t>
            </a:r>
            <a:endParaRPr lang="en-IN" sz="6000" dirty="0"/>
          </a:p>
        </p:txBody>
      </p:sp>
    </p:spTree>
    <p:extLst>
      <p:ext uri="{BB962C8B-B14F-4D97-AF65-F5344CB8AC3E}">
        <p14:creationId xmlns:p14="http://schemas.microsoft.com/office/powerpoint/2010/main" val="210262013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It brings a fresh understanding of the Word of God</a:t>
            </a:r>
            <a:r>
              <a:rPr lang="en-US" sz="3600" dirty="0"/>
              <a:t> </a:t>
            </a:r>
            <a:endParaRPr lang="en-IN" sz="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John 16:13, 1 Cor 2:9-16</a:t>
            </a:r>
            <a:endParaRPr lang="en-IN" sz="7200" dirty="0"/>
          </a:p>
        </p:txBody>
      </p:sp>
    </p:spTree>
    <p:extLst>
      <p:ext uri="{BB962C8B-B14F-4D97-AF65-F5344CB8AC3E}">
        <p14:creationId xmlns:p14="http://schemas.microsoft.com/office/powerpoint/2010/main" val="326778959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063711" y="1261536"/>
            <a:ext cx="8096414" cy="2421464"/>
          </a:xfrm>
        </p:spPr>
        <p:txBody>
          <a:bodyPr>
            <a:noAutofit/>
          </a:bodyPr>
          <a:lstStyle/>
          <a:p>
            <a:r>
              <a:rPr lang="en-US" sz="3600" b="1" u="sng" dirty="0"/>
              <a:t>How to be Baptized in the Holy Spirit?</a:t>
            </a:r>
            <a:endParaRPr lang="en-IN" sz="3600" dirty="0"/>
          </a:p>
        </p:txBody>
      </p:sp>
    </p:spTree>
    <p:extLst>
      <p:ext uri="{BB962C8B-B14F-4D97-AF65-F5344CB8AC3E}">
        <p14:creationId xmlns:p14="http://schemas.microsoft.com/office/powerpoint/2010/main" val="269137398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886984" y="581971"/>
            <a:ext cx="7197726" cy="1405467"/>
          </a:xfrm>
        </p:spPr>
        <p:txBody>
          <a:bodyPr>
            <a:noAutofit/>
          </a:bodyPr>
          <a:lstStyle/>
          <a:p>
            <a:r>
              <a:rPr lang="en-US" sz="3600" b="1" dirty="0"/>
              <a:t>We need to thirst (want to be filled), come to Jesus and drink (receive the Holy Spirit)</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962399" y="2109247"/>
            <a:ext cx="7197726" cy="2639505"/>
          </a:xfrm>
        </p:spPr>
        <p:txBody>
          <a:bodyPr>
            <a:normAutofit fontScale="92500"/>
          </a:bodyPr>
          <a:lstStyle/>
          <a:p>
            <a:r>
              <a:rPr lang="en-IN" dirty="0"/>
              <a:t>John 7:37-39 (Amp)</a:t>
            </a:r>
          </a:p>
          <a:p>
            <a:r>
              <a:rPr lang="en-IN" b="1" baseline="30000" dirty="0"/>
              <a:t>37 </a:t>
            </a:r>
            <a:r>
              <a:rPr lang="en-IN" dirty="0"/>
              <a:t>Now on the last and most important day of the feast, Jesus stood and called out [in a loud voice], “</a:t>
            </a:r>
            <a:r>
              <a:rPr lang="en-IN" b="1" dirty="0">
                <a:highlight>
                  <a:srgbClr val="0000FF"/>
                </a:highlight>
              </a:rPr>
              <a:t>If anyone is thirsty</a:t>
            </a:r>
            <a:r>
              <a:rPr lang="en-IN" dirty="0"/>
              <a:t>, let him come to Me and drink! </a:t>
            </a:r>
            <a:r>
              <a:rPr lang="en-IN" b="1" baseline="30000" dirty="0"/>
              <a:t>38 </a:t>
            </a:r>
            <a:r>
              <a:rPr lang="en-IN" dirty="0"/>
              <a:t>He </a:t>
            </a:r>
            <a:r>
              <a:rPr lang="en-IN" b="1" dirty="0">
                <a:highlight>
                  <a:srgbClr val="0000FF"/>
                </a:highlight>
              </a:rPr>
              <a:t>who believes</a:t>
            </a:r>
            <a:r>
              <a:rPr lang="en-IN" dirty="0">
                <a:highlight>
                  <a:srgbClr val="0000FF"/>
                </a:highlight>
              </a:rPr>
              <a:t> </a:t>
            </a:r>
            <a:r>
              <a:rPr lang="en-IN" dirty="0"/>
              <a:t>in Me [</a:t>
            </a:r>
            <a:r>
              <a:rPr lang="en-IN" b="1" dirty="0">
                <a:highlight>
                  <a:srgbClr val="0000FF"/>
                </a:highlight>
              </a:rPr>
              <a:t>who adheres</a:t>
            </a:r>
            <a:r>
              <a:rPr lang="en-IN" dirty="0">
                <a:highlight>
                  <a:srgbClr val="0000FF"/>
                </a:highlight>
              </a:rPr>
              <a:t> </a:t>
            </a:r>
            <a:r>
              <a:rPr lang="en-IN" dirty="0"/>
              <a:t>to, </a:t>
            </a:r>
            <a:r>
              <a:rPr lang="en-IN" b="1" dirty="0">
                <a:highlight>
                  <a:srgbClr val="0000FF"/>
                </a:highlight>
              </a:rPr>
              <a:t>trusts</a:t>
            </a:r>
            <a:r>
              <a:rPr lang="en-IN" dirty="0"/>
              <a:t> in, and </a:t>
            </a:r>
            <a:r>
              <a:rPr lang="en-IN" b="1" dirty="0">
                <a:highlight>
                  <a:srgbClr val="0000FF"/>
                </a:highlight>
              </a:rPr>
              <a:t>relies on Me</a:t>
            </a:r>
            <a:r>
              <a:rPr lang="en-IN" dirty="0"/>
              <a:t>], as the Scripture has said, ‘</a:t>
            </a:r>
            <a:r>
              <a:rPr lang="en-IN" b="1" dirty="0">
                <a:highlight>
                  <a:srgbClr val="0000FF"/>
                </a:highlight>
              </a:rPr>
              <a:t>From his innermost being will flow </a:t>
            </a:r>
            <a:r>
              <a:rPr lang="en-IN" b="1" i="1" dirty="0">
                <a:highlight>
                  <a:srgbClr val="0000FF"/>
                </a:highlight>
              </a:rPr>
              <a:t>continually</a:t>
            </a:r>
            <a:r>
              <a:rPr lang="en-IN" b="1" dirty="0">
                <a:highlight>
                  <a:srgbClr val="0000FF"/>
                </a:highlight>
              </a:rPr>
              <a:t> rivers of living water</a:t>
            </a:r>
            <a:r>
              <a:rPr lang="en-IN" dirty="0"/>
              <a:t>.’” </a:t>
            </a:r>
            <a:r>
              <a:rPr lang="en-IN" b="1" baseline="30000" dirty="0"/>
              <a:t>39 </a:t>
            </a:r>
            <a:r>
              <a:rPr lang="en-IN" dirty="0"/>
              <a:t>But </a:t>
            </a:r>
            <a:r>
              <a:rPr lang="en-IN" b="1" dirty="0">
                <a:highlight>
                  <a:srgbClr val="0000FF"/>
                </a:highlight>
              </a:rPr>
              <a:t>He was speaking of the [Holy] Spirit</a:t>
            </a:r>
            <a:r>
              <a:rPr lang="en-IN" dirty="0"/>
              <a:t>, whom those who believed in Him [as Savior] were to receive </a:t>
            </a:r>
            <a:r>
              <a:rPr lang="en-IN" i="1" dirty="0"/>
              <a:t>afterward</a:t>
            </a:r>
            <a:r>
              <a:rPr lang="en-IN" dirty="0"/>
              <a:t>. The Spirit had not yet been given, because Jesus was not yet glorified (raised to </a:t>
            </a:r>
            <a:r>
              <a:rPr lang="en-IN" dirty="0" err="1"/>
              <a:t>honor</a:t>
            </a:r>
            <a:r>
              <a:rPr lang="en-IN" dirty="0"/>
              <a:t>).</a:t>
            </a:r>
          </a:p>
        </p:txBody>
      </p:sp>
      <p:sp>
        <p:nvSpPr>
          <p:cNvPr id="4" name="Title 1">
            <a:extLst>
              <a:ext uri="{FF2B5EF4-FFF2-40B4-BE49-F238E27FC236}">
                <a16:creationId xmlns:a16="http://schemas.microsoft.com/office/drawing/2014/main" id="{251E9D31-9A9F-9751-F080-99F4A0619CD5}"/>
              </a:ext>
            </a:extLst>
          </p:cNvPr>
          <p:cNvSpPr txBox="1">
            <a:spLocks/>
          </p:cNvSpPr>
          <p:nvPr/>
        </p:nvSpPr>
        <p:spPr>
          <a:xfrm>
            <a:off x="3535052" y="4134878"/>
            <a:ext cx="7625073" cy="2421464"/>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N" sz="2400" b="1" u="sng" dirty="0"/>
              <a:t>Rivers of Living Water</a:t>
            </a:r>
            <a:r>
              <a:rPr lang="en-IN" sz="2400" b="1" dirty="0"/>
              <a:t> – The Holy Spirit will flow out of us like rivers all around us, and wherever we go, people will be able to see and experience and feel the tangible presence and work of the Holy Spirit</a:t>
            </a:r>
            <a:endParaRPr lang="en-IN" sz="2400" dirty="0"/>
          </a:p>
        </p:txBody>
      </p:sp>
    </p:spTree>
    <p:extLst>
      <p:ext uri="{BB962C8B-B14F-4D97-AF65-F5344CB8AC3E}">
        <p14:creationId xmlns:p14="http://schemas.microsoft.com/office/powerpoint/2010/main" val="100695990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We need to have a right standing with God</a:t>
            </a:r>
            <a:endParaRPr lang="en-IN" sz="3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We need clean hearts. We need to confess our sins and to forgive others no matter how right we are (1 John 1:7-9; Luke 6:37-38).</a:t>
            </a:r>
            <a:endParaRPr lang="en-IN" sz="2400" dirty="0"/>
          </a:p>
        </p:txBody>
      </p:sp>
    </p:spTree>
    <p:extLst>
      <p:ext uri="{BB962C8B-B14F-4D97-AF65-F5344CB8AC3E}">
        <p14:creationId xmlns:p14="http://schemas.microsoft.com/office/powerpoint/2010/main" val="69041846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830423" y="972006"/>
            <a:ext cx="7197726" cy="1405467"/>
          </a:xfrm>
        </p:spPr>
        <p:txBody>
          <a:bodyPr>
            <a:noAutofit/>
          </a:bodyPr>
          <a:lstStyle/>
          <a:p>
            <a:r>
              <a:rPr lang="en-US" sz="3600" b="1" dirty="0"/>
              <a:t>We need to ask, believe and receive the Holy Spirit by faith</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2924577"/>
            <a:ext cx="7197726" cy="1405467"/>
          </a:xfrm>
        </p:spPr>
        <p:txBody>
          <a:bodyPr>
            <a:noAutofit/>
          </a:bodyPr>
          <a:lstStyle/>
          <a:p>
            <a:r>
              <a:rPr lang="en-IN" b="1" dirty="0"/>
              <a:t>Mark 11:24 (Amp)</a:t>
            </a:r>
          </a:p>
          <a:p>
            <a:r>
              <a:rPr lang="en-IN" dirty="0"/>
              <a:t>For this reason I am telling you, whatever things you </a:t>
            </a:r>
            <a:r>
              <a:rPr lang="en-IN" b="1" dirty="0">
                <a:highlight>
                  <a:srgbClr val="0000FF"/>
                </a:highlight>
              </a:rPr>
              <a:t>ask</a:t>
            </a:r>
            <a:r>
              <a:rPr lang="en-IN" dirty="0"/>
              <a:t> for in prayer [in accordance with God’s will], </a:t>
            </a:r>
            <a:r>
              <a:rPr lang="en-IN" b="1" dirty="0">
                <a:highlight>
                  <a:srgbClr val="0000FF"/>
                </a:highlight>
              </a:rPr>
              <a:t>believe</a:t>
            </a:r>
            <a:r>
              <a:rPr lang="en-IN" dirty="0"/>
              <a:t> [with confident trust] </a:t>
            </a:r>
            <a:r>
              <a:rPr lang="en-IN" b="1" dirty="0">
                <a:highlight>
                  <a:srgbClr val="0000FF"/>
                </a:highlight>
              </a:rPr>
              <a:t>that you have received</a:t>
            </a:r>
            <a:r>
              <a:rPr lang="en-IN" dirty="0"/>
              <a:t> them, and they will be </a:t>
            </a:r>
            <a:r>
              <a:rPr lang="en-IN" i="1" dirty="0"/>
              <a:t>given</a:t>
            </a:r>
            <a:r>
              <a:rPr lang="en-IN" dirty="0"/>
              <a:t> to you.</a:t>
            </a:r>
          </a:p>
        </p:txBody>
      </p:sp>
      <p:sp>
        <p:nvSpPr>
          <p:cNvPr id="4" name="Subtitle 2">
            <a:extLst>
              <a:ext uri="{FF2B5EF4-FFF2-40B4-BE49-F238E27FC236}">
                <a16:creationId xmlns:a16="http://schemas.microsoft.com/office/drawing/2014/main" id="{3E8D844F-C93B-6835-2BC5-8E3046725CB7}"/>
              </a:ext>
            </a:extLst>
          </p:cNvPr>
          <p:cNvSpPr txBox="1">
            <a:spLocks/>
          </p:cNvSpPr>
          <p:nvPr/>
        </p:nvSpPr>
        <p:spPr>
          <a:xfrm>
            <a:off x="3830423" y="4683462"/>
            <a:ext cx="7197726" cy="1405467"/>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800" kern="1200" cap="all">
                <a:solidFill>
                  <a:schemeClr val="tx1"/>
                </a:solidFill>
                <a:effectLst/>
                <a:latin typeface="+mn-lt"/>
                <a:ea typeface="+mn-ea"/>
                <a:cs typeface="+mn-cs"/>
              </a:defRPr>
            </a:lvl1pPr>
            <a:lvl2pPr marL="45720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914400"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13716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8288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22860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27432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32004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3657600"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r>
              <a:rPr lang="en-IN" b="1" dirty="0"/>
              <a:t>Matthew 7:7 (Amp)</a:t>
            </a:r>
          </a:p>
          <a:p>
            <a:r>
              <a:rPr lang="en-IN" dirty="0"/>
              <a:t>“Ask </a:t>
            </a:r>
            <a:r>
              <a:rPr lang="en-IN" i="1" dirty="0"/>
              <a:t>and</a:t>
            </a:r>
            <a:r>
              <a:rPr lang="en-IN" dirty="0"/>
              <a:t> </a:t>
            </a:r>
            <a:r>
              <a:rPr lang="en-IN" b="1" dirty="0">
                <a:highlight>
                  <a:srgbClr val="0000FF"/>
                </a:highlight>
              </a:rPr>
              <a:t>keep on asking</a:t>
            </a:r>
            <a:r>
              <a:rPr lang="en-IN" dirty="0">
                <a:highlight>
                  <a:srgbClr val="0000FF"/>
                </a:highlight>
              </a:rPr>
              <a:t> </a:t>
            </a:r>
            <a:r>
              <a:rPr lang="en-IN" dirty="0"/>
              <a:t>and it will be given to you; seek </a:t>
            </a:r>
            <a:r>
              <a:rPr lang="en-IN" i="1" dirty="0"/>
              <a:t>and</a:t>
            </a:r>
            <a:r>
              <a:rPr lang="en-IN" dirty="0"/>
              <a:t> </a:t>
            </a:r>
            <a:r>
              <a:rPr lang="en-IN" b="1" dirty="0">
                <a:highlight>
                  <a:srgbClr val="0000FF"/>
                </a:highlight>
              </a:rPr>
              <a:t>keep on seeking</a:t>
            </a:r>
            <a:r>
              <a:rPr lang="en-IN" dirty="0">
                <a:highlight>
                  <a:srgbClr val="0000FF"/>
                </a:highlight>
              </a:rPr>
              <a:t> </a:t>
            </a:r>
            <a:r>
              <a:rPr lang="en-IN" dirty="0"/>
              <a:t>and you will find; knock </a:t>
            </a:r>
            <a:r>
              <a:rPr lang="en-IN" i="1" dirty="0"/>
              <a:t>and</a:t>
            </a:r>
            <a:r>
              <a:rPr lang="en-IN" dirty="0">
                <a:highlight>
                  <a:srgbClr val="0000FF"/>
                </a:highlight>
              </a:rPr>
              <a:t> </a:t>
            </a:r>
            <a:r>
              <a:rPr lang="en-IN" b="1" dirty="0">
                <a:highlight>
                  <a:srgbClr val="0000FF"/>
                </a:highlight>
              </a:rPr>
              <a:t>keep on knocking</a:t>
            </a:r>
            <a:r>
              <a:rPr lang="en-IN" dirty="0">
                <a:highlight>
                  <a:srgbClr val="0000FF"/>
                </a:highlight>
              </a:rPr>
              <a:t> </a:t>
            </a:r>
            <a:r>
              <a:rPr lang="en-IN" dirty="0"/>
              <a:t>and the door will be opened to you.”</a:t>
            </a:r>
          </a:p>
        </p:txBody>
      </p:sp>
    </p:spTree>
    <p:extLst>
      <p:ext uri="{BB962C8B-B14F-4D97-AF65-F5344CB8AC3E}">
        <p14:creationId xmlns:p14="http://schemas.microsoft.com/office/powerpoint/2010/main" val="157221490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Effect transition="in" filter="fade">
                                      <p:cBhvr>
                                        <p:cTn id="24" dur="1000"/>
                                        <p:tgtEl>
                                          <p:spTgt spid="4">
                                            <p:txEl>
                                              <p:pRg st="1" end="1"/>
                                            </p:txEl>
                                          </p:spTgt>
                                        </p:tgtEl>
                                      </p:cBhvr>
                                    </p:animEffect>
                                    <p:anim calcmode="lin" valueType="num">
                                      <p:cBhvr>
                                        <p:cTn id="2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601039" y="2357745"/>
            <a:ext cx="7540232" cy="1405467"/>
          </a:xfrm>
        </p:spPr>
        <p:txBody>
          <a:bodyPr>
            <a:noAutofit/>
          </a:bodyPr>
          <a:lstStyle/>
          <a:p>
            <a:r>
              <a:rPr lang="en-US" sz="3600" b="1" dirty="0"/>
              <a:t>We need to wait with an eager expectation so that the promise of Jesus will be fulfilled in our life</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3996966"/>
            <a:ext cx="7197726" cy="2479248"/>
          </a:xfrm>
        </p:spPr>
        <p:txBody>
          <a:bodyPr>
            <a:normAutofit lnSpcReduction="10000"/>
          </a:bodyPr>
          <a:lstStyle/>
          <a:p>
            <a:r>
              <a:rPr lang="en-IN" b="1" dirty="0"/>
              <a:t>Acts 1:4,14 (Amp)</a:t>
            </a:r>
          </a:p>
          <a:p>
            <a:r>
              <a:rPr lang="en-IN" baseline="30000" dirty="0"/>
              <a:t>4 </a:t>
            </a:r>
            <a:r>
              <a:rPr lang="en-IN" dirty="0"/>
              <a:t>While being together </a:t>
            </a:r>
            <a:r>
              <a:rPr lang="en-IN" i="1" dirty="0"/>
              <a:t>and</a:t>
            </a:r>
            <a:r>
              <a:rPr lang="en-IN" dirty="0"/>
              <a:t> eating with them, He commanded them not to leave Jerusalem, but </a:t>
            </a:r>
            <a:r>
              <a:rPr lang="en-IN" b="1" dirty="0">
                <a:highlight>
                  <a:srgbClr val="0000FF"/>
                </a:highlight>
              </a:rPr>
              <a:t>to wait</a:t>
            </a:r>
            <a:r>
              <a:rPr lang="en-IN" dirty="0">
                <a:highlight>
                  <a:srgbClr val="0000FF"/>
                </a:highlight>
              </a:rPr>
              <a:t> </a:t>
            </a:r>
            <a:r>
              <a:rPr lang="en-IN" dirty="0"/>
              <a:t>for what the Father had promised, “Of which,” </a:t>
            </a:r>
            <a:r>
              <a:rPr lang="en-IN" i="1" dirty="0"/>
              <a:t>He said</a:t>
            </a:r>
            <a:r>
              <a:rPr lang="en-IN" dirty="0"/>
              <a:t>, “you have heard Me speak.</a:t>
            </a:r>
          </a:p>
          <a:p>
            <a:r>
              <a:rPr lang="en-IN" baseline="30000" dirty="0"/>
              <a:t>14 </a:t>
            </a:r>
            <a:r>
              <a:rPr lang="en-IN" dirty="0"/>
              <a:t>All these with one mind </a:t>
            </a:r>
            <a:r>
              <a:rPr lang="en-IN" i="1" dirty="0"/>
              <a:t>and</a:t>
            </a:r>
            <a:r>
              <a:rPr lang="en-IN" dirty="0"/>
              <a:t> one purpose were </a:t>
            </a:r>
            <a:r>
              <a:rPr lang="en-IN" b="1" dirty="0">
                <a:highlight>
                  <a:srgbClr val="0000FF"/>
                </a:highlight>
              </a:rPr>
              <a:t>continually devoting themselves to prayer</a:t>
            </a:r>
            <a:r>
              <a:rPr lang="en-IN" dirty="0"/>
              <a:t>, [</a:t>
            </a:r>
            <a:r>
              <a:rPr lang="en-IN" b="1" dirty="0">
                <a:highlight>
                  <a:srgbClr val="0000FF"/>
                </a:highlight>
              </a:rPr>
              <a:t>waiting</a:t>
            </a:r>
            <a:r>
              <a:rPr lang="en-IN" dirty="0"/>
              <a:t> together] along with the women, and Mary the mother of Jesus, and with His brothers.</a:t>
            </a:r>
          </a:p>
        </p:txBody>
      </p:sp>
    </p:spTree>
    <p:extLst>
      <p:ext uri="{BB962C8B-B14F-4D97-AF65-F5344CB8AC3E}">
        <p14:creationId xmlns:p14="http://schemas.microsoft.com/office/powerpoint/2010/main" val="380487423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063711" y="1261536"/>
            <a:ext cx="8096414" cy="2421464"/>
          </a:xfrm>
        </p:spPr>
        <p:txBody>
          <a:bodyPr>
            <a:noAutofit/>
          </a:bodyPr>
          <a:lstStyle/>
          <a:p>
            <a:r>
              <a:rPr lang="en-US" sz="3600" b="1" u="sng" dirty="0"/>
              <a:t>What happens after being Baptized in the Holy Spirit?</a:t>
            </a:r>
            <a:endParaRPr lang="en-IN" sz="3600" dirty="0"/>
          </a:p>
        </p:txBody>
      </p:sp>
    </p:spTree>
    <p:extLst>
      <p:ext uri="{BB962C8B-B14F-4D97-AF65-F5344CB8AC3E}">
        <p14:creationId xmlns:p14="http://schemas.microsoft.com/office/powerpoint/2010/main" val="201120906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62399" y="550247"/>
            <a:ext cx="7197726" cy="2421464"/>
          </a:xfrm>
        </p:spPr>
        <p:txBody>
          <a:bodyPr>
            <a:normAutofit/>
          </a:bodyPr>
          <a:lstStyle/>
          <a:p>
            <a:pPr algn="ctr"/>
            <a:r>
              <a:rPr lang="en-IN" sz="3600" b="1" u="sng" kern="1800" dirty="0">
                <a:effectLst/>
                <a:latin typeface="Calibri" panose="020F0502020204030204" pitchFamily="34" charset="0"/>
                <a:ea typeface="Times New Roman" panose="02020603050405020304" pitchFamily="18" charset="0"/>
              </a:rPr>
              <a:t>Baptism of</a:t>
            </a:r>
            <a:br>
              <a:rPr lang="en-IN" sz="3600" dirty="0">
                <a:effectLst/>
                <a:latin typeface="Times New Roman" panose="02020603050405020304" pitchFamily="18" charset="0"/>
                <a:ea typeface="Times New Roman" panose="02020603050405020304" pitchFamily="18" charset="0"/>
              </a:rPr>
            </a:br>
            <a:r>
              <a:rPr lang="en-IN" sz="3600" b="1" u="sng" kern="1800" dirty="0">
                <a:effectLst/>
                <a:latin typeface="Calibri" panose="020F0502020204030204" pitchFamily="34" charset="0"/>
                <a:ea typeface="Times New Roman" panose="02020603050405020304" pitchFamily="18" charset="0"/>
              </a:rPr>
              <a:t>the Holy Spirit</a:t>
            </a:r>
            <a:endParaRPr lang="en-IN" sz="3600" dirty="0">
              <a:effectLst/>
              <a:latin typeface="Times New Roman" panose="02020603050405020304" pitchFamily="18" charset="0"/>
              <a:ea typeface="Times New Roman" panose="02020603050405020304" pitchFamily="18" charset="0"/>
            </a:endParaRPr>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p:txBody>
          <a:bodyPr>
            <a:normAutofit lnSpcReduction="10000"/>
          </a:bodyPr>
          <a:lstStyle/>
          <a:p>
            <a:pPr>
              <a:lnSpc>
                <a:spcPct val="107000"/>
              </a:lnSpc>
              <a:spcAft>
                <a:spcPts val="800"/>
              </a:spcAft>
            </a:pPr>
            <a:r>
              <a:rPr lang="en-US" sz="1800" b="1" kern="100" dirty="0">
                <a:effectLst/>
                <a:latin typeface="Calibri" panose="020F0502020204030204" pitchFamily="34" charset="0"/>
                <a:ea typeface="Aptos" panose="020B0004020202020204" pitchFamily="34" charset="0"/>
                <a:cs typeface="Times New Roman" panose="02020603050405020304" pitchFamily="18" charset="0"/>
              </a:rPr>
              <a:t>What is the significance of the Baptism of the Holy Spirit?</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800" b="1" kern="100" dirty="0">
                <a:effectLst/>
                <a:latin typeface="Calibri" panose="020F0502020204030204" pitchFamily="34" charset="0"/>
                <a:ea typeface="Aptos" panose="020B0004020202020204" pitchFamily="34" charset="0"/>
                <a:cs typeface="Times New Roman" panose="02020603050405020304" pitchFamily="18" charset="0"/>
              </a:rPr>
              <a:t>How can we be Baptized in the Holy Spirit?</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US" sz="1800" b="1" kern="100" dirty="0">
                <a:effectLst/>
                <a:latin typeface="Calibri" panose="020F0502020204030204" pitchFamily="34" charset="0"/>
                <a:ea typeface="Aptos" panose="020B0004020202020204" pitchFamily="34" charset="0"/>
                <a:cs typeface="Times New Roman" panose="02020603050405020304" pitchFamily="18" charset="0"/>
              </a:rPr>
              <a:t>What are the signs or manifestations that follow after we are Baptized in the Holy Spirit?</a:t>
            </a: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6415603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Baptism of the Holy Spirit will always follow by signs</a:t>
            </a:r>
            <a:endParaRPr lang="en-IN" sz="1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Jesus will be seen more evident in our lives; His work and His empowering will be effective in every area of our lives.</a:t>
            </a:r>
            <a:endParaRPr lang="en-IN" sz="3200" dirty="0"/>
          </a:p>
        </p:txBody>
      </p:sp>
    </p:spTree>
    <p:extLst>
      <p:ext uri="{BB962C8B-B14F-4D97-AF65-F5344CB8AC3E}">
        <p14:creationId xmlns:p14="http://schemas.microsoft.com/office/powerpoint/2010/main" val="130433468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Every believer who is baptized in the Holy Spirit receives the gift of speaking in tongues and has the capacity to do so</a:t>
            </a:r>
            <a:endParaRPr lang="en-IN" sz="1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fontScale="92500" lnSpcReduction="10000"/>
          </a:bodyPr>
          <a:lstStyle/>
          <a:p>
            <a:r>
              <a:rPr lang="en-IN" b="1" dirty="0"/>
              <a:t>Acts 2:4 (Amp)</a:t>
            </a:r>
          </a:p>
          <a:p>
            <a:r>
              <a:rPr lang="en-IN" dirty="0"/>
              <a:t>And </a:t>
            </a:r>
            <a:r>
              <a:rPr lang="en-IN" b="1" dirty="0">
                <a:highlight>
                  <a:srgbClr val="0000FF"/>
                </a:highlight>
              </a:rPr>
              <a:t>they were all filled</a:t>
            </a:r>
            <a:r>
              <a:rPr lang="en-IN" dirty="0">
                <a:highlight>
                  <a:srgbClr val="0000FF"/>
                </a:highlight>
              </a:rPr>
              <a:t> </a:t>
            </a:r>
            <a:r>
              <a:rPr lang="en-IN" dirty="0"/>
              <a:t>[that is, diffused throughout their being] with the Holy Spirit and began to speak in other tongues (different languages), as the Spirit was giving them the ability to speak out [clearly and appropriately].</a:t>
            </a:r>
          </a:p>
        </p:txBody>
      </p:sp>
    </p:spTree>
    <p:extLst>
      <p:ext uri="{BB962C8B-B14F-4D97-AF65-F5344CB8AC3E}">
        <p14:creationId xmlns:p14="http://schemas.microsoft.com/office/powerpoint/2010/main" val="112071358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629320" y="2357745"/>
            <a:ext cx="7511951" cy="1405467"/>
          </a:xfrm>
        </p:spPr>
        <p:txBody>
          <a:bodyPr>
            <a:noAutofit/>
          </a:bodyPr>
          <a:lstStyle/>
          <a:p>
            <a:pPr lvl="0"/>
            <a:r>
              <a:rPr lang="en-US" sz="3600" dirty="0"/>
              <a:t>120 spoke with other tongues and </a:t>
            </a:r>
            <a:r>
              <a:rPr lang="en-US" sz="3600" b="1" dirty="0"/>
              <a:t>spoke the Word of God boldly</a:t>
            </a:r>
            <a:endParaRPr lang="en-IN" sz="1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fontScale="92500" lnSpcReduction="10000"/>
          </a:bodyPr>
          <a:lstStyle/>
          <a:p>
            <a:r>
              <a:rPr lang="en-IN" b="1" dirty="0"/>
              <a:t>Acts 4:31 (Amp)</a:t>
            </a:r>
          </a:p>
          <a:p>
            <a:r>
              <a:rPr lang="en-IN" dirty="0"/>
              <a:t>And when they had prayed, the place where they were meeting together was shaken [a sign of God’s presence]; and </a:t>
            </a:r>
            <a:r>
              <a:rPr lang="en-IN" b="1" dirty="0">
                <a:highlight>
                  <a:srgbClr val="0000FF"/>
                </a:highlight>
              </a:rPr>
              <a:t>they were all filled</a:t>
            </a:r>
            <a:r>
              <a:rPr lang="en-IN" dirty="0"/>
              <a:t> with the Holy Spirit </a:t>
            </a:r>
            <a:r>
              <a:rPr lang="en-IN" b="1" dirty="0">
                <a:highlight>
                  <a:srgbClr val="0000FF"/>
                </a:highlight>
              </a:rPr>
              <a:t>and </a:t>
            </a:r>
            <a:r>
              <a:rPr lang="en-IN" b="1" i="1" dirty="0">
                <a:highlight>
                  <a:srgbClr val="0000FF"/>
                </a:highlight>
              </a:rPr>
              <a:t>began</a:t>
            </a:r>
            <a:r>
              <a:rPr lang="en-IN" b="1" dirty="0">
                <a:highlight>
                  <a:srgbClr val="0000FF"/>
                </a:highlight>
              </a:rPr>
              <a:t> to speak the word of God with boldness </a:t>
            </a:r>
            <a:r>
              <a:rPr lang="en-IN" b="1" i="1" dirty="0">
                <a:highlight>
                  <a:srgbClr val="0000FF"/>
                </a:highlight>
              </a:rPr>
              <a:t>and</a:t>
            </a:r>
            <a:r>
              <a:rPr lang="en-IN" b="1" dirty="0">
                <a:highlight>
                  <a:srgbClr val="0000FF"/>
                </a:highlight>
              </a:rPr>
              <a:t> courage</a:t>
            </a:r>
            <a:r>
              <a:rPr lang="en-IN" dirty="0"/>
              <a:t>.</a:t>
            </a:r>
          </a:p>
        </p:txBody>
      </p:sp>
    </p:spTree>
    <p:extLst>
      <p:ext uri="{BB962C8B-B14F-4D97-AF65-F5344CB8AC3E}">
        <p14:creationId xmlns:p14="http://schemas.microsoft.com/office/powerpoint/2010/main" val="320594691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629320" y="2357745"/>
            <a:ext cx="7511951" cy="1405467"/>
          </a:xfrm>
        </p:spPr>
        <p:txBody>
          <a:bodyPr>
            <a:noAutofit/>
          </a:bodyPr>
          <a:lstStyle/>
          <a:p>
            <a:pPr lvl="0"/>
            <a:r>
              <a:rPr lang="en-US" sz="3600" dirty="0"/>
              <a:t>Cornelius and those with him spoke with other tongues and </a:t>
            </a:r>
            <a:r>
              <a:rPr lang="en-US" sz="3600" b="1" dirty="0"/>
              <a:t>praised God</a:t>
            </a:r>
            <a:endParaRPr lang="en-IN" sz="1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Acts 10:46</a:t>
            </a:r>
            <a:endParaRPr lang="en-IN" sz="2400" dirty="0"/>
          </a:p>
        </p:txBody>
      </p:sp>
    </p:spTree>
    <p:extLst>
      <p:ext uri="{BB962C8B-B14F-4D97-AF65-F5344CB8AC3E}">
        <p14:creationId xmlns:p14="http://schemas.microsoft.com/office/powerpoint/2010/main" val="340724564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629320" y="2357745"/>
            <a:ext cx="7511951" cy="1405467"/>
          </a:xfrm>
        </p:spPr>
        <p:txBody>
          <a:bodyPr>
            <a:noAutofit/>
          </a:bodyPr>
          <a:lstStyle/>
          <a:p>
            <a:r>
              <a:rPr lang="en-US" sz="3600" b="1" dirty="0"/>
              <a:t>Supernatural miracles will begin to take place</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Paul received his sight (Acts 9:17-18)</a:t>
            </a:r>
            <a:endParaRPr lang="en-IN" sz="3200" dirty="0"/>
          </a:p>
        </p:txBody>
      </p:sp>
    </p:spTree>
    <p:extLst>
      <p:ext uri="{BB962C8B-B14F-4D97-AF65-F5344CB8AC3E}">
        <p14:creationId xmlns:p14="http://schemas.microsoft.com/office/powerpoint/2010/main" val="313289523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629320" y="2357745"/>
            <a:ext cx="7511951" cy="1405467"/>
          </a:xfrm>
        </p:spPr>
        <p:txBody>
          <a:bodyPr>
            <a:noAutofit/>
          </a:bodyPr>
          <a:lstStyle/>
          <a:p>
            <a:r>
              <a:rPr lang="en-US" sz="3600" dirty="0"/>
              <a:t>The Ephesians (disciples in Ephesus) spoke with other tongues and </a:t>
            </a:r>
            <a:r>
              <a:rPr lang="en-US" sz="3600" b="1" dirty="0"/>
              <a:t>prophesied</a:t>
            </a:r>
            <a:endParaRPr lang="en-IN" sz="24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Acts 19:6</a:t>
            </a:r>
            <a:endParaRPr lang="en-IN" sz="4000" dirty="0"/>
          </a:p>
        </p:txBody>
      </p:sp>
    </p:spTree>
    <p:extLst>
      <p:ext uri="{BB962C8B-B14F-4D97-AF65-F5344CB8AC3E}">
        <p14:creationId xmlns:p14="http://schemas.microsoft.com/office/powerpoint/2010/main" val="140926757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629320" y="2357745"/>
            <a:ext cx="7511951" cy="1405467"/>
          </a:xfrm>
        </p:spPr>
        <p:txBody>
          <a:bodyPr>
            <a:noAutofit/>
          </a:bodyPr>
          <a:lstStyle/>
          <a:p>
            <a:r>
              <a:rPr lang="en-US" sz="3600" b="1" dirty="0"/>
              <a:t>Jesus began the ministry</a:t>
            </a:r>
            <a:r>
              <a:rPr lang="en-US" sz="3600" dirty="0"/>
              <a:t> for which He had come to earth</a:t>
            </a:r>
            <a:endParaRPr lang="en-IN" sz="1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fontScale="92500" lnSpcReduction="20000"/>
          </a:bodyPr>
          <a:lstStyle/>
          <a:p>
            <a:r>
              <a:rPr lang="en-US" dirty="0"/>
              <a:t>Luke 4:18-19</a:t>
            </a:r>
          </a:p>
          <a:p>
            <a:r>
              <a:rPr lang="en-IN" b="1" dirty="0"/>
              <a:t>Acts 10:38 (NLT)</a:t>
            </a:r>
          </a:p>
          <a:p>
            <a:r>
              <a:rPr lang="en-IN" dirty="0"/>
              <a:t>And you know that </a:t>
            </a:r>
            <a:r>
              <a:rPr lang="en-IN" b="1" dirty="0">
                <a:highlight>
                  <a:srgbClr val="0000FF"/>
                </a:highlight>
              </a:rPr>
              <a:t>God anointed Jesus of Nazareth with the Holy Spirit and with power</a:t>
            </a:r>
            <a:r>
              <a:rPr lang="en-IN" dirty="0">
                <a:highlight>
                  <a:srgbClr val="0000FF"/>
                </a:highlight>
              </a:rPr>
              <a:t>. </a:t>
            </a:r>
            <a:r>
              <a:rPr lang="en-IN" b="1" dirty="0">
                <a:highlight>
                  <a:srgbClr val="0000FF"/>
                </a:highlight>
              </a:rPr>
              <a:t>Then Jesus went around doing good and healing all</a:t>
            </a:r>
            <a:r>
              <a:rPr lang="en-IN" dirty="0">
                <a:highlight>
                  <a:srgbClr val="0000FF"/>
                </a:highlight>
              </a:rPr>
              <a:t> </a:t>
            </a:r>
            <a:r>
              <a:rPr lang="en-IN" dirty="0"/>
              <a:t>who were oppressed by the devil, for God was with him.</a:t>
            </a:r>
          </a:p>
        </p:txBody>
      </p:sp>
    </p:spTree>
    <p:extLst>
      <p:ext uri="{BB962C8B-B14F-4D97-AF65-F5344CB8AC3E}">
        <p14:creationId xmlns:p14="http://schemas.microsoft.com/office/powerpoint/2010/main" val="279518125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1866508" y="2421033"/>
            <a:ext cx="9208776" cy="2421464"/>
          </a:xfrm>
        </p:spPr>
        <p:txBody>
          <a:bodyPr>
            <a:noAutofit/>
          </a:bodyPr>
          <a:lstStyle/>
          <a:p>
            <a:r>
              <a:rPr lang="en-US" sz="3600" b="1" u="sng" dirty="0"/>
              <a:t>Summary</a:t>
            </a:r>
            <a:br>
              <a:rPr lang="en-IN" sz="3600" dirty="0"/>
            </a:br>
            <a:r>
              <a:rPr lang="en-US" sz="3600" dirty="0"/>
              <a:t> </a:t>
            </a:r>
            <a:br>
              <a:rPr lang="en-IN" sz="3600" dirty="0"/>
            </a:br>
            <a:r>
              <a:rPr lang="en-US" sz="3600" b="1" dirty="0"/>
              <a:t>Jesus is the Baptizer of the Holy Spirit</a:t>
            </a:r>
            <a:br>
              <a:rPr lang="en-US" sz="3600" b="1" dirty="0"/>
            </a:br>
            <a:br>
              <a:rPr lang="en-IN" sz="3600" dirty="0"/>
            </a:br>
            <a:r>
              <a:rPr lang="en-US" sz="3600" b="1" dirty="0"/>
              <a:t>Be continually filled with the Holy Spirit</a:t>
            </a:r>
            <a:endParaRPr lang="en-IN" sz="3600" dirty="0"/>
          </a:p>
        </p:txBody>
      </p:sp>
    </p:spTree>
    <p:extLst>
      <p:ext uri="{BB962C8B-B14F-4D97-AF65-F5344CB8AC3E}">
        <p14:creationId xmlns:p14="http://schemas.microsoft.com/office/powerpoint/2010/main" val="155251043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433633" y="4268687"/>
            <a:ext cx="11500701" cy="2421464"/>
          </a:xfrm>
        </p:spPr>
        <p:txBody>
          <a:bodyPr>
            <a:noAutofit/>
          </a:bodyPr>
          <a:lstStyle/>
          <a:p>
            <a:r>
              <a:rPr lang="en-US" sz="3600" b="1" u="sng" dirty="0"/>
              <a:t>Why is Baptism of the Holy Spirit a non-negotiable?</a:t>
            </a:r>
            <a:br>
              <a:rPr lang="en-IN" sz="3600" dirty="0"/>
            </a:br>
            <a:r>
              <a:rPr lang="en-US" sz="3600" dirty="0"/>
              <a:t> </a:t>
            </a:r>
            <a:br>
              <a:rPr lang="en-IN" sz="3600" dirty="0"/>
            </a:br>
            <a:r>
              <a:rPr lang="en-US" sz="3600" b="1" dirty="0">
                <a:highlight>
                  <a:srgbClr val="00FF00"/>
                </a:highlight>
              </a:rPr>
              <a:t>It is a command. </a:t>
            </a:r>
            <a:br>
              <a:rPr lang="en-IN" sz="3600" dirty="0"/>
            </a:br>
            <a:r>
              <a:rPr lang="en-US" sz="3600" b="1" dirty="0">
                <a:highlight>
                  <a:srgbClr val="FF00FF"/>
                </a:highlight>
              </a:rPr>
              <a:t>It gives new power and boldness to witness.</a:t>
            </a:r>
            <a:br>
              <a:rPr lang="en-IN" sz="3600" dirty="0">
                <a:highlight>
                  <a:srgbClr val="FF00FF"/>
                </a:highlight>
              </a:rPr>
            </a:br>
            <a:r>
              <a:rPr lang="en-US" sz="3600" b="1" dirty="0">
                <a:highlight>
                  <a:srgbClr val="FF0000"/>
                </a:highlight>
              </a:rPr>
              <a:t>It is necessary for the release of the gifts of the Holy Spirit.</a:t>
            </a:r>
            <a:br>
              <a:rPr lang="en-IN" sz="3600" dirty="0">
                <a:highlight>
                  <a:srgbClr val="FF0000"/>
                </a:highlight>
              </a:rPr>
            </a:br>
            <a:r>
              <a:rPr lang="en-US" sz="3600" b="1" dirty="0">
                <a:highlight>
                  <a:srgbClr val="0000FF"/>
                </a:highlight>
              </a:rPr>
              <a:t>It is necessary for maximum evidence of the fruit of the Holy Spirit.</a:t>
            </a:r>
            <a:br>
              <a:rPr lang="en-IN" sz="3600" dirty="0">
                <a:highlight>
                  <a:srgbClr val="0000FF"/>
                </a:highlight>
              </a:rPr>
            </a:br>
            <a:r>
              <a:rPr lang="en-US" sz="3600" b="1" dirty="0">
                <a:highlight>
                  <a:srgbClr val="00FF00"/>
                </a:highlight>
              </a:rPr>
              <a:t>It makes Jesus more real to us.</a:t>
            </a:r>
            <a:br>
              <a:rPr lang="en-IN" sz="3600" dirty="0">
                <a:highlight>
                  <a:srgbClr val="00FF00"/>
                </a:highlight>
              </a:rPr>
            </a:br>
            <a:r>
              <a:rPr lang="en-US" sz="3600" b="1" dirty="0">
                <a:highlight>
                  <a:srgbClr val="FF00FF"/>
                </a:highlight>
              </a:rPr>
              <a:t>It produces greater effectiveness in prayer.</a:t>
            </a:r>
            <a:br>
              <a:rPr lang="en-IN" sz="3600" dirty="0">
                <a:highlight>
                  <a:srgbClr val="FF00FF"/>
                </a:highlight>
              </a:rPr>
            </a:br>
            <a:r>
              <a:rPr lang="en-US" sz="3600" b="1" dirty="0">
                <a:highlight>
                  <a:srgbClr val="FF0000"/>
                </a:highlight>
              </a:rPr>
              <a:t>It enables true worship of God.</a:t>
            </a:r>
            <a:br>
              <a:rPr lang="en-IN" sz="3600" dirty="0">
                <a:highlight>
                  <a:srgbClr val="FF0000"/>
                </a:highlight>
              </a:rPr>
            </a:br>
            <a:r>
              <a:rPr lang="en-US" sz="3600" b="1" dirty="0">
                <a:highlight>
                  <a:srgbClr val="0000FF"/>
                </a:highlight>
              </a:rPr>
              <a:t>It brings a fresh understanding of the Word of God.</a:t>
            </a:r>
            <a:endParaRPr lang="en-IN" sz="3600" dirty="0">
              <a:highlight>
                <a:srgbClr val="0000FF"/>
              </a:highlight>
            </a:endParaRPr>
          </a:p>
        </p:txBody>
      </p:sp>
    </p:spTree>
    <p:extLst>
      <p:ext uri="{BB962C8B-B14F-4D97-AF65-F5344CB8AC3E}">
        <p14:creationId xmlns:p14="http://schemas.microsoft.com/office/powerpoint/2010/main" val="41566619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45649" y="3505116"/>
            <a:ext cx="11500701" cy="2421464"/>
          </a:xfrm>
        </p:spPr>
        <p:txBody>
          <a:bodyPr>
            <a:noAutofit/>
          </a:bodyPr>
          <a:lstStyle/>
          <a:p>
            <a:r>
              <a:rPr lang="en-US" sz="3600" b="1" u="sng" dirty="0"/>
              <a:t>How to be Baptized in the Holy Spirit?</a:t>
            </a:r>
            <a:br>
              <a:rPr lang="en-IN" sz="3600" dirty="0"/>
            </a:br>
            <a:r>
              <a:rPr lang="en-US" sz="3600" dirty="0"/>
              <a:t> </a:t>
            </a:r>
            <a:br>
              <a:rPr lang="en-IN" sz="3600" dirty="0"/>
            </a:br>
            <a:r>
              <a:rPr lang="en-US" sz="3600" b="1" dirty="0">
                <a:highlight>
                  <a:srgbClr val="00FF00"/>
                </a:highlight>
              </a:rPr>
              <a:t>We need to thirst (want to be filled), come to Jesus and drink (receive the Holy Spirit).</a:t>
            </a:r>
            <a:br>
              <a:rPr lang="en-IN" sz="3600" dirty="0"/>
            </a:br>
            <a:r>
              <a:rPr lang="en-US" sz="3600" b="1" dirty="0">
                <a:highlight>
                  <a:srgbClr val="0000FF"/>
                </a:highlight>
              </a:rPr>
              <a:t>We need to have a right standing with God.</a:t>
            </a:r>
            <a:br>
              <a:rPr lang="en-IN" sz="3600" dirty="0">
                <a:highlight>
                  <a:srgbClr val="0000FF"/>
                </a:highlight>
              </a:rPr>
            </a:br>
            <a:r>
              <a:rPr lang="en-US" sz="3600" b="1" dirty="0">
                <a:highlight>
                  <a:srgbClr val="FF00FF"/>
                </a:highlight>
              </a:rPr>
              <a:t>We need to ask, believe and receive the Holy Spirit by faith.</a:t>
            </a:r>
            <a:br>
              <a:rPr lang="en-IN" sz="3600" dirty="0">
                <a:highlight>
                  <a:srgbClr val="FF00FF"/>
                </a:highlight>
              </a:rPr>
            </a:br>
            <a:r>
              <a:rPr lang="en-US" sz="3600" b="1" dirty="0">
                <a:highlight>
                  <a:srgbClr val="FF0000"/>
                </a:highlight>
              </a:rPr>
              <a:t>We need to wait with an eager expectation so that the promise of Jesus will be fulfilled in our life.</a:t>
            </a:r>
            <a:endParaRPr lang="en-IN" sz="3600" dirty="0">
              <a:highlight>
                <a:srgbClr val="FF0000"/>
              </a:highlight>
            </a:endParaRPr>
          </a:p>
        </p:txBody>
      </p:sp>
    </p:spTree>
    <p:extLst>
      <p:ext uri="{BB962C8B-B14F-4D97-AF65-F5344CB8AC3E}">
        <p14:creationId xmlns:p14="http://schemas.microsoft.com/office/powerpoint/2010/main" val="128750631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62399" y="1007536"/>
            <a:ext cx="7197726" cy="2421464"/>
          </a:xfrm>
        </p:spPr>
        <p:txBody>
          <a:bodyPr>
            <a:noAutofit/>
          </a:bodyPr>
          <a:lstStyle/>
          <a:p>
            <a:r>
              <a:rPr lang="en-IN" sz="2800" dirty="0"/>
              <a:t>Acts 1:8 (Amp)</a:t>
            </a:r>
            <a:br>
              <a:rPr lang="en-IN" sz="2800" dirty="0"/>
            </a:br>
            <a:r>
              <a:rPr lang="en-IN" sz="2800" dirty="0"/>
              <a:t>But you will </a:t>
            </a:r>
            <a:r>
              <a:rPr lang="en-IN" sz="2800" b="1" dirty="0">
                <a:highlight>
                  <a:srgbClr val="0000FF"/>
                </a:highlight>
              </a:rPr>
              <a:t>receive power </a:t>
            </a:r>
            <a:r>
              <a:rPr lang="en-IN" sz="2800" b="1" i="1" dirty="0">
                <a:highlight>
                  <a:srgbClr val="0000FF"/>
                </a:highlight>
              </a:rPr>
              <a:t>and</a:t>
            </a:r>
            <a:r>
              <a:rPr lang="en-IN" sz="2800" b="1" dirty="0">
                <a:highlight>
                  <a:srgbClr val="0000FF"/>
                </a:highlight>
              </a:rPr>
              <a:t> ability</a:t>
            </a:r>
            <a:r>
              <a:rPr lang="en-IN" sz="2800" dirty="0">
                <a:highlight>
                  <a:srgbClr val="0000FF"/>
                </a:highlight>
              </a:rPr>
              <a:t> </a:t>
            </a:r>
            <a:r>
              <a:rPr lang="en-IN" sz="2800" dirty="0"/>
              <a:t>when the Holy Spirit comes upon you; and you will be My witnesses [to tell people about Me] both in Jerusalem and in all Judea, and Samaria, and even to the ends of the earth.”</a:t>
            </a:r>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p:txBody>
          <a:bodyPr>
            <a:normAutofit/>
          </a:bodyPr>
          <a:lstStyle/>
          <a:p>
            <a:pPr lvl="0"/>
            <a:r>
              <a:rPr lang="en-US" sz="3600" b="1" dirty="0"/>
              <a:t>When the Holy Spirit comes upon us, we receive power</a:t>
            </a:r>
            <a:endParaRPr lang="en-IN" sz="3600" dirty="0"/>
          </a:p>
        </p:txBody>
      </p:sp>
    </p:spTree>
    <p:extLst>
      <p:ext uri="{BB962C8B-B14F-4D97-AF65-F5344CB8AC3E}">
        <p14:creationId xmlns:p14="http://schemas.microsoft.com/office/powerpoint/2010/main" val="346117025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84840" y="4436536"/>
            <a:ext cx="11950044" cy="2421464"/>
          </a:xfrm>
        </p:spPr>
        <p:txBody>
          <a:bodyPr>
            <a:noAutofit/>
          </a:bodyPr>
          <a:lstStyle/>
          <a:p>
            <a:r>
              <a:rPr lang="en-US" sz="3600" b="1" u="sng" dirty="0"/>
              <a:t>What happens after being Baptized in the Holy Spirit?</a:t>
            </a:r>
            <a:br>
              <a:rPr lang="en-IN" sz="3600" dirty="0"/>
            </a:br>
            <a:r>
              <a:rPr lang="en-US" sz="3600" dirty="0"/>
              <a:t> </a:t>
            </a:r>
            <a:br>
              <a:rPr lang="en-IN" sz="3600" dirty="0"/>
            </a:br>
            <a:r>
              <a:rPr lang="en-US" sz="3600" b="1" dirty="0">
                <a:highlight>
                  <a:srgbClr val="00FF00"/>
                </a:highlight>
              </a:rPr>
              <a:t>When the Holy Spirit comes upon us, we receive power.</a:t>
            </a:r>
            <a:br>
              <a:rPr lang="en-IN" sz="3600" dirty="0">
                <a:highlight>
                  <a:srgbClr val="00FF00"/>
                </a:highlight>
              </a:rPr>
            </a:br>
            <a:r>
              <a:rPr lang="en-US" sz="3600" b="1" dirty="0">
                <a:highlight>
                  <a:srgbClr val="0000FF"/>
                </a:highlight>
              </a:rPr>
              <a:t>Baptism of the Holy Spirit will always follow by signs.</a:t>
            </a:r>
            <a:br>
              <a:rPr lang="en-IN" sz="3600" dirty="0">
                <a:highlight>
                  <a:srgbClr val="FF00FF"/>
                </a:highlight>
              </a:rPr>
            </a:br>
            <a:r>
              <a:rPr lang="en-US" sz="3600" b="1" dirty="0">
                <a:highlight>
                  <a:srgbClr val="FF00FF"/>
                </a:highlight>
              </a:rPr>
              <a:t>Every believer who is baptized in the Holy Spirit receives the gift of speaking in tongues and has the capacity to do so.</a:t>
            </a:r>
            <a:br>
              <a:rPr lang="en-IN" sz="3600" dirty="0">
                <a:highlight>
                  <a:srgbClr val="FF00FF"/>
                </a:highlight>
              </a:rPr>
            </a:br>
            <a:r>
              <a:rPr lang="en-US" sz="3600" b="1" dirty="0">
                <a:highlight>
                  <a:srgbClr val="FF0000"/>
                </a:highlight>
              </a:rPr>
              <a:t>We will speak the Word of God boldly.</a:t>
            </a:r>
            <a:br>
              <a:rPr lang="en-IN" sz="3600" dirty="0">
                <a:highlight>
                  <a:srgbClr val="FF0000"/>
                </a:highlight>
              </a:rPr>
            </a:br>
            <a:r>
              <a:rPr lang="en-US" sz="3600" b="1" dirty="0">
                <a:highlight>
                  <a:srgbClr val="0000FF"/>
                </a:highlight>
              </a:rPr>
              <a:t>Supernatural miracles will begin to take place.</a:t>
            </a:r>
            <a:br>
              <a:rPr lang="en-IN" sz="3600" dirty="0">
                <a:highlight>
                  <a:srgbClr val="0000FF"/>
                </a:highlight>
              </a:rPr>
            </a:br>
            <a:r>
              <a:rPr lang="en-US" sz="3600" b="1" dirty="0">
                <a:highlight>
                  <a:srgbClr val="00FF00"/>
                </a:highlight>
              </a:rPr>
              <a:t>We will prophecy.</a:t>
            </a:r>
            <a:br>
              <a:rPr lang="en-IN" sz="3600" dirty="0">
                <a:highlight>
                  <a:srgbClr val="00FF00"/>
                </a:highlight>
              </a:rPr>
            </a:br>
            <a:r>
              <a:rPr lang="en-US" sz="3600" b="1" dirty="0">
                <a:highlight>
                  <a:srgbClr val="FF00FF"/>
                </a:highlight>
              </a:rPr>
              <a:t>Following the Baptism of the Holy Spirit, our ministry begins.</a:t>
            </a:r>
            <a:endParaRPr lang="en-IN" sz="3600" dirty="0">
              <a:highlight>
                <a:srgbClr val="FF00FF"/>
              </a:highlight>
            </a:endParaRPr>
          </a:p>
        </p:txBody>
      </p:sp>
    </p:spTree>
    <p:extLst>
      <p:ext uri="{BB962C8B-B14F-4D97-AF65-F5344CB8AC3E}">
        <p14:creationId xmlns:p14="http://schemas.microsoft.com/office/powerpoint/2010/main" val="121600961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241955" y="3196731"/>
            <a:ext cx="11708090" cy="1405467"/>
          </a:xfrm>
        </p:spPr>
        <p:txBody>
          <a:bodyPr>
            <a:noAutofit/>
          </a:bodyPr>
          <a:lstStyle/>
          <a:p>
            <a:r>
              <a:rPr lang="en-US" sz="3600" b="1" u="sng" dirty="0"/>
              <a:t>Conclusion</a:t>
            </a:r>
            <a:br>
              <a:rPr lang="en-US" sz="3600" b="1" u="sng" dirty="0"/>
            </a:br>
            <a:br>
              <a:rPr lang="en-US" sz="3600" b="1" u="sng" dirty="0"/>
            </a:br>
            <a:r>
              <a:rPr lang="en-US" sz="3600" dirty="0"/>
              <a:t>The Baptism in the Spirit is given to those who seek it by faith (Gal 3:2-5). It gives us the power to live as disciples of Jesus. It is not to be struggled for, agonized about, begged for, tarried for or bargained for. It is a free gift of the Lord Jesus Christ to His disciples to enable them to walk as He did.</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2205872" y="4762804"/>
            <a:ext cx="8822277" cy="1807678"/>
          </a:xfrm>
        </p:spPr>
        <p:txBody>
          <a:bodyPr>
            <a:normAutofit lnSpcReduction="10000"/>
          </a:bodyPr>
          <a:lstStyle/>
          <a:p>
            <a:r>
              <a:rPr lang="en-IN" b="1" dirty="0"/>
              <a:t>Luke 11:11-13 (Amp)</a:t>
            </a:r>
          </a:p>
          <a:p>
            <a:r>
              <a:rPr lang="en-IN" b="1" baseline="30000" dirty="0"/>
              <a:t>11 </a:t>
            </a:r>
            <a:r>
              <a:rPr lang="en-IN" dirty="0"/>
              <a:t>What father among you, if his son asks for a fish, will give him a snake instead of a fish? </a:t>
            </a:r>
            <a:r>
              <a:rPr lang="en-IN" b="1" baseline="30000" dirty="0"/>
              <a:t>12 </a:t>
            </a:r>
            <a:r>
              <a:rPr lang="en-IN" dirty="0"/>
              <a:t>Or if he asks for an egg, will give him a scorpion? </a:t>
            </a:r>
            <a:r>
              <a:rPr lang="en-IN" b="1" baseline="30000" dirty="0"/>
              <a:t>13 </a:t>
            </a:r>
            <a:r>
              <a:rPr lang="en-IN" dirty="0"/>
              <a:t>If you, then, being evil [that is, sinful by nature], know how to give good gifts to your children, </a:t>
            </a:r>
            <a:r>
              <a:rPr lang="en-IN" b="1" dirty="0">
                <a:highlight>
                  <a:srgbClr val="0000FF"/>
                </a:highlight>
              </a:rPr>
              <a:t>how much more will your heavenly Father give the Holy Spirit to those who ask </a:t>
            </a:r>
            <a:r>
              <a:rPr lang="en-IN" b="1" i="1" dirty="0">
                <a:highlight>
                  <a:srgbClr val="0000FF"/>
                </a:highlight>
              </a:rPr>
              <a:t>and</a:t>
            </a:r>
            <a:r>
              <a:rPr lang="en-IN" b="1" dirty="0">
                <a:highlight>
                  <a:srgbClr val="0000FF"/>
                </a:highlight>
              </a:rPr>
              <a:t> continue to ask Him!</a:t>
            </a:r>
            <a:r>
              <a:rPr lang="en-IN" dirty="0"/>
              <a:t>”</a:t>
            </a:r>
          </a:p>
        </p:txBody>
      </p:sp>
    </p:spTree>
    <p:extLst>
      <p:ext uri="{BB962C8B-B14F-4D97-AF65-F5344CB8AC3E}">
        <p14:creationId xmlns:p14="http://schemas.microsoft.com/office/powerpoint/2010/main" val="158942817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62399" y="1261536"/>
            <a:ext cx="7197726" cy="2421464"/>
          </a:xfrm>
        </p:spPr>
        <p:txBody>
          <a:bodyPr>
            <a:noAutofit/>
          </a:bodyPr>
          <a:lstStyle/>
          <a:p>
            <a:r>
              <a:rPr lang="en-IN" sz="3200" dirty="0"/>
              <a:t>John 1:33 (NKJV)</a:t>
            </a:r>
            <a:br>
              <a:rPr lang="en-IN" sz="3200" dirty="0"/>
            </a:br>
            <a:r>
              <a:rPr lang="en-IN" sz="3200" dirty="0"/>
              <a:t>I did not know Him, but He who sent me to baptize with water said to me, ‘Upon whom you see the Spirit descending, and remaining on Him, this is He who baptizes with the Holy Spirit.’</a:t>
            </a:r>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p:txBody>
          <a:bodyPr>
            <a:normAutofit/>
          </a:bodyPr>
          <a:lstStyle/>
          <a:p>
            <a:pPr lvl="0"/>
            <a:r>
              <a:rPr lang="en-US" sz="3600" b="1" dirty="0"/>
              <a:t>Jesus is the Baptizer</a:t>
            </a:r>
          </a:p>
          <a:p>
            <a:pPr lvl="0"/>
            <a:r>
              <a:rPr lang="en-US" sz="3600" b="1" dirty="0"/>
              <a:t>of the Holy Spirit</a:t>
            </a:r>
            <a:endParaRPr lang="en-IN" sz="3600" dirty="0"/>
          </a:p>
        </p:txBody>
      </p:sp>
    </p:spTree>
    <p:extLst>
      <p:ext uri="{BB962C8B-B14F-4D97-AF65-F5344CB8AC3E}">
        <p14:creationId xmlns:p14="http://schemas.microsoft.com/office/powerpoint/2010/main" val="183716291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62399" y="1261536"/>
            <a:ext cx="7197726" cy="2421464"/>
          </a:xfrm>
        </p:spPr>
        <p:txBody>
          <a:bodyPr>
            <a:noAutofit/>
          </a:bodyPr>
          <a:lstStyle/>
          <a:p>
            <a:r>
              <a:rPr lang="en-US" sz="3600" b="1" u="sng" dirty="0"/>
              <a:t>Why is Baptism of the Holy Spirit a non-negotiable?</a:t>
            </a:r>
            <a:endParaRPr lang="en-IN" sz="3600" dirty="0"/>
          </a:p>
        </p:txBody>
      </p:sp>
    </p:spTree>
    <p:extLst>
      <p:ext uri="{BB962C8B-B14F-4D97-AF65-F5344CB8AC3E}">
        <p14:creationId xmlns:p14="http://schemas.microsoft.com/office/powerpoint/2010/main" val="122057387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62399" y="840030"/>
            <a:ext cx="7197726" cy="1405467"/>
          </a:xfrm>
        </p:spPr>
        <p:txBody>
          <a:bodyPr>
            <a:noAutofit/>
          </a:bodyPr>
          <a:lstStyle/>
          <a:p>
            <a:pPr lvl="0"/>
            <a:r>
              <a:rPr lang="en-US" sz="3600" b="1" dirty="0"/>
              <a:t>It is a command</a:t>
            </a:r>
            <a:r>
              <a:rPr lang="en-US" sz="3600" dirty="0"/>
              <a:t> </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962399" y="3094260"/>
            <a:ext cx="7197726" cy="1405467"/>
          </a:xfrm>
        </p:spPr>
        <p:txBody>
          <a:bodyPr>
            <a:normAutofit/>
          </a:bodyPr>
          <a:lstStyle/>
          <a:p>
            <a:r>
              <a:rPr lang="en-IN" dirty="0"/>
              <a:t>Ephesians 5:18 (Amp)</a:t>
            </a:r>
          </a:p>
          <a:p>
            <a:r>
              <a:rPr lang="en-IN" dirty="0"/>
              <a:t>Do not get drunk with wine, for that is wickedness (corruption, stupidity), but </a:t>
            </a:r>
            <a:r>
              <a:rPr lang="en-IN" b="1" dirty="0">
                <a:highlight>
                  <a:srgbClr val="0000FF"/>
                </a:highlight>
              </a:rPr>
              <a:t>be filled</a:t>
            </a:r>
            <a:r>
              <a:rPr lang="en-IN" dirty="0">
                <a:highlight>
                  <a:srgbClr val="0000FF"/>
                </a:highlight>
              </a:rPr>
              <a:t> </a:t>
            </a:r>
            <a:r>
              <a:rPr lang="en-IN" dirty="0"/>
              <a:t>with the [Holy] Spirit </a:t>
            </a:r>
            <a:r>
              <a:rPr lang="en-IN" b="1" i="1" dirty="0">
                <a:highlight>
                  <a:srgbClr val="0000FF"/>
                </a:highlight>
              </a:rPr>
              <a:t>and</a:t>
            </a:r>
            <a:r>
              <a:rPr lang="en-IN" b="1" dirty="0">
                <a:highlight>
                  <a:srgbClr val="0000FF"/>
                </a:highlight>
              </a:rPr>
              <a:t> constantly guided</a:t>
            </a:r>
            <a:r>
              <a:rPr lang="en-IN" dirty="0">
                <a:highlight>
                  <a:srgbClr val="0000FF"/>
                </a:highlight>
              </a:rPr>
              <a:t> </a:t>
            </a:r>
            <a:r>
              <a:rPr lang="en-IN" dirty="0"/>
              <a:t>by Him.</a:t>
            </a:r>
          </a:p>
        </p:txBody>
      </p:sp>
      <p:sp>
        <p:nvSpPr>
          <p:cNvPr id="4" name="Title 1">
            <a:extLst>
              <a:ext uri="{FF2B5EF4-FFF2-40B4-BE49-F238E27FC236}">
                <a16:creationId xmlns:a16="http://schemas.microsoft.com/office/drawing/2014/main" id="{251E9D31-9A9F-9751-F080-99F4A0619CD5}"/>
              </a:ext>
            </a:extLst>
          </p:cNvPr>
          <p:cNvSpPr txBox="1">
            <a:spLocks/>
          </p:cNvSpPr>
          <p:nvPr/>
        </p:nvSpPr>
        <p:spPr>
          <a:xfrm>
            <a:off x="3962399" y="4629174"/>
            <a:ext cx="7197726" cy="2421464"/>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b="1" dirty="0"/>
              <a:t>Be continually filled with the Holy Spirit</a:t>
            </a:r>
            <a:endParaRPr lang="en-IN" sz="3600" dirty="0"/>
          </a:p>
          <a:p>
            <a:r>
              <a:rPr lang="en-US" sz="2400" dirty="0"/>
              <a:t>. </a:t>
            </a:r>
            <a:endParaRPr lang="en-IN" sz="2400" dirty="0"/>
          </a:p>
        </p:txBody>
      </p:sp>
    </p:spTree>
    <p:extLst>
      <p:ext uri="{BB962C8B-B14F-4D97-AF65-F5344CB8AC3E}">
        <p14:creationId xmlns:p14="http://schemas.microsoft.com/office/powerpoint/2010/main" val="286220157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It gives new power and boldness to witness</a:t>
            </a:r>
            <a:endParaRPr lang="en-IN" sz="3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Acts 1:8, 2:14, 4:31-33</a:t>
            </a:r>
            <a:endParaRPr lang="en-IN" sz="2400" dirty="0"/>
          </a:p>
        </p:txBody>
      </p:sp>
    </p:spTree>
    <p:extLst>
      <p:ext uri="{BB962C8B-B14F-4D97-AF65-F5344CB8AC3E}">
        <p14:creationId xmlns:p14="http://schemas.microsoft.com/office/powerpoint/2010/main" val="140198109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3943545" y="2357745"/>
            <a:ext cx="7197726" cy="1405467"/>
          </a:xfrm>
        </p:spPr>
        <p:txBody>
          <a:bodyPr>
            <a:noAutofit/>
          </a:bodyPr>
          <a:lstStyle/>
          <a:p>
            <a:pPr lvl="0"/>
            <a:r>
              <a:rPr lang="en-US" sz="3600" b="1" dirty="0"/>
              <a:t>It is necessary for the release of the gifts of the Holy Spirit</a:t>
            </a:r>
            <a:r>
              <a:rPr lang="en-US" sz="3600" dirty="0"/>
              <a:t> </a:t>
            </a:r>
            <a:endParaRPr lang="en-IN" sz="24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1 Cor 12:7-11</a:t>
            </a:r>
            <a:endParaRPr lang="en-IN" sz="3200" dirty="0"/>
          </a:p>
        </p:txBody>
      </p:sp>
    </p:spTree>
    <p:extLst>
      <p:ext uri="{BB962C8B-B14F-4D97-AF65-F5344CB8AC3E}">
        <p14:creationId xmlns:p14="http://schemas.microsoft.com/office/powerpoint/2010/main" val="245270486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30B5-5D38-9CAC-ECD8-5D7DB458EA2B}"/>
              </a:ext>
            </a:extLst>
          </p:cNvPr>
          <p:cNvSpPr>
            <a:spLocks noGrp="1"/>
          </p:cNvSpPr>
          <p:nvPr>
            <p:ph type="ctrTitle"/>
          </p:nvPr>
        </p:nvSpPr>
        <p:spPr>
          <a:xfrm>
            <a:off x="2988297" y="2357745"/>
            <a:ext cx="8152974" cy="1405467"/>
          </a:xfrm>
        </p:spPr>
        <p:txBody>
          <a:bodyPr>
            <a:noAutofit/>
          </a:bodyPr>
          <a:lstStyle/>
          <a:p>
            <a:pPr lvl="0"/>
            <a:r>
              <a:rPr lang="en-US" sz="3600" b="1" dirty="0"/>
              <a:t>It is necessary for maximum evidence of the fruit of the Holy Spirit</a:t>
            </a:r>
            <a:r>
              <a:rPr lang="en-US" sz="3600" dirty="0"/>
              <a:t> </a:t>
            </a:r>
            <a:endParaRPr lang="en-IN" sz="1600" dirty="0"/>
          </a:p>
        </p:txBody>
      </p:sp>
      <p:sp>
        <p:nvSpPr>
          <p:cNvPr id="3" name="Subtitle 2">
            <a:extLst>
              <a:ext uri="{FF2B5EF4-FFF2-40B4-BE49-F238E27FC236}">
                <a16:creationId xmlns:a16="http://schemas.microsoft.com/office/drawing/2014/main" id="{079053CB-4ACA-DE6D-4583-E616ABD9871F}"/>
              </a:ext>
            </a:extLst>
          </p:cNvPr>
          <p:cNvSpPr>
            <a:spLocks noGrp="1"/>
          </p:cNvSpPr>
          <p:nvPr>
            <p:ph type="subTitle" idx="1"/>
          </p:nvPr>
        </p:nvSpPr>
        <p:spPr>
          <a:xfrm>
            <a:off x="3830423" y="4762804"/>
            <a:ext cx="7197726" cy="1405467"/>
          </a:xfrm>
        </p:spPr>
        <p:txBody>
          <a:bodyPr>
            <a:normAutofit/>
          </a:bodyPr>
          <a:lstStyle/>
          <a:p>
            <a:r>
              <a:rPr lang="en-US" sz="2400" dirty="0"/>
              <a:t>Gal 5:22-23</a:t>
            </a:r>
            <a:endParaRPr lang="en-IN" sz="4000" dirty="0"/>
          </a:p>
        </p:txBody>
      </p:sp>
    </p:spTree>
    <p:extLst>
      <p:ext uri="{BB962C8B-B14F-4D97-AF65-F5344CB8AC3E}">
        <p14:creationId xmlns:p14="http://schemas.microsoft.com/office/powerpoint/2010/main" val="171445118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85</TotalTime>
  <Words>1561</Words>
  <Application>Microsoft Office PowerPoint</Application>
  <PresentationFormat>Widescreen</PresentationFormat>
  <Paragraphs>76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Aptos</vt:lpstr>
      <vt:lpstr>Arial</vt:lpstr>
      <vt:lpstr>Calibri</vt:lpstr>
      <vt:lpstr>Calibri Light</vt:lpstr>
      <vt:lpstr>Times New Roman</vt:lpstr>
      <vt:lpstr>Celestial</vt:lpstr>
      <vt:lpstr>MODULE 2 – NON-NEGOTIABLES OF THE CHRISTIAN WALK</vt:lpstr>
      <vt:lpstr>Baptism of the Holy Spirit</vt:lpstr>
      <vt:lpstr>Acts 1:8 (Amp) But you will receive power and ability when the Holy Spirit comes upon you; and you will be My witnesses [to tell people about Me] both in Jerusalem and in all Judea, and Samaria, and even to the ends of the earth.”</vt:lpstr>
      <vt:lpstr>John 1:33 (NKJV) I did not know Him, but He who sent me to baptize with water said to me, ‘Upon whom you see the Spirit descending, and remaining on Him, this is He who baptizes with the Holy Spirit.’</vt:lpstr>
      <vt:lpstr>Why is Baptism of the Holy Spirit a non-negotiable?</vt:lpstr>
      <vt:lpstr>It is a command </vt:lpstr>
      <vt:lpstr>It gives new power and boldness to witness</vt:lpstr>
      <vt:lpstr>It is necessary for the release of the gifts of the Holy Spirit </vt:lpstr>
      <vt:lpstr>It is necessary for maximum evidence of the fruit of the Holy Spirit </vt:lpstr>
      <vt:lpstr>It makes Jesus more real to us </vt:lpstr>
      <vt:lpstr>It produces greater effectiveness in prayer</vt:lpstr>
      <vt:lpstr>It enables true worship of God </vt:lpstr>
      <vt:lpstr>It brings a fresh understanding of the Word of God </vt:lpstr>
      <vt:lpstr>How to be Baptized in the Holy Spirit?</vt:lpstr>
      <vt:lpstr>We need to thirst (want to be filled), come to Jesus and drink (receive the Holy Spirit)</vt:lpstr>
      <vt:lpstr>We need to have a right standing with God</vt:lpstr>
      <vt:lpstr>We need to ask, believe and receive the Holy Spirit by faith</vt:lpstr>
      <vt:lpstr>We need to wait with an eager expectation so that the promise of Jesus will be fulfilled in our life</vt:lpstr>
      <vt:lpstr>What happens after being Baptized in the Holy Spirit?</vt:lpstr>
      <vt:lpstr>Baptism of the Holy Spirit will always follow by signs</vt:lpstr>
      <vt:lpstr>Every believer who is baptized in the Holy Spirit receives the gift of speaking in tongues and has the capacity to do so</vt:lpstr>
      <vt:lpstr>120 spoke with other tongues and spoke the Word of God boldly</vt:lpstr>
      <vt:lpstr>Cornelius and those with him spoke with other tongues and praised God</vt:lpstr>
      <vt:lpstr>Supernatural miracles will begin to take place</vt:lpstr>
      <vt:lpstr>The Ephesians (disciples in Ephesus) spoke with other tongues and prophesied</vt:lpstr>
      <vt:lpstr>Jesus began the ministry for which He had come to earth</vt:lpstr>
      <vt:lpstr>Summary   Jesus is the Baptizer of the Holy Spirit  Be continually filled with the Holy Spirit</vt:lpstr>
      <vt:lpstr>Why is Baptism of the Holy Spirit a non-negotiable?   It is a command.  It gives new power and boldness to witness. It is necessary for the release of the gifts of the Holy Spirit. It is necessary for maximum evidence of the fruit of the Holy Spirit. It makes Jesus more real to us. It produces greater effectiveness in prayer. It enables true worship of God. It brings a fresh understanding of the Word of God.</vt:lpstr>
      <vt:lpstr>How to be Baptized in the Holy Spirit?   We need to thirst (want to be filled), come to Jesus and drink (receive the Holy Spirit). We need to have a right standing with God. We need to ask, believe and receive the Holy Spirit by faith. We need to wait with an eager expectation so that the promise of Jesus will be fulfilled in our life.</vt:lpstr>
      <vt:lpstr>What happens after being Baptized in the Holy Spirit?   When the Holy Spirit comes upon us, we receive power. Baptism of the Holy Spirit will always follow by signs. Every believer who is baptized in the Holy Spirit receives the gift of speaking in tongues and has the capacity to do so. We will speak the Word of God boldly. Supernatural miracles will begin to take place. We will prophecy. Following the Baptism of the Holy Spirit, our ministry begins.</vt:lpstr>
      <vt:lpstr>Conclusion  The Baptism in the Spirit is given to those who seek it by faith (Gal 3:2-5). It gives us the power to live as disciples of Jesus. It is not to be struggled for, agonized about, begged for, tarried for or bargained for. It is a free gift of the Lord Jesus Christ to His disciples to enable them to walk as He did.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 NON-NEGOTIABLES OF THE CHRISTIAN WALK</dc:title>
  <dc:creator>Rajeev S. Bhalerao (Faculty – Pathways School Noida)</dc:creator>
  <cp:lastModifiedBy>Rajeev S. Bhalerao (Faculty – Pathways School Noida)</cp:lastModifiedBy>
  <cp:revision>8</cp:revision>
  <dcterms:created xsi:type="dcterms:W3CDTF">2024-04-17T18:36:52Z</dcterms:created>
  <dcterms:modified xsi:type="dcterms:W3CDTF">2024-04-17T20:02:52Z</dcterms:modified>
</cp:coreProperties>
</file>