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1"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94612-9964-9F40-27C0-69D4D625D2F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CB0306EE-338C-3751-0FAC-A9D5A2D318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27919F26-8733-470F-A7B8-60C8A1DE7369}"/>
              </a:ext>
            </a:extLst>
          </p:cNvPr>
          <p:cNvSpPr>
            <a:spLocks noGrp="1"/>
          </p:cNvSpPr>
          <p:nvPr>
            <p:ph type="dt" sz="half" idx="10"/>
          </p:nvPr>
        </p:nvSpPr>
        <p:spPr/>
        <p:txBody>
          <a:bodyPr/>
          <a:lstStyle/>
          <a:p>
            <a:fld id="{1788350C-577E-4DD5-B2CA-A996F97656B2}" type="datetimeFigureOut">
              <a:rPr lang="en-IN" smtClean="0"/>
              <a:t>25-04-2024</a:t>
            </a:fld>
            <a:endParaRPr lang="en-IN"/>
          </a:p>
        </p:txBody>
      </p:sp>
      <p:sp>
        <p:nvSpPr>
          <p:cNvPr id="5" name="Footer Placeholder 4">
            <a:extLst>
              <a:ext uri="{FF2B5EF4-FFF2-40B4-BE49-F238E27FC236}">
                <a16:creationId xmlns:a16="http://schemas.microsoft.com/office/drawing/2014/main" id="{3F3C26F7-FCA5-AF88-BDEC-722096EE9A0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4FADDE3-1D79-3A82-DC62-271201D9652D}"/>
              </a:ext>
            </a:extLst>
          </p:cNvPr>
          <p:cNvSpPr>
            <a:spLocks noGrp="1"/>
          </p:cNvSpPr>
          <p:nvPr>
            <p:ph type="sldNum" sz="quarter" idx="12"/>
          </p:nvPr>
        </p:nvSpPr>
        <p:spPr/>
        <p:txBody>
          <a:bodyPr/>
          <a:lstStyle/>
          <a:p>
            <a:fld id="{CF2CE8F6-9744-4943-8D09-17E2BC866490}" type="slidenum">
              <a:rPr lang="en-IN" smtClean="0"/>
              <a:t>‹#›</a:t>
            </a:fld>
            <a:endParaRPr lang="en-IN"/>
          </a:p>
        </p:txBody>
      </p:sp>
    </p:spTree>
    <p:extLst>
      <p:ext uri="{BB962C8B-B14F-4D97-AF65-F5344CB8AC3E}">
        <p14:creationId xmlns:p14="http://schemas.microsoft.com/office/powerpoint/2010/main" val="257591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0BA34-8DF5-90C3-7573-EBCDEC71A76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67F55D7-AEE4-27FB-152F-E742D16F899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7D21F89-08D0-C715-C3B0-E31D10BA6871}"/>
              </a:ext>
            </a:extLst>
          </p:cNvPr>
          <p:cNvSpPr>
            <a:spLocks noGrp="1"/>
          </p:cNvSpPr>
          <p:nvPr>
            <p:ph type="dt" sz="half" idx="10"/>
          </p:nvPr>
        </p:nvSpPr>
        <p:spPr/>
        <p:txBody>
          <a:bodyPr/>
          <a:lstStyle/>
          <a:p>
            <a:fld id="{1788350C-577E-4DD5-B2CA-A996F97656B2}" type="datetimeFigureOut">
              <a:rPr lang="en-IN" smtClean="0"/>
              <a:t>25-04-2024</a:t>
            </a:fld>
            <a:endParaRPr lang="en-IN"/>
          </a:p>
        </p:txBody>
      </p:sp>
      <p:sp>
        <p:nvSpPr>
          <p:cNvPr id="5" name="Footer Placeholder 4">
            <a:extLst>
              <a:ext uri="{FF2B5EF4-FFF2-40B4-BE49-F238E27FC236}">
                <a16:creationId xmlns:a16="http://schemas.microsoft.com/office/drawing/2014/main" id="{52F88253-6892-F2B6-09B6-3B0D72F2683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CE77C26-1C1D-C418-9238-90FF2850CB5A}"/>
              </a:ext>
            </a:extLst>
          </p:cNvPr>
          <p:cNvSpPr>
            <a:spLocks noGrp="1"/>
          </p:cNvSpPr>
          <p:nvPr>
            <p:ph type="sldNum" sz="quarter" idx="12"/>
          </p:nvPr>
        </p:nvSpPr>
        <p:spPr/>
        <p:txBody>
          <a:bodyPr/>
          <a:lstStyle/>
          <a:p>
            <a:fld id="{CF2CE8F6-9744-4943-8D09-17E2BC866490}" type="slidenum">
              <a:rPr lang="en-IN" smtClean="0"/>
              <a:t>‹#›</a:t>
            </a:fld>
            <a:endParaRPr lang="en-IN"/>
          </a:p>
        </p:txBody>
      </p:sp>
    </p:spTree>
    <p:extLst>
      <p:ext uri="{BB962C8B-B14F-4D97-AF65-F5344CB8AC3E}">
        <p14:creationId xmlns:p14="http://schemas.microsoft.com/office/powerpoint/2010/main" val="596893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4E3FBF-89D3-4881-1636-712CD306C48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C5FF21D1-68A3-BC22-B8C9-FCCB4AD9AB9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4D0537A-42E3-23DA-DF5A-BD9F9AEA9A57}"/>
              </a:ext>
            </a:extLst>
          </p:cNvPr>
          <p:cNvSpPr>
            <a:spLocks noGrp="1"/>
          </p:cNvSpPr>
          <p:nvPr>
            <p:ph type="dt" sz="half" idx="10"/>
          </p:nvPr>
        </p:nvSpPr>
        <p:spPr/>
        <p:txBody>
          <a:bodyPr/>
          <a:lstStyle/>
          <a:p>
            <a:fld id="{1788350C-577E-4DD5-B2CA-A996F97656B2}" type="datetimeFigureOut">
              <a:rPr lang="en-IN" smtClean="0"/>
              <a:t>25-04-2024</a:t>
            </a:fld>
            <a:endParaRPr lang="en-IN"/>
          </a:p>
        </p:txBody>
      </p:sp>
      <p:sp>
        <p:nvSpPr>
          <p:cNvPr id="5" name="Footer Placeholder 4">
            <a:extLst>
              <a:ext uri="{FF2B5EF4-FFF2-40B4-BE49-F238E27FC236}">
                <a16:creationId xmlns:a16="http://schemas.microsoft.com/office/drawing/2014/main" id="{9A0D1EDD-75E9-FDD2-D7C1-A1FA38F14AD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BA3383D-B3A7-B738-344F-4CBFB0807C6F}"/>
              </a:ext>
            </a:extLst>
          </p:cNvPr>
          <p:cNvSpPr>
            <a:spLocks noGrp="1"/>
          </p:cNvSpPr>
          <p:nvPr>
            <p:ph type="sldNum" sz="quarter" idx="12"/>
          </p:nvPr>
        </p:nvSpPr>
        <p:spPr/>
        <p:txBody>
          <a:bodyPr/>
          <a:lstStyle/>
          <a:p>
            <a:fld id="{CF2CE8F6-9744-4943-8D09-17E2BC866490}" type="slidenum">
              <a:rPr lang="en-IN" smtClean="0"/>
              <a:t>‹#›</a:t>
            </a:fld>
            <a:endParaRPr lang="en-IN"/>
          </a:p>
        </p:txBody>
      </p:sp>
    </p:spTree>
    <p:extLst>
      <p:ext uri="{BB962C8B-B14F-4D97-AF65-F5344CB8AC3E}">
        <p14:creationId xmlns:p14="http://schemas.microsoft.com/office/powerpoint/2010/main" val="1709779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A66B4-ABB0-8A93-C8FC-A292199A068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9F14DDB-975E-2FDC-2619-8C88B7BE24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087F7D6-A41D-6483-93DD-9DACFA85A939}"/>
              </a:ext>
            </a:extLst>
          </p:cNvPr>
          <p:cNvSpPr>
            <a:spLocks noGrp="1"/>
          </p:cNvSpPr>
          <p:nvPr>
            <p:ph type="dt" sz="half" idx="10"/>
          </p:nvPr>
        </p:nvSpPr>
        <p:spPr/>
        <p:txBody>
          <a:bodyPr/>
          <a:lstStyle/>
          <a:p>
            <a:fld id="{1788350C-577E-4DD5-B2CA-A996F97656B2}" type="datetimeFigureOut">
              <a:rPr lang="en-IN" smtClean="0"/>
              <a:t>25-04-2024</a:t>
            </a:fld>
            <a:endParaRPr lang="en-IN"/>
          </a:p>
        </p:txBody>
      </p:sp>
      <p:sp>
        <p:nvSpPr>
          <p:cNvPr id="5" name="Footer Placeholder 4">
            <a:extLst>
              <a:ext uri="{FF2B5EF4-FFF2-40B4-BE49-F238E27FC236}">
                <a16:creationId xmlns:a16="http://schemas.microsoft.com/office/drawing/2014/main" id="{8692D889-6282-D667-D306-8C3B851BCCC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32B8D8A-1824-D154-8D58-00FF7B831C84}"/>
              </a:ext>
            </a:extLst>
          </p:cNvPr>
          <p:cNvSpPr>
            <a:spLocks noGrp="1"/>
          </p:cNvSpPr>
          <p:nvPr>
            <p:ph type="sldNum" sz="quarter" idx="12"/>
          </p:nvPr>
        </p:nvSpPr>
        <p:spPr/>
        <p:txBody>
          <a:bodyPr/>
          <a:lstStyle/>
          <a:p>
            <a:fld id="{CF2CE8F6-9744-4943-8D09-17E2BC866490}" type="slidenum">
              <a:rPr lang="en-IN" smtClean="0"/>
              <a:t>‹#›</a:t>
            </a:fld>
            <a:endParaRPr lang="en-IN"/>
          </a:p>
        </p:txBody>
      </p:sp>
    </p:spTree>
    <p:extLst>
      <p:ext uri="{BB962C8B-B14F-4D97-AF65-F5344CB8AC3E}">
        <p14:creationId xmlns:p14="http://schemas.microsoft.com/office/powerpoint/2010/main" val="2900169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E9E04-001B-7B72-C42A-C46238C450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3B9B8829-DC7B-C660-3F4B-D84B2BD567C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9FBA2D0-D012-14F7-912C-BDDF3FDE3D6A}"/>
              </a:ext>
            </a:extLst>
          </p:cNvPr>
          <p:cNvSpPr>
            <a:spLocks noGrp="1"/>
          </p:cNvSpPr>
          <p:nvPr>
            <p:ph type="dt" sz="half" idx="10"/>
          </p:nvPr>
        </p:nvSpPr>
        <p:spPr/>
        <p:txBody>
          <a:bodyPr/>
          <a:lstStyle/>
          <a:p>
            <a:fld id="{1788350C-577E-4DD5-B2CA-A996F97656B2}" type="datetimeFigureOut">
              <a:rPr lang="en-IN" smtClean="0"/>
              <a:t>25-04-2024</a:t>
            </a:fld>
            <a:endParaRPr lang="en-IN"/>
          </a:p>
        </p:txBody>
      </p:sp>
      <p:sp>
        <p:nvSpPr>
          <p:cNvPr id="5" name="Footer Placeholder 4">
            <a:extLst>
              <a:ext uri="{FF2B5EF4-FFF2-40B4-BE49-F238E27FC236}">
                <a16:creationId xmlns:a16="http://schemas.microsoft.com/office/drawing/2014/main" id="{EFFBC616-2100-9784-9785-A2F628586D2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1E8CC06-A180-97E2-22FE-E9E2E44D100B}"/>
              </a:ext>
            </a:extLst>
          </p:cNvPr>
          <p:cNvSpPr>
            <a:spLocks noGrp="1"/>
          </p:cNvSpPr>
          <p:nvPr>
            <p:ph type="sldNum" sz="quarter" idx="12"/>
          </p:nvPr>
        </p:nvSpPr>
        <p:spPr/>
        <p:txBody>
          <a:bodyPr/>
          <a:lstStyle/>
          <a:p>
            <a:fld id="{CF2CE8F6-9744-4943-8D09-17E2BC866490}" type="slidenum">
              <a:rPr lang="en-IN" smtClean="0"/>
              <a:t>‹#›</a:t>
            </a:fld>
            <a:endParaRPr lang="en-IN"/>
          </a:p>
        </p:txBody>
      </p:sp>
    </p:spTree>
    <p:extLst>
      <p:ext uri="{BB962C8B-B14F-4D97-AF65-F5344CB8AC3E}">
        <p14:creationId xmlns:p14="http://schemas.microsoft.com/office/powerpoint/2010/main" val="3081947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F806D-F777-057C-D692-A28F8362C89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145B88A-4927-3E04-B97D-5134B439865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CFD7DB35-E157-626B-7A39-32D3BD99010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EC246AF3-A87E-6BD5-0184-ACA4991A8534}"/>
              </a:ext>
            </a:extLst>
          </p:cNvPr>
          <p:cNvSpPr>
            <a:spLocks noGrp="1"/>
          </p:cNvSpPr>
          <p:nvPr>
            <p:ph type="dt" sz="half" idx="10"/>
          </p:nvPr>
        </p:nvSpPr>
        <p:spPr/>
        <p:txBody>
          <a:bodyPr/>
          <a:lstStyle/>
          <a:p>
            <a:fld id="{1788350C-577E-4DD5-B2CA-A996F97656B2}" type="datetimeFigureOut">
              <a:rPr lang="en-IN" smtClean="0"/>
              <a:t>25-04-2024</a:t>
            </a:fld>
            <a:endParaRPr lang="en-IN"/>
          </a:p>
        </p:txBody>
      </p:sp>
      <p:sp>
        <p:nvSpPr>
          <p:cNvPr id="6" name="Footer Placeholder 5">
            <a:extLst>
              <a:ext uri="{FF2B5EF4-FFF2-40B4-BE49-F238E27FC236}">
                <a16:creationId xmlns:a16="http://schemas.microsoft.com/office/drawing/2014/main" id="{F9565789-DDD2-850B-D570-29AF9864442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D1EDD3D-BEF9-0693-EB15-623A49F295FD}"/>
              </a:ext>
            </a:extLst>
          </p:cNvPr>
          <p:cNvSpPr>
            <a:spLocks noGrp="1"/>
          </p:cNvSpPr>
          <p:nvPr>
            <p:ph type="sldNum" sz="quarter" idx="12"/>
          </p:nvPr>
        </p:nvSpPr>
        <p:spPr/>
        <p:txBody>
          <a:bodyPr/>
          <a:lstStyle/>
          <a:p>
            <a:fld id="{CF2CE8F6-9744-4943-8D09-17E2BC866490}" type="slidenum">
              <a:rPr lang="en-IN" smtClean="0"/>
              <a:t>‹#›</a:t>
            </a:fld>
            <a:endParaRPr lang="en-IN"/>
          </a:p>
        </p:txBody>
      </p:sp>
    </p:spTree>
    <p:extLst>
      <p:ext uri="{BB962C8B-B14F-4D97-AF65-F5344CB8AC3E}">
        <p14:creationId xmlns:p14="http://schemas.microsoft.com/office/powerpoint/2010/main" val="822917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C9DE9-DC56-A92E-0A71-C7A823D02152}"/>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E0073F3-C723-5720-C53E-130D01060B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55C457-E38E-FA30-A501-8605E064A8D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012ED0B1-413E-32E7-2EB5-023B564326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4C7F36F-E7CA-1EFA-414D-366844B71CF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E80DF78C-FF30-6D1D-DBF3-4E10B1172C91}"/>
              </a:ext>
            </a:extLst>
          </p:cNvPr>
          <p:cNvSpPr>
            <a:spLocks noGrp="1"/>
          </p:cNvSpPr>
          <p:nvPr>
            <p:ph type="dt" sz="half" idx="10"/>
          </p:nvPr>
        </p:nvSpPr>
        <p:spPr/>
        <p:txBody>
          <a:bodyPr/>
          <a:lstStyle/>
          <a:p>
            <a:fld id="{1788350C-577E-4DD5-B2CA-A996F97656B2}" type="datetimeFigureOut">
              <a:rPr lang="en-IN" smtClean="0"/>
              <a:t>25-04-2024</a:t>
            </a:fld>
            <a:endParaRPr lang="en-IN"/>
          </a:p>
        </p:txBody>
      </p:sp>
      <p:sp>
        <p:nvSpPr>
          <p:cNvPr id="8" name="Footer Placeholder 7">
            <a:extLst>
              <a:ext uri="{FF2B5EF4-FFF2-40B4-BE49-F238E27FC236}">
                <a16:creationId xmlns:a16="http://schemas.microsoft.com/office/drawing/2014/main" id="{E2A7BBB1-12A3-BB5A-3F40-316F3F0FD894}"/>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B8A6063C-BAF9-EAC2-A0B6-C80BA57848B5}"/>
              </a:ext>
            </a:extLst>
          </p:cNvPr>
          <p:cNvSpPr>
            <a:spLocks noGrp="1"/>
          </p:cNvSpPr>
          <p:nvPr>
            <p:ph type="sldNum" sz="quarter" idx="12"/>
          </p:nvPr>
        </p:nvSpPr>
        <p:spPr/>
        <p:txBody>
          <a:bodyPr/>
          <a:lstStyle/>
          <a:p>
            <a:fld id="{CF2CE8F6-9744-4943-8D09-17E2BC866490}" type="slidenum">
              <a:rPr lang="en-IN" smtClean="0"/>
              <a:t>‹#›</a:t>
            </a:fld>
            <a:endParaRPr lang="en-IN"/>
          </a:p>
        </p:txBody>
      </p:sp>
    </p:spTree>
    <p:extLst>
      <p:ext uri="{BB962C8B-B14F-4D97-AF65-F5344CB8AC3E}">
        <p14:creationId xmlns:p14="http://schemas.microsoft.com/office/powerpoint/2010/main" val="3554681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DC59E-CD41-B961-0072-3432ADF3A417}"/>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D19481D9-1DD6-C086-DCCA-A508036F42C3}"/>
              </a:ext>
            </a:extLst>
          </p:cNvPr>
          <p:cNvSpPr>
            <a:spLocks noGrp="1"/>
          </p:cNvSpPr>
          <p:nvPr>
            <p:ph type="dt" sz="half" idx="10"/>
          </p:nvPr>
        </p:nvSpPr>
        <p:spPr/>
        <p:txBody>
          <a:bodyPr/>
          <a:lstStyle/>
          <a:p>
            <a:fld id="{1788350C-577E-4DD5-B2CA-A996F97656B2}" type="datetimeFigureOut">
              <a:rPr lang="en-IN" smtClean="0"/>
              <a:t>25-04-2024</a:t>
            </a:fld>
            <a:endParaRPr lang="en-IN"/>
          </a:p>
        </p:txBody>
      </p:sp>
      <p:sp>
        <p:nvSpPr>
          <p:cNvPr id="4" name="Footer Placeholder 3">
            <a:extLst>
              <a:ext uri="{FF2B5EF4-FFF2-40B4-BE49-F238E27FC236}">
                <a16:creationId xmlns:a16="http://schemas.microsoft.com/office/drawing/2014/main" id="{FA02C83A-0B10-1107-0D8B-848931A36C26}"/>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D5EE1B57-73D2-62A5-3367-D9627A6A9A67}"/>
              </a:ext>
            </a:extLst>
          </p:cNvPr>
          <p:cNvSpPr>
            <a:spLocks noGrp="1"/>
          </p:cNvSpPr>
          <p:nvPr>
            <p:ph type="sldNum" sz="quarter" idx="12"/>
          </p:nvPr>
        </p:nvSpPr>
        <p:spPr/>
        <p:txBody>
          <a:bodyPr/>
          <a:lstStyle/>
          <a:p>
            <a:fld id="{CF2CE8F6-9744-4943-8D09-17E2BC866490}" type="slidenum">
              <a:rPr lang="en-IN" smtClean="0"/>
              <a:t>‹#›</a:t>
            </a:fld>
            <a:endParaRPr lang="en-IN"/>
          </a:p>
        </p:txBody>
      </p:sp>
    </p:spTree>
    <p:extLst>
      <p:ext uri="{BB962C8B-B14F-4D97-AF65-F5344CB8AC3E}">
        <p14:creationId xmlns:p14="http://schemas.microsoft.com/office/powerpoint/2010/main" val="1528042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34C1F8-2176-589E-D94F-BFE50863185D}"/>
              </a:ext>
            </a:extLst>
          </p:cNvPr>
          <p:cNvSpPr>
            <a:spLocks noGrp="1"/>
          </p:cNvSpPr>
          <p:nvPr>
            <p:ph type="dt" sz="half" idx="10"/>
          </p:nvPr>
        </p:nvSpPr>
        <p:spPr/>
        <p:txBody>
          <a:bodyPr/>
          <a:lstStyle/>
          <a:p>
            <a:fld id="{1788350C-577E-4DD5-B2CA-A996F97656B2}" type="datetimeFigureOut">
              <a:rPr lang="en-IN" smtClean="0"/>
              <a:t>25-04-2024</a:t>
            </a:fld>
            <a:endParaRPr lang="en-IN"/>
          </a:p>
        </p:txBody>
      </p:sp>
      <p:sp>
        <p:nvSpPr>
          <p:cNvPr id="3" name="Footer Placeholder 2">
            <a:extLst>
              <a:ext uri="{FF2B5EF4-FFF2-40B4-BE49-F238E27FC236}">
                <a16:creationId xmlns:a16="http://schemas.microsoft.com/office/drawing/2014/main" id="{2C63CD65-CFBB-72CD-A2C1-C7F14875E767}"/>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3C44A9CE-57D1-ED5E-177A-36312DF67A62}"/>
              </a:ext>
            </a:extLst>
          </p:cNvPr>
          <p:cNvSpPr>
            <a:spLocks noGrp="1"/>
          </p:cNvSpPr>
          <p:nvPr>
            <p:ph type="sldNum" sz="quarter" idx="12"/>
          </p:nvPr>
        </p:nvSpPr>
        <p:spPr/>
        <p:txBody>
          <a:bodyPr/>
          <a:lstStyle/>
          <a:p>
            <a:fld id="{CF2CE8F6-9744-4943-8D09-17E2BC866490}" type="slidenum">
              <a:rPr lang="en-IN" smtClean="0"/>
              <a:t>‹#›</a:t>
            </a:fld>
            <a:endParaRPr lang="en-IN"/>
          </a:p>
        </p:txBody>
      </p:sp>
    </p:spTree>
    <p:extLst>
      <p:ext uri="{BB962C8B-B14F-4D97-AF65-F5344CB8AC3E}">
        <p14:creationId xmlns:p14="http://schemas.microsoft.com/office/powerpoint/2010/main" val="2113682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B7011-E90B-AD0B-927D-BC3BA9F854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F930D6AF-3A1F-ABCE-4D51-623611679C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DC501E90-23ED-5B7C-78D4-4171F89999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F9DAD6-2C22-9F80-DF8E-367BE6DEBCC2}"/>
              </a:ext>
            </a:extLst>
          </p:cNvPr>
          <p:cNvSpPr>
            <a:spLocks noGrp="1"/>
          </p:cNvSpPr>
          <p:nvPr>
            <p:ph type="dt" sz="half" idx="10"/>
          </p:nvPr>
        </p:nvSpPr>
        <p:spPr/>
        <p:txBody>
          <a:bodyPr/>
          <a:lstStyle/>
          <a:p>
            <a:fld id="{1788350C-577E-4DD5-B2CA-A996F97656B2}" type="datetimeFigureOut">
              <a:rPr lang="en-IN" smtClean="0"/>
              <a:t>25-04-2024</a:t>
            </a:fld>
            <a:endParaRPr lang="en-IN"/>
          </a:p>
        </p:txBody>
      </p:sp>
      <p:sp>
        <p:nvSpPr>
          <p:cNvPr id="6" name="Footer Placeholder 5">
            <a:extLst>
              <a:ext uri="{FF2B5EF4-FFF2-40B4-BE49-F238E27FC236}">
                <a16:creationId xmlns:a16="http://schemas.microsoft.com/office/drawing/2014/main" id="{67F5E7FA-C9F4-B5B2-8914-0C416D8A12C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521188E-034F-6BA5-D9FA-2B0BBE4463E9}"/>
              </a:ext>
            </a:extLst>
          </p:cNvPr>
          <p:cNvSpPr>
            <a:spLocks noGrp="1"/>
          </p:cNvSpPr>
          <p:nvPr>
            <p:ph type="sldNum" sz="quarter" idx="12"/>
          </p:nvPr>
        </p:nvSpPr>
        <p:spPr/>
        <p:txBody>
          <a:bodyPr/>
          <a:lstStyle/>
          <a:p>
            <a:fld id="{CF2CE8F6-9744-4943-8D09-17E2BC866490}" type="slidenum">
              <a:rPr lang="en-IN" smtClean="0"/>
              <a:t>‹#›</a:t>
            </a:fld>
            <a:endParaRPr lang="en-IN"/>
          </a:p>
        </p:txBody>
      </p:sp>
    </p:spTree>
    <p:extLst>
      <p:ext uri="{BB962C8B-B14F-4D97-AF65-F5344CB8AC3E}">
        <p14:creationId xmlns:p14="http://schemas.microsoft.com/office/powerpoint/2010/main" val="2365612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56E9F-6908-4D8C-F2A7-9C093F6F98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D39D5224-2A59-E100-89E9-03A08F38A6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CB3DE56A-D1CC-B865-5723-D65E396925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E1A5D4-6C39-B08D-C914-8C5D4BF43B2B}"/>
              </a:ext>
            </a:extLst>
          </p:cNvPr>
          <p:cNvSpPr>
            <a:spLocks noGrp="1"/>
          </p:cNvSpPr>
          <p:nvPr>
            <p:ph type="dt" sz="half" idx="10"/>
          </p:nvPr>
        </p:nvSpPr>
        <p:spPr/>
        <p:txBody>
          <a:bodyPr/>
          <a:lstStyle/>
          <a:p>
            <a:fld id="{1788350C-577E-4DD5-B2CA-A996F97656B2}" type="datetimeFigureOut">
              <a:rPr lang="en-IN" smtClean="0"/>
              <a:t>25-04-2024</a:t>
            </a:fld>
            <a:endParaRPr lang="en-IN"/>
          </a:p>
        </p:txBody>
      </p:sp>
      <p:sp>
        <p:nvSpPr>
          <p:cNvPr id="6" name="Footer Placeholder 5">
            <a:extLst>
              <a:ext uri="{FF2B5EF4-FFF2-40B4-BE49-F238E27FC236}">
                <a16:creationId xmlns:a16="http://schemas.microsoft.com/office/drawing/2014/main" id="{76159615-36C5-89B8-6AFA-8328F17F1B2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076EA92-9D3B-B81E-476F-162990EA8817}"/>
              </a:ext>
            </a:extLst>
          </p:cNvPr>
          <p:cNvSpPr>
            <a:spLocks noGrp="1"/>
          </p:cNvSpPr>
          <p:nvPr>
            <p:ph type="sldNum" sz="quarter" idx="12"/>
          </p:nvPr>
        </p:nvSpPr>
        <p:spPr/>
        <p:txBody>
          <a:bodyPr/>
          <a:lstStyle/>
          <a:p>
            <a:fld id="{CF2CE8F6-9744-4943-8D09-17E2BC866490}" type="slidenum">
              <a:rPr lang="en-IN" smtClean="0"/>
              <a:t>‹#›</a:t>
            </a:fld>
            <a:endParaRPr lang="en-IN"/>
          </a:p>
        </p:txBody>
      </p:sp>
    </p:spTree>
    <p:extLst>
      <p:ext uri="{BB962C8B-B14F-4D97-AF65-F5344CB8AC3E}">
        <p14:creationId xmlns:p14="http://schemas.microsoft.com/office/powerpoint/2010/main" val="1037575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8357DF-7270-72E9-F2B3-C6F814C8EB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E277DEAC-A9AA-BC28-0839-27CF2A3A07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8C44FD7-F966-FFC6-DC9F-CDA468E139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788350C-577E-4DD5-B2CA-A996F97656B2}" type="datetimeFigureOut">
              <a:rPr lang="en-IN" smtClean="0"/>
              <a:t>25-04-2024</a:t>
            </a:fld>
            <a:endParaRPr lang="en-IN"/>
          </a:p>
        </p:txBody>
      </p:sp>
      <p:sp>
        <p:nvSpPr>
          <p:cNvPr id="5" name="Footer Placeholder 4">
            <a:extLst>
              <a:ext uri="{FF2B5EF4-FFF2-40B4-BE49-F238E27FC236}">
                <a16:creationId xmlns:a16="http://schemas.microsoft.com/office/drawing/2014/main" id="{7CF52EC4-38F6-A8BA-8B97-314F1E1AA7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N"/>
          </a:p>
        </p:txBody>
      </p:sp>
      <p:sp>
        <p:nvSpPr>
          <p:cNvPr id="6" name="Slide Number Placeholder 5">
            <a:extLst>
              <a:ext uri="{FF2B5EF4-FFF2-40B4-BE49-F238E27FC236}">
                <a16:creationId xmlns:a16="http://schemas.microsoft.com/office/drawing/2014/main" id="{66BF6ECD-D633-D1ED-2138-5BEFCDF549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F2CE8F6-9744-4943-8D09-17E2BC866490}" type="slidenum">
              <a:rPr lang="en-IN" smtClean="0"/>
              <a:t>‹#›</a:t>
            </a:fld>
            <a:endParaRPr lang="en-IN"/>
          </a:p>
        </p:txBody>
      </p:sp>
    </p:spTree>
    <p:extLst>
      <p:ext uri="{BB962C8B-B14F-4D97-AF65-F5344CB8AC3E}">
        <p14:creationId xmlns:p14="http://schemas.microsoft.com/office/powerpoint/2010/main" val="534620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r>
              <a:rPr lang="en-IN" sz="3600" b="1" u="sng" kern="1800" dirty="0">
                <a:effectLst/>
                <a:latin typeface="Calibri" panose="020F0502020204030204" pitchFamily="34" charset="0"/>
                <a:ea typeface="Times New Roman" panose="02020603050405020304" pitchFamily="18" charset="0"/>
                <a:cs typeface="Times New Roman" panose="02020603050405020304" pitchFamily="18" charset="0"/>
              </a:rPr>
              <a:t>MODULE 2 – NON-NEGOTIABLES OF THE CHRISTIAN WALK</a:t>
            </a:r>
            <a:endParaRPr lang="en-IN" sz="9600" dirty="0"/>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2356701"/>
            <a:ext cx="11519555" cy="4086520"/>
          </a:xfrm>
        </p:spPr>
        <p:txBody>
          <a:bodyPr>
            <a:normAutofit/>
          </a:bodyPr>
          <a:lstStyle/>
          <a:p>
            <a:pPr algn="ctr">
              <a:lnSpc>
                <a:spcPct val="107000"/>
              </a:lnSpc>
              <a:spcAft>
                <a:spcPts val="800"/>
              </a:spcAft>
            </a:pPr>
            <a:r>
              <a:rPr lang="en-IN" sz="2800" b="1" kern="1800" dirty="0">
                <a:effectLst/>
                <a:latin typeface="Calibri" panose="020F0502020204030204" pitchFamily="34" charset="0"/>
                <a:ea typeface="Times New Roman" panose="02020603050405020304" pitchFamily="18" charset="0"/>
                <a:cs typeface="Times New Roman" panose="02020603050405020304" pitchFamily="18" charset="0"/>
              </a:rPr>
              <a:t>Week 1 (11</a:t>
            </a:r>
            <a:r>
              <a:rPr lang="en-IN" sz="2800" b="1" kern="1800" baseline="30000" dirty="0">
                <a:effectLst/>
                <a:latin typeface="Calibri" panose="020F0502020204030204" pitchFamily="34" charset="0"/>
                <a:ea typeface="Times New Roman" panose="02020603050405020304" pitchFamily="18" charset="0"/>
                <a:cs typeface="Times New Roman" panose="02020603050405020304" pitchFamily="18" charset="0"/>
              </a:rPr>
              <a:t>th</a:t>
            </a:r>
            <a:r>
              <a:rPr lang="en-IN" sz="2800" b="1" kern="1800" dirty="0">
                <a:effectLst/>
                <a:latin typeface="Calibri" panose="020F0502020204030204" pitchFamily="34" charset="0"/>
                <a:ea typeface="Times New Roman" panose="02020603050405020304" pitchFamily="18" charset="0"/>
                <a:cs typeface="Times New Roman" panose="02020603050405020304" pitchFamily="18" charset="0"/>
              </a:rPr>
              <a:t> April 2024): Salvation &amp; Water Baptism</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07000"/>
              </a:lnSpc>
              <a:spcAft>
                <a:spcPts val="800"/>
              </a:spcAft>
            </a:pPr>
            <a:r>
              <a:rPr lang="en-IN" sz="2800" b="1" kern="1800" dirty="0">
                <a:effectLst/>
                <a:latin typeface="Calibri" panose="020F0502020204030204" pitchFamily="34" charset="0"/>
                <a:ea typeface="Times New Roman" panose="02020603050405020304" pitchFamily="18" charset="0"/>
                <a:cs typeface="Times New Roman" panose="02020603050405020304" pitchFamily="18" charset="0"/>
              </a:rPr>
              <a:t>Week 2 (18</a:t>
            </a:r>
            <a:r>
              <a:rPr lang="en-IN" sz="2800" b="1" kern="1800" baseline="30000" dirty="0">
                <a:effectLst/>
                <a:latin typeface="Calibri" panose="020F0502020204030204" pitchFamily="34" charset="0"/>
                <a:ea typeface="Times New Roman" panose="02020603050405020304" pitchFamily="18" charset="0"/>
                <a:cs typeface="Times New Roman" panose="02020603050405020304" pitchFamily="18" charset="0"/>
              </a:rPr>
              <a:t>th</a:t>
            </a:r>
            <a:r>
              <a:rPr lang="en-IN" sz="2800" b="1" kern="1800" dirty="0">
                <a:effectLst/>
                <a:latin typeface="Calibri" panose="020F0502020204030204" pitchFamily="34" charset="0"/>
                <a:ea typeface="Times New Roman" panose="02020603050405020304" pitchFamily="18" charset="0"/>
                <a:cs typeface="Times New Roman" panose="02020603050405020304" pitchFamily="18" charset="0"/>
              </a:rPr>
              <a:t> April 2024): Baptism of The Holy Spirit</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07000"/>
              </a:lnSpc>
              <a:spcAft>
                <a:spcPts val="800"/>
              </a:spcAft>
            </a:pPr>
            <a:r>
              <a:rPr lang="en-IN" sz="2800" b="1" kern="18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Week 3 (25</a:t>
            </a:r>
            <a:r>
              <a:rPr lang="en-IN" sz="2800" b="1" kern="1800" baseline="300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th</a:t>
            </a:r>
            <a:r>
              <a:rPr lang="en-IN" sz="2800" b="1" kern="18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 April 2024): Sanctification</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07000"/>
              </a:lnSpc>
              <a:spcAft>
                <a:spcPts val="800"/>
              </a:spcAft>
            </a:pPr>
            <a:r>
              <a:rPr lang="en-IN" sz="2800" b="1" kern="1800" dirty="0">
                <a:effectLst/>
                <a:latin typeface="Calibri" panose="020F0502020204030204" pitchFamily="34" charset="0"/>
                <a:ea typeface="Times New Roman" panose="02020603050405020304" pitchFamily="18" charset="0"/>
                <a:cs typeface="Times New Roman" panose="02020603050405020304" pitchFamily="18" charset="0"/>
              </a:rPr>
              <a:t>Week 4 (2</a:t>
            </a:r>
            <a:r>
              <a:rPr lang="en-IN" sz="2800" b="1" kern="1800" baseline="30000" dirty="0">
                <a:effectLst/>
                <a:latin typeface="Calibri" panose="020F0502020204030204" pitchFamily="34" charset="0"/>
                <a:ea typeface="Times New Roman" panose="02020603050405020304" pitchFamily="18" charset="0"/>
                <a:cs typeface="Times New Roman" panose="02020603050405020304" pitchFamily="18" charset="0"/>
              </a:rPr>
              <a:t>nd</a:t>
            </a:r>
            <a:r>
              <a:rPr lang="en-IN" sz="2800" b="1" kern="1800" dirty="0">
                <a:effectLst/>
                <a:latin typeface="Calibri" panose="020F0502020204030204" pitchFamily="34" charset="0"/>
                <a:ea typeface="Times New Roman" panose="02020603050405020304" pitchFamily="18" charset="0"/>
                <a:cs typeface="Times New Roman" panose="02020603050405020304" pitchFamily="18" charset="0"/>
              </a:rPr>
              <a:t> May 2024): Church</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2379999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1706252"/>
            <a:ext cx="11519555" cy="4736969"/>
          </a:xfrm>
        </p:spPr>
        <p:txBody>
          <a:bodyPr>
            <a:noAutofit/>
          </a:bodyPr>
          <a:lstStyle/>
          <a:p>
            <a:pPr>
              <a:lnSpc>
                <a:spcPct val="100000"/>
              </a:lnSpc>
              <a:spcBef>
                <a:spcPts val="0"/>
              </a:spcBef>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Biblical sanctification is the work of God whereby we are separated from the reign of sin unto God for His service.</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Bef>
                <a:spcPts val="0"/>
              </a:spcBef>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 </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Bef>
                <a:spcPts val="0"/>
              </a:spcBef>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Counterfeits of God’s prescribed “sanctification” abound (1 Kings 14:26-27). Man’s developed holiness is a poor imitation of the real.</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Bef>
                <a:spcPts val="0"/>
              </a:spcBef>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 </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Bef>
                <a:spcPts val="0"/>
              </a:spcBef>
            </a:pPr>
            <a:r>
              <a:rPr lang="en-IN" sz="2800" b="1"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 Kings 14:26-27 (NLT)</a:t>
            </a:r>
            <a:endParaRPr lang="en-IN" sz="2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endParaRPr>
          </a:p>
          <a:p>
            <a:pPr>
              <a:lnSpc>
                <a:spcPct val="100000"/>
              </a:lnSpc>
              <a:spcBef>
                <a:spcPts val="0"/>
              </a:spcBef>
            </a:pPr>
            <a:r>
              <a:rPr lang="en-IN" sz="2800" b="1" baseline="30000" dirty="0">
                <a:solidFill>
                  <a:srgbClr val="000000"/>
                </a:solidFill>
                <a:effectLst/>
                <a:latin typeface="Calibri" panose="020F0502020204030204" pitchFamily="34" charset="0"/>
                <a:ea typeface="Times New Roman" panose="02020603050405020304" pitchFamily="18" charset="0"/>
              </a:rPr>
              <a:t>26 </a:t>
            </a:r>
            <a:r>
              <a:rPr lang="en-IN" sz="2800" dirty="0">
                <a:solidFill>
                  <a:srgbClr val="000000"/>
                </a:solidFill>
                <a:effectLst/>
                <a:latin typeface="Calibri" panose="020F0502020204030204" pitchFamily="34" charset="0"/>
                <a:ea typeface="Times New Roman" panose="02020603050405020304" pitchFamily="18" charset="0"/>
              </a:rPr>
              <a:t>He ransacked the treasuries of the </a:t>
            </a:r>
            <a:r>
              <a:rPr lang="en-IN" sz="2800" cap="small" dirty="0">
                <a:solidFill>
                  <a:srgbClr val="000000"/>
                </a:solidFill>
                <a:effectLst/>
                <a:latin typeface="Calibri" panose="020F0502020204030204" pitchFamily="34" charset="0"/>
                <a:ea typeface="Times New Roman" panose="02020603050405020304" pitchFamily="18" charset="0"/>
              </a:rPr>
              <a:t>Lord</a:t>
            </a:r>
            <a:r>
              <a:rPr lang="en-IN" sz="2800" dirty="0">
                <a:solidFill>
                  <a:srgbClr val="000000"/>
                </a:solidFill>
                <a:effectLst/>
                <a:latin typeface="Calibri" panose="020F0502020204030204" pitchFamily="34" charset="0"/>
                <a:ea typeface="Times New Roman" panose="02020603050405020304" pitchFamily="18" charset="0"/>
              </a:rPr>
              <a:t>’s Temple and the royal palace; he stole everything, including all the gold shields Solomon had made. </a:t>
            </a:r>
            <a:r>
              <a:rPr lang="en-IN" sz="2800" baseline="30000" dirty="0">
                <a:solidFill>
                  <a:srgbClr val="000000"/>
                </a:solidFill>
                <a:effectLst/>
                <a:latin typeface="Calibri" panose="020F0502020204030204" pitchFamily="34" charset="0"/>
                <a:ea typeface="Times New Roman" panose="02020603050405020304" pitchFamily="18" charset="0"/>
              </a:rPr>
              <a:t>27 King Rehoboam later </a:t>
            </a:r>
            <a:r>
              <a:rPr lang="en-IN" sz="2800" b="1" baseline="30000" dirty="0">
                <a:solidFill>
                  <a:srgbClr val="000000"/>
                </a:solidFill>
                <a:effectLst/>
                <a:latin typeface="Calibri" panose="020F0502020204030204" pitchFamily="34" charset="0"/>
                <a:ea typeface="Times New Roman" panose="02020603050405020304" pitchFamily="18" charset="0"/>
              </a:rPr>
              <a:t>replaced them with bronze shields as substitutes</a:t>
            </a:r>
            <a:r>
              <a:rPr lang="en-IN" sz="2800" baseline="30000" dirty="0">
                <a:solidFill>
                  <a:srgbClr val="000000"/>
                </a:solidFill>
                <a:effectLst/>
                <a:latin typeface="Calibri" panose="020F0502020204030204" pitchFamily="34" charset="0"/>
                <a:ea typeface="Times New Roman" panose="02020603050405020304" pitchFamily="18" charset="0"/>
              </a:rPr>
              <a:t>, and he entrusted them to the care of the commanders of the guard who protected the entrance to the royal palace. </a:t>
            </a:r>
            <a:endParaRPr lang="en-IN" sz="4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487610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600" b="1" u="sng" kern="100" dirty="0">
                <a:effectLst/>
                <a:latin typeface="Calibri" panose="020F0502020204030204" pitchFamily="34" charset="0"/>
                <a:ea typeface="Aptos" panose="020B0004020202020204" pitchFamily="34" charset="0"/>
                <a:cs typeface="Times New Roman" panose="02020603050405020304" pitchFamily="18" charset="0"/>
              </a:rPr>
              <a:t>What “sanctification” is not…</a:t>
            </a:r>
            <a:endParaRPr lang="en-IN"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2356701"/>
            <a:ext cx="11519555" cy="4086520"/>
          </a:xfrm>
        </p:spPr>
        <p:txBody>
          <a:bodyPr>
            <a:noAutofit/>
          </a:bodyPr>
          <a:lstStyle/>
          <a:p>
            <a:pPr>
              <a:lnSpc>
                <a:spcPct val="107000"/>
              </a:lnSpc>
              <a:spcAft>
                <a:spcPts val="800"/>
              </a:spcAft>
            </a:pPr>
            <a:r>
              <a:rPr lang="en-US" sz="2800" b="1" kern="100" dirty="0">
                <a:effectLst/>
                <a:latin typeface="Calibri" panose="020F0502020204030204" pitchFamily="34" charset="0"/>
                <a:ea typeface="Aptos" panose="020B0004020202020204" pitchFamily="34" charset="0"/>
                <a:cs typeface="Times New Roman" panose="02020603050405020304" pitchFamily="18" charset="0"/>
              </a:rPr>
              <a:t>It is not moral virtue. </a:t>
            </a:r>
            <a:endParaRPr lang="en-IN" sz="2800" b="1"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One may have excellent values yet have a heart deprived of God’s sanctifying grace. Acts 17:18 talks of the Stoic philosophers who were prominent among moralized heathens yet did not recognize the work of the cross.</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406578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600" b="1" u="sng" kern="100" dirty="0">
                <a:effectLst/>
                <a:latin typeface="Calibri" panose="020F0502020204030204" pitchFamily="34" charset="0"/>
                <a:ea typeface="Aptos" panose="020B0004020202020204" pitchFamily="34" charset="0"/>
                <a:cs typeface="Times New Roman" panose="02020603050405020304" pitchFamily="18" charset="0"/>
              </a:rPr>
              <a:t>What “sanctification” is not…</a:t>
            </a:r>
            <a:endParaRPr lang="en-IN"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2356701"/>
            <a:ext cx="11519555" cy="4086520"/>
          </a:xfrm>
        </p:spPr>
        <p:txBody>
          <a:bodyPr>
            <a:noAutofit/>
          </a:bodyPr>
          <a:lstStyle/>
          <a:p>
            <a:pPr>
              <a:lnSpc>
                <a:spcPct val="100000"/>
              </a:lnSpc>
              <a:spcBef>
                <a:spcPts val="0"/>
              </a:spcBef>
            </a:pPr>
            <a:r>
              <a:rPr lang="en-US" sz="2800" b="1" kern="100" dirty="0">
                <a:effectLst/>
                <a:latin typeface="Calibri" panose="020F0502020204030204" pitchFamily="34" charset="0"/>
                <a:ea typeface="Aptos" panose="020B0004020202020204" pitchFamily="34" charset="0"/>
                <a:cs typeface="Times New Roman" panose="02020603050405020304" pitchFamily="18" charset="0"/>
              </a:rPr>
              <a:t>It is not a mere religious practice. </a:t>
            </a:r>
          </a:p>
          <a:p>
            <a:pPr>
              <a:lnSpc>
                <a:spcPct val="100000"/>
              </a:lnSpc>
              <a:spcBef>
                <a:spcPts val="0"/>
              </a:spcBef>
            </a:pP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Bef>
                <a:spcPts val="0"/>
              </a:spcBef>
            </a:pPr>
            <a:r>
              <a:rPr lang="en-IN" sz="2800" b="1"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 Timothy 3:2-5 (Amp)</a:t>
            </a:r>
            <a:endParaRPr lang="en-IN" sz="2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endParaRPr>
          </a:p>
          <a:p>
            <a:pPr>
              <a:lnSpc>
                <a:spcPct val="100000"/>
              </a:lnSpc>
              <a:spcBef>
                <a:spcPts val="0"/>
              </a:spcBef>
            </a:pPr>
            <a:r>
              <a:rPr lang="en-IN" sz="2800" dirty="0">
                <a:solidFill>
                  <a:srgbClr val="000000"/>
                </a:solidFill>
                <a:effectLst/>
                <a:latin typeface="Calibri" panose="020F0502020204030204" pitchFamily="34" charset="0"/>
                <a:ea typeface="Times New Roman" panose="02020603050405020304" pitchFamily="18" charset="0"/>
              </a:rPr>
              <a:t>For people will be lovers of self [narcissistic, self-focused], lovers of money [impelled by greed], boastful, arrogant, </a:t>
            </a:r>
            <a:r>
              <a:rPr lang="en-IN" sz="2800" dirty="0" err="1">
                <a:solidFill>
                  <a:srgbClr val="000000"/>
                </a:solidFill>
                <a:effectLst/>
                <a:latin typeface="Calibri" panose="020F0502020204030204" pitchFamily="34" charset="0"/>
                <a:ea typeface="Times New Roman" panose="02020603050405020304" pitchFamily="18" charset="0"/>
              </a:rPr>
              <a:t>revilers</a:t>
            </a:r>
            <a:r>
              <a:rPr lang="en-IN" sz="2800" dirty="0">
                <a:solidFill>
                  <a:srgbClr val="000000"/>
                </a:solidFill>
                <a:effectLst/>
                <a:latin typeface="Calibri" panose="020F0502020204030204" pitchFamily="34" charset="0"/>
                <a:ea typeface="Times New Roman" panose="02020603050405020304" pitchFamily="18" charset="0"/>
              </a:rPr>
              <a:t>, disobedient to parents, ungrateful, unholy </a:t>
            </a:r>
            <a:r>
              <a:rPr lang="en-IN" sz="2800" i="1" dirty="0">
                <a:solidFill>
                  <a:srgbClr val="000000"/>
                </a:solidFill>
                <a:effectLst/>
                <a:latin typeface="Calibri" panose="020F0502020204030204" pitchFamily="34" charset="0"/>
                <a:ea typeface="Times New Roman" panose="02020603050405020304" pitchFamily="18" charset="0"/>
              </a:rPr>
              <a:t>and</a:t>
            </a:r>
            <a:r>
              <a:rPr lang="en-IN" sz="2800" dirty="0">
                <a:solidFill>
                  <a:srgbClr val="000000"/>
                </a:solidFill>
                <a:effectLst/>
                <a:latin typeface="Calibri" panose="020F0502020204030204" pitchFamily="34" charset="0"/>
                <a:ea typeface="Times New Roman" panose="02020603050405020304" pitchFamily="18" charset="0"/>
              </a:rPr>
              <a:t> profane,</a:t>
            </a:r>
            <a:r>
              <a:rPr lang="en-IN" sz="2800" baseline="30000" dirty="0">
                <a:effectLst/>
                <a:latin typeface="Times New Roman" panose="02020603050405020304" pitchFamily="18" charset="0"/>
                <a:ea typeface="Times New Roman" panose="02020603050405020304" pitchFamily="18" charset="0"/>
              </a:rPr>
              <a:t> [and they will be] unloving [devoid of natural human affection, calloused and inhumane], irreconcilable, malicious gossips, devoid of self-control [intemperate, immoral], brutal, haters of good, traitors, reckless, conceited, lovers of [sensual] pleasure rather than lovers of God, </a:t>
            </a:r>
            <a:r>
              <a:rPr lang="en-IN" sz="2800" b="1" baseline="30000" dirty="0">
                <a:effectLst/>
                <a:latin typeface="Times New Roman" panose="02020603050405020304" pitchFamily="18" charset="0"/>
                <a:ea typeface="Times New Roman" panose="02020603050405020304" pitchFamily="18" charset="0"/>
              </a:rPr>
              <a:t>holding to a form of [outward] godliness (religion), although they have denied its power [for their conduct nullifies their claim of faith</a:t>
            </a:r>
            <a:r>
              <a:rPr lang="en-IN" sz="2800" baseline="30000" dirty="0">
                <a:effectLst/>
                <a:latin typeface="Times New Roman" panose="02020603050405020304" pitchFamily="18" charset="0"/>
                <a:ea typeface="Times New Roman" panose="02020603050405020304" pitchFamily="18" charset="0"/>
              </a:rPr>
              <a:t>]. Avoid such people </a:t>
            </a:r>
            <a:r>
              <a:rPr lang="en-IN" sz="2800" i="1" baseline="30000" dirty="0">
                <a:effectLst/>
                <a:latin typeface="Times New Roman" panose="02020603050405020304" pitchFamily="18" charset="0"/>
                <a:ea typeface="Times New Roman" panose="02020603050405020304" pitchFamily="18" charset="0"/>
              </a:rPr>
              <a:t>and</a:t>
            </a:r>
            <a:r>
              <a:rPr lang="en-IN" sz="2800" baseline="30000" dirty="0">
                <a:effectLst/>
                <a:latin typeface="Times New Roman" panose="02020603050405020304" pitchFamily="18" charset="0"/>
                <a:ea typeface="Times New Roman" panose="02020603050405020304" pitchFamily="18" charset="0"/>
              </a:rPr>
              <a:t> keep far away from them. </a:t>
            </a:r>
            <a:endParaRPr lang="en-IN" sz="4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865736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600" b="1" u="sng" kern="100" dirty="0">
                <a:effectLst/>
                <a:latin typeface="Calibri" panose="020F0502020204030204" pitchFamily="34" charset="0"/>
                <a:ea typeface="Aptos" panose="020B0004020202020204" pitchFamily="34" charset="0"/>
                <a:cs typeface="Times New Roman" panose="02020603050405020304" pitchFamily="18" charset="0"/>
              </a:rPr>
              <a:t>What “sanctification” is not…</a:t>
            </a:r>
            <a:endParaRPr lang="en-IN"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2356701"/>
            <a:ext cx="11519555" cy="4086520"/>
          </a:xfrm>
        </p:spPr>
        <p:txBody>
          <a:bodyPr>
            <a:noAutofit/>
          </a:bodyPr>
          <a:lstStyle/>
          <a:p>
            <a:pPr>
              <a:lnSpc>
                <a:spcPct val="107000"/>
              </a:lnSpc>
              <a:spcAft>
                <a:spcPts val="800"/>
              </a:spcAft>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People miss out on the true holiness which is found in Eph 4:24.</a:t>
            </a:r>
            <a:endParaRPr lang="en-IN"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Bef>
                <a:spcPts val="0"/>
              </a:spcBef>
            </a:pPr>
            <a:endParaRPr lang="en-IN" sz="2800" kern="100" dirty="0">
              <a:effectLst/>
              <a:latin typeface="Calibri" panose="020F0502020204030204" pitchFamily="34" charset="0"/>
              <a:ea typeface="Aptos" panose="020B0004020202020204" pitchFamily="34" charset="0"/>
              <a:cs typeface="Calibri" panose="020F0502020204030204" pitchFamily="34" charset="0"/>
            </a:endParaRPr>
          </a:p>
          <a:p>
            <a:pPr>
              <a:lnSpc>
                <a:spcPct val="100000"/>
              </a:lnSpc>
              <a:spcBef>
                <a:spcPts val="0"/>
              </a:spcBef>
            </a:pPr>
            <a:r>
              <a:rPr lang="en-IN" sz="2800" b="1" kern="100" dirty="0">
                <a:effectLst/>
                <a:latin typeface="Calibri" panose="020F0502020204030204" pitchFamily="34" charset="0"/>
                <a:ea typeface="Times New Roman" panose="02020603050405020304" pitchFamily="18" charset="0"/>
                <a:cs typeface="Calibri" panose="020F0502020204030204" pitchFamily="34" charset="0"/>
              </a:rPr>
              <a:t>Ephesians 4:22-24 (Amp)</a:t>
            </a:r>
          </a:p>
          <a:p>
            <a:pPr>
              <a:lnSpc>
                <a:spcPct val="100000"/>
              </a:lnSpc>
              <a:spcBef>
                <a:spcPts val="0"/>
              </a:spcBef>
            </a:pPr>
            <a:r>
              <a:rPr lang="en-IN" sz="2800" kern="100" baseline="30000" dirty="0">
                <a:effectLst/>
                <a:latin typeface="Calibri" panose="020F0502020204030204" pitchFamily="34" charset="0"/>
                <a:ea typeface="Times New Roman" panose="02020603050405020304" pitchFamily="18" charset="0"/>
                <a:cs typeface="Calibri" panose="020F0502020204030204" pitchFamily="34" charset="0"/>
              </a:rPr>
              <a:t>22 </a:t>
            </a:r>
            <a:r>
              <a:rPr lang="en-IN" sz="2800" kern="100" dirty="0">
                <a:effectLst/>
                <a:latin typeface="Calibri" panose="020F0502020204030204" pitchFamily="34" charset="0"/>
                <a:ea typeface="Times New Roman" panose="02020603050405020304" pitchFamily="18" charset="0"/>
                <a:cs typeface="Calibri" panose="020F0502020204030204" pitchFamily="34" charset="0"/>
              </a:rPr>
              <a:t>that, regarding your previous way of life, you put off your old self [completely discard your former nature], which is being corrupted through deceitful desires, </a:t>
            </a:r>
            <a:r>
              <a:rPr lang="en-IN" sz="2800" kern="100" baseline="30000" dirty="0">
                <a:effectLst/>
                <a:latin typeface="Calibri" panose="020F0502020204030204" pitchFamily="34" charset="0"/>
                <a:ea typeface="Times New Roman" panose="02020603050405020304" pitchFamily="18" charset="0"/>
                <a:cs typeface="Calibri" panose="020F0502020204030204" pitchFamily="34" charset="0"/>
              </a:rPr>
              <a:t>23 and be </a:t>
            </a:r>
            <a:r>
              <a:rPr lang="en-IN" sz="2800" i="1" kern="100" baseline="30000" dirty="0">
                <a:effectLst/>
                <a:latin typeface="Calibri" panose="020F0502020204030204" pitchFamily="34" charset="0"/>
                <a:ea typeface="Times New Roman" panose="02020603050405020304" pitchFamily="18" charset="0"/>
                <a:cs typeface="Calibri" panose="020F0502020204030204" pitchFamily="34" charset="0"/>
              </a:rPr>
              <a:t>continually</a:t>
            </a:r>
            <a:r>
              <a:rPr lang="en-IN" sz="2800" kern="100" baseline="30000" dirty="0">
                <a:effectLst/>
                <a:latin typeface="Calibri" panose="020F0502020204030204" pitchFamily="34" charset="0"/>
                <a:ea typeface="Times New Roman" panose="02020603050405020304" pitchFamily="18" charset="0"/>
                <a:cs typeface="Calibri" panose="020F0502020204030204" pitchFamily="34" charset="0"/>
              </a:rPr>
              <a:t> renewed in the spirit of your mind [having a fresh, untarnished mental and spiritual attitude], 24 and put on the new self [the regenerated and renewed nature], created in God’s image, [godlike] in the righteousness and holiness of the truth [living in a way that expresses to God your gratitude for your salvation]. </a:t>
            </a:r>
            <a:endParaRPr lang="en-IN" sz="28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1511801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600" b="1" u="sng" kern="100" dirty="0">
                <a:effectLst/>
                <a:latin typeface="Calibri" panose="020F0502020204030204" pitchFamily="34" charset="0"/>
                <a:ea typeface="Aptos" panose="020B0004020202020204" pitchFamily="34" charset="0"/>
                <a:cs typeface="Times New Roman" panose="02020603050405020304" pitchFamily="18" charset="0"/>
              </a:rPr>
              <a:t>What “sanctification” is not…</a:t>
            </a:r>
            <a:endParaRPr lang="en-IN"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2356701"/>
            <a:ext cx="11519555" cy="4086520"/>
          </a:xfrm>
        </p:spPr>
        <p:txBody>
          <a:bodyPr>
            <a:noAutofit/>
          </a:bodyPr>
          <a:lstStyle/>
          <a:p>
            <a:pPr>
              <a:lnSpc>
                <a:spcPct val="100000"/>
              </a:lnSpc>
              <a:spcBef>
                <a:spcPts val="0"/>
              </a:spcBef>
            </a:pPr>
            <a:r>
              <a:rPr lang="en-US" sz="2800" b="1" kern="100" dirty="0">
                <a:effectLst/>
                <a:latin typeface="Calibri" panose="020F0502020204030204" pitchFamily="34" charset="0"/>
                <a:ea typeface="Aptos" panose="020B0004020202020204" pitchFamily="34" charset="0"/>
                <a:cs typeface="Times New Roman" panose="02020603050405020304" pitchFamily="18" charset="0"/>
              </a:rPr>
              <a:t>It is not eradication.</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Bef>
                <a:spcPts val="0"/>
              </a:spcBef>
            </a:pPr>
            <a:r>
              <a:rPr lang="en-US" sz="2800" i="1" kern="100" dirty="0">
                <a:effectLst/>
                <a:latin typeface="Calibri" panose="020F0502020204030204" pitchFamily="34" charset="0"/>
                <a:ea typeface="Aptos" panose="020B0004020202020204" pitchFamily="34" charset="0"/>
                <a:cs typeface="Times New Roman" panose="02020603050405020304" pitchFamily="18" charset="0"/>
              </a:rPr>
              <a:t>There are various holiness movements which are responsible for different interpretations of sanctification. They believe in the eradication of the old man and believe in sinless perfection. No doubt we are called unto this. </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Bef>
                <a:spcPts val="0"/>
              </a:spcBef>
            </a:pPr>
            <a:r>
              <a:rPr lang="en-US" sz="2800" i="1" kern="100" dirty="0">
                <a:effectLst/>
                <a:latin typeface="Calibri" panose="020F0502020204030204" pitchFamily="34" charset="0"/>
                <a:ea typeface="Aptos" panose="020B0004020202020204" pitchFamily="34" charset="0"/>
                <a:cs typeface="Times New Roman" panose="02020603050405020304" pitchFamily="18" charset="0"/>
              </a:rPr>
              <a:t> </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Bef>
                <a:spcPts val="0"/>
              </a:spcBef>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The Lord has certainly made possible for His own, a constant deliverance from all known, conscious sin. Such an experience, however, does not suggest a condition of sinlessness. “If we say we have no sin, we deceive ourselves”. There is a world of undiscovered sin within the most holy among us. Sin does not die within the believer, he dies to sin.</a:t>
            </a:r>
            <a:r>
              <a:rPr lang="en-US" sz="2800" i="1" kern="100" dirty="0">
                <a:effectLst/>
                <a:latin typeface="Calibri" panose="020F0502020204030204" pitchFamily="34" charset="0"/>
                <a:ea typeface="Aptos" panose="020B0004020202020204" pitchFamily="34" charset="0"/>
                <a:cs typeface="Times New Roman" panose="02020603050405020304" pitchFamily="18" charset="0"/>
              </a:rPr>
              <a:t> </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184648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600" b="1" u="sng" kern="100" dirty="0">
                <a:effectLst/>
                <a:latin typeface="Calibri" panose="020F0502020204030204" pitchFamily="34" charset="0"/>
                <a:ea typeface="Aptos" panose="020B0004020202020204" pitchFamily="34" charset="0"/>
                <a:cs typeface="Times New Roman" panose="02020603050405020304" pitchFamily="18" charset="0"/>
              </a:rPr>
              <a:t>What “sanctification” is not…</a:t>
            </a:r>
            <a:endParaRPr lang="en-IN"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2356701"/>
            <a:ext cx="11519555" cy="4086520"/>
          </a:xfrm>
        </p:spPr>
        <p:txBody>
          <a:bodyPr>
            <a:noAutofit/>
          </a:bodyPr>
          <a:lstStyle/>
          <a:p>
            <a:pPr>
              <a:lnSpc>
                <a:spcPct val="100000"/>
              </a:lnSpc>
              <a:spcBef>
                <a:spcPts val="0"/>
              </a:spcBef>
            </a:pPr>
            <a:r>
              <a:rPr lang="en-US" sz="2800" b="1" kern="100" dirty="0">
                <a:effectLst/>
                <a:latin typeface="Calibri" panose="020F0502020204030204" pitchFamily="34" charset="0"/>
                <a:ea typeface="Aptos" panose="020B0004020202020204" pitchFamily="34" charset="0"/>
                <a:cs typeface="Times New Roman" panose="02020603050405020304" pitchFamily="18" charset="0"/>
              </a:rPr>
              <a:t>It is not eradication.</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Bef>
                <a:spcPts val="0"/>
              </a:spcBef>
            </a:pPr>
            <a:r>
              <a:rPr lang="en-IN" i="1" kern="100" dirty="0">
                <a:effectLst/>
                <a:latin typeface="Calibri" panose="020F0502020204030204" pitchFamily="34" charset="0"/>
                <a:ea typeface="Aptos" panose="020B0004020202020204" pitchFamily="34" charset="0"/>
                <a:cs typeface="Times New Roman" panose="02020603050405020304" pitchFamily="18" charset="0"/>
              </a:rPr>
              <a:t>When Paul declared, “I die daily,” he meant that he had acquired the habit of reckoning himself dead unto sin. There is a difference between sin being in us against our will, and reigning in us with our permission (Romans 6:12). </a:t>
            </a:r>
            <a:endParaRPr lang="en-IN"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Bef>
                <a:spcPts val="0"/>
              </a:spcBef>
            </a:pPr>
            <a:r>
              <a:rPr lang="en-IN" i="1" kern="100" dirty="0">
                <a:effectLst/>
                <a:latin typeface="Calibri" panose="020F0502020204030204" pitchFamily="34" charset="0"/>
                <a:ea typeface="Aptos" panose="020B0004020202020204" pitchFamily="34" charset="0"/>
                <a:cs typeface="Times New Roman" panose="02020603050405020304" pitchFamily="18" charset="0"/>
              </a:rPr>
              <a:t> </a:t>
            </a:r>
            <a:endParaRPr lang="en-IN"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Bef>
                <a:spcPts val="0"/>
              </a:spcBef>
            </a:pPr>
            <a:r>
              <a:rPr lang="en-IN" b="1"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Romans 6:12 (Amp)</a:t>
            </a:r>
            <a:endParaRPr lang="en-IN"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endParaRPr>
          </a:p>
          <a:p>
            <a:pPr>
              <a:lnSpc>
                <a:spcPct val="100000"/>
              </a:lnSpc>
              <a:spcBef>
                <a:spcPts val="0"/>
              </a:spcBef>
            </a:pPr>
            <a:r>
              <a:rPr lang="en-IN" dirty="0">
                <a:solidFill>
                  <a:srgbClr val="000000"/>
                </a:solidFill>
                <a:effectLst/>
                <a:latin typeface="Calibri" panose="020F0502020204030204" pitchFamily="34" charset="0"/>
                <a:ea typeface="Times New Roman" panose="02020603050405020304" pitchFamily="18" charset="0"/>
              </a:rPr>
              <a:t>Therefore do not let sin reign in your mortal body so that you obey its lusts </a:t>
            </a:r>
            <a:r>
              <a:rPr lang="en-IN" i="1" dirty="0">
                <a:solidFill>
                  <a:srgbClr val="000000"/>
                </a:solidFill>
                <a:effectLst/>
                <a:latin typeface="Calibri" panose="020F0502020204030204" pitchFamily="34" charset="0"/>
                <a:ea typeface="Times New Roman" panose="02020603050405020304" pitchFamily="18" charset="0"/>
              </a:rPr>
              <a:t>and</a:t>
            </a:r>
            <a:r>
              <a:rPr lang="en-IN" dirty="0">
                <a:solidFill>
                  <a:srgbClr val="000000"/>
                </a:solidFill>
                <a:effectLst/>
                <a:latin typeface="Calibri" panose="020F0502020204030204" pitchFamily="34" charset="0"/>
                <a:ea typeface="Times New Roman" panose="02020603050405020304" pitchFamily="18" charset="0"/>
              </a:rPr>
              <a:t> passions.</a:t>
            </a:r>
            <a:endParaRPr lang="en-IN" dirty="0">
              <a:effectLst/>
              <a:latin typeface="Times New Roman" panose="02020603050405020304" pitchFamily="18" charset="0"/>
              <a:ea typeface="Times New Roman" panose="02020603050405020304" pitchFamily="18" charset="0"/>
            </a:endParaRPr>
          </a:p>
          <a:p>
            <a:pPr>
              <a:lnSpc>
                <a:spcPct val="100000"/>
              </a:lnSpc>
              <a:spcBef>
                <a:spcPts val="0"/>
              </a:spcBef>
            </a:pPr>
            <a:r>
              <a:rPr lang="en-IN" kern="100" dirty="0">
                <a:effectLst/>
                <a:latin typeface="Calibri" panose="020F0502020204030204" pitchFamily="34" charset="0"/>
                <a:ea typeface="Aptos" panose="020B0004020202020204" pitchFamily="34" charset="0"/>
                <a:cs typeface="Times New Roman" panose="02020603050405020304" pitchFamily="18" charset="0"/>
              </a:rPr>
              <a:t> </a:t>
            </a:r>
            <a:endParaRPr lang="en-IN"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Bef>
                <a:spcPts val="0"/>
              </a:spcBef>
            </a:pPr>
            <a:r>
              <a:rPr lang="en-IN" kern="100" dirty="0">
                <a:effectLst/>
                <a:latin typeface="Calibri" panose="020F0502020204030204" pitchFamily="34" charset="0"/>
                <a:ea typeface="Aptos" panose="020B0004020202020204" pitchFamily="34" charset="0"/>
                <a:cs typeface="Times New Roman" panose="02020603050405020304" pitchFamily="18" charset="0"/>
              </a:rPr>
              <a:t>In spite of the affirmation of many that their old nature has been eradicated, it remains until death or until Christ’s return. A person who claims he is so sanctified that he cannot sin, actually sins by such an assertion. Sanctification is God's master work that goes on in the life of a believer as long as he lives.</a:t>
            </a:r>
            <a:endParaRPr lang="en-IN"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601559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600" b="1" u="sng" kern="100" dirty="0">
                <a:effectLst/>
                <a:latin typeface="Calibri" panose="020F0502020204030204" pitchFamily="34" charset="0"/>
                <a:ea typeface="Aptos" panose="020B0004020202020204" pitchFamily="34" charset="0"/>
                <a:cs typeface="Times New Roman" panose="02020603050405020304" pitchFamily="18" charset="0"/>
              </a:rPr>
              <a:t>What is Sanctification according to the Word?</a:t>
            </a:r>
            <a:endParaRPr lang="en-IN"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2356701"/>
            <a:ext cx="11519555" cy="4086520"/>
          </a:xfrm>
        </p:spPr>
        <p:txBody>
          <a:bodyPr>
            <a:noAutofit/>
          </a:bodyPr>
          <a:lstStyle/>
          <a:p>
            <a:pPr>
              <a:lnSpc>
                <a:spcPct val="100000"/>
              </a:lnSpc>
              <a:spcBef>
                <a:spcPts val="0"/>
              </a:spcBef>
            </a:pPr>
            <a:r>
              <a:rPr lang="en-US" sz="2800" b="1" kern="100" dirty="0">
                <a:effectLst/>
                <a:latin typeface="Calibri" panose="020F0502020204030204" pitchFamily="34" charset="0"/>
                <a:ea typeface="Aptos" panose="020B0004020202020204" pitchFamily="34" charset="0"/>
                <a:cs typeface="Times New Roman" panose="02020603050405020304" pitchFamily="18" charset="0"/>
              </a:rPr>
              <a:t>It is a supernatural work.</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Bef>
                <a:spcPts val="0"/>
              </a:spcBef>
            </a:pPr>
            <a:r>
              <a:rPr lang="en-US" sz="2800" i="1" kern="100" dirty="0">
                <a:effectLst/>
                <a:latin typeface="Calibri" panose="020F0502020204030204" pitchFamily="34" charset="0"/>
                <a:ea typeface="Aptos" panose="020B0004020202020204" pitchFamily="34" charset="0"/>
                <a:cs typeface="Times New Roman" panose="02020603050405020304" pitchFamily="18" charset="0"/>
              </a:rPr>
              <a:t>It is the work of the Holy Spirit.</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Bef>
                <a:spcPts val="0"/>
              </a:spcBef>
            </a:pPr>
            <a:r>
              <a:rPr lang="en-US" sz="2800" i="1" kern="100" dirty="0">
                <a:effectLst/>
                <a:latin typeface="Calibri" panose="020F0502020204030204" pitchFamily="34" charset="0"/>
                <a:ea typeface="Aptos" panose="020B0004020202020204" pitchFamily="34" charset="0"/>
                <a:cs typeface="Times New Roman" panose="02020603050405020304" pitchFamily="18" charset="0"/>
              </a:rPr>
              <a:t> </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Bef>
                <a:spcPts val="0"/>
              </a:spcBef>
            </a:pPr>
            <a:r>
              <a:rPr lang="en-IN" sz="2800" b="1"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 Peter 1:1-2 (Amp)</a:t>
            </a:r>
            <a:endParaRPr lang="en-IN" sz="2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endParaRPr>
          </a:p>
          <a:p>
            <a:pPr>
              <a:lnSpc>
                <a:spcPct val="100000"/>
              </a:lnSpc>
              <a:spcBef>
                <a:spcPts val="0"/>
              </a:spcBef>
            </a:pPr>
            <a:r>
              <a:rPr lang="en-IN" sz="2800" b="1" baseline="30000" dirty="0">
                <a:solidFill>
                  <a:srgbClr val="000000"/>
                </a:solidFill>
                <a:effectLst/>
                <a:latin typeface="Calibri" panose="020F0502020204030204" pitchFamily="34" charset="0"/>
                <a:ea typeface="Times New Roman" panose="02020603050405020304" pitchFamily="18" charset="0"/>
              </a:rPr>
              <a:t>1 </a:t>
            </a:r>
            <a:r>
              <a:rPr lang="en-IN" sz="2800" dirty="0">
                <a:solidFill>
                  <a:srgbClr val="000000"/>
                </a:solidFill>
                <a:effectLst/>
                <a:latin typeface="Calibri" panose="020F0502020204030204" pitchFamily="34" charset="0"/>
                <a:ea typeface="Times New Roman" panose="02020603050405020304" pitchFamily="18" charset="0"/>
              </a:rPr>
              <a:t>Peter, an apostle (special messenger, personally chosen representative) of Jesus Christ,</a:t>
            </a:r>
            <a:endParaRPr lang="en-IN" sz="2800" dirty="0">
              <a:effectLst/>
              <a:latin typeface="Times New Roman" panose="02020603050405020304" pitchFamily="18" charset="0"/>
              <a:ea typeface="Times New Roman" panose="02020603050405020304" pitchFamily="18" charset="0"/>
            </a:endParaRPr>
          </a:p>
          <a:p>
            <a:pPr>
              <a:lnSpc>
                <a:spcPct val="100000"/>
              </a:lnSpc>
              <a:spcBef>
                <a:spcPts val="0"/>
              </a:spcBef>
            </a:pPr>
            <a:r>
              <a:rPr lang="en-IN" sz="2800" dirty="0">
                <a:solidFill>
                  <a:srgbClr val="000000"/>
                </a:solidFill>
                <a:effectLst/>
                <a:latin typeface="Calibri" panose="020F0502020204030204" pitchFamily="34" charset="0"/>
                <a:ea typeface="Times New Roman" panose="02020603050405020304" pitchFamily="18" charset="0"/>
              </a:rPr>
              <a:t>To those [elect—both Jewish and Gentile believers] who live as exiles, scattered throughout Pontus, Galatia, Cappadocia, Asia [Minor], and Bithynia, who are chosen </a:t>
            </a:r>
            <a:r>
              <a:rPr lang="en-IN" sz="2800" b="1" baseline="30000" dirty="0">
                <a:solidFill>
                  <a:srgbClr val="000000"/>
                </a:solidFill>
                <a:effectLst/>
                <a:latin typeface="Calibri" panose="020F0502020204030204" pitchFamily="34" charset="0"/>
                <a:ea typeface="Times New Roman" panose="02020603050405020304" pitchFamily="18" charset="0"/>
              </a:rPr>
              <a:t>2 according to the foreknowledge of God the Father </a:t>
            </a:r>
            <a:r>
              <a:rPr lang="en-IN" sz="2800" b="1" baseline="30000" dirty="0">
                <a:solidFill>
                  <a:srgbClr val="000000"/>
                </a:solidFill>
                <a:effectLst/>
                <a:highlight>
                  <a:srgbClr val="FFFF00"/>
                </a:highlight>
                <a:latin typeface="Calibri" panose="020F0502020204030204" pitchFamily="34" charset="0"/>
                <a:ea typeface="Times New Roman" panose="02020603050405020304" pitchFamily="18" charset="0"/>
              </a:rPr>
              <a:t>by the sanctifying work of the Spirit </a:t>
            </a:r>
            <a:r>
              <a:rPr lang="en-IN" sz="2800" b="1" baseline="30000" dirty="0">
                <a:solidFill>
                  <a:srgbClr val="000000"/>
                </a:solidFill>
                <a:effectLst/>
                <a:latin typeface="Calibri" panose="020F0502020204030204" pitchFamily="34" charset="0"/>
                <a:ea typeface="Times New Roman" panose="02020603050405020304" pitchFamily="18" charset="0"/>
              </a:rPr>
              <a:t>to be obedient to Jesus Christ and to be sprinkled with His blood: May grace and peace [that special sense of spiritual well-being] be yours in increasing abundance [as you walk closely with God]. </a:t>
            </a:r>
            <a:endParaRPr lang="en-IN"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208691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600" b="1" u="sng" kern="100" dirty="0">
                <a:effectLst/>
                <a:latin typeface="Calibri" panose="020F0502020204030204" pitchFamily="34" charset="0"/>
                <a:ea typeface="Aptos" panose="020B0004020202020204" pitchFamily="34" charset="0"/>
                <a:cs typeface="Times New Roman" panose="02020603050405020304" pitchFamily="18" charset="0"/>
              </a:rPr>
              <a:t>What is Sanctification according to the Word?</a:t>
            </a:r>
            <a:endParaRPr lang="en-IN"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2356701"/>
            <a:ext cx="11519555" cy="4086520"/>
          </a:xfrm>
        </p:spPr>
        <p:txBody>
          <a:bodyPr>
            <a:noAutofit/>
          </a:bodyPr>
          <a:lstStyle/>
          <a:p>
            <a:pPr>
              <a:lnSpc>
                <a:spcPct val="100000"/>
              </a:lnSpc>
              <a:spcBef>
                <a:spcPts val="0"/>
              </a:spcBef>
            </a:pPr>
            <a:r>
              <a:rPr lang="en-US" sz="2800" b="1" kern="100" dirty="0">
                <a:effectLst/>
                <a:latin typeface="Calibri" panose="020F0502020204030204" pitchFamily="34" charset="0"/>
                <a:ea typeface="Aptos" panose="020B0004020202020204" pitchFamily="34" charset="0"/>
                <a:cs typeface="Calibri" panose="020F0502020204030204" pitchFamily="34" charset="0"/>
              </a:rPr>
              <a:t>It is an intrinsic work.</a:t>
            </a:r>
            <a:endParaRPr lang="en-IN" sz="2800" kern="100" dirty="0">
              <a:effectLst/>
              <a:latin typeface="Calibri" panose="020F0502020204030204" pitchFamily="34" charset="0"/>
              <a:ea typeface="Aptos" panose="020B0004020202020204" pitchFamily="34" charset="0"/>
              <a:cs typeface="Calibri" panose="020F0502020204030204" pitchFamily="34" charset="0"/>
            </a:endParaRPr>
          </a:p>
          <a:p>
            <a:pPr>
              <a:lnSpc>
                <a:spcPct val="100000"/>
              </a:lnSpc>
              <a:spcBef>
                <a:spcPts val="0"/>
              </a:spcBef>
            </a:pPr>
            <a:r>
              <a:rPr lang="en-US" sz="2800" kern="100" dirty="0">
                <a:effectLst/>
                <a:latin typeface="Calibri" panose="020F0502020204030204" pitchFamily="34" charset="0"/>
                <a:ea typeface="Aptos" panose="020B0004020202020204" pitchFamily="34" charset="0"/>
                <a:cs typeface="Calibri" panose="020F0502020204030204" pitchFamily="34" charset="0"/>
              </a:rPr>
              <a:t>Sanctification is parallel to the “adorning of the heart” which Peter wrote...</a:t>
            </a:r>
            <a:endParaRPr lang="en-IN" sz="2800" kern="100" dirty="0">
              <a:effectLst/>
              <a:latin typeface="Calibri" panose="020F0502020204030204" pitchFamily="34" charset="0"/>
              <a:ea typeface="Aptos" panose="020B0004020202020204" pitchFamily="34" charset="0"/>
              <a:cs typeface="Calibri" panose="020F0502020204030204" pitchFamily="34" charset="0"/>
            </a:endParaRPr>
          </a:p>
          <a:p>
            <a:pPr>
              <a:lnSpc>
                <a:spcPct val="100000"/>
              </a:lnSpc>
              <a:spcBef>
                <a:spcPts val="0"/>
              </a:spcBef>
            </a:pPr>
            <a:r>
              <a:rPr lang="en-US" sz="2800" kern="100" dirty="0">
                <a:effectLst/>
                <a:latin typeface="Calibri" panose="020F0502020204030204" pitchFamily="34" charset="0"/>
                <a:ea typeface="Aptos" panose="020B0004020202020204" pitchFamily="34" charset="0"/>
                <a:cs typeface="Calibri" panose="020F0502020204030204" pitchFamily="34" charset="0"/>
              </a:rPr>
              <a:t> </a:t>
            </a:r>
            <a:endParaRPr lang="en-IN" sz="2800" kern="100" dirty="0">
              <a:effectLst/>
              <a:latin typeface="Calibri" panose="020F0502020204030204" pitchFamily="34" charset="0"/>
              <a:ea typeface="Aptos" panose="020B0004020202020204" pitchFamily="34" charset="0"/>
              <a:cs typeface="Calibri" panose="020F0502020204030204" pitchFamily="34" charset="0"/>
            </a:endParaRPr>
          </a:p>
          <a:p>
            <a:pPr>
              <a:lnSpc>
                <a:spcPct val="100000"/>
              </a:lnSpc>
              <a:spcBef>
                <a:spcPts val="0"/>
              </a:spcBef>
            </a:pPr>
            <a:r>
              <a:rPr lang="en-IN" sz="28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 Peter 3:3-4 (Amp)</a:t>
            </a:r>
            <a:endParaRPr lang="en-IN" sz="2800" b="1" kern="100" dirty="0">
              <a:solidFill>
                <a:srgbClr val="0F4761"/>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00000"/>
              </a:lnSpc>
              <a:spcBef>
                <a:spcPts val="0"/>
              </a:spcBef>
            </a:pPr>
            <a:r>
              <a:rPr lang="en-IN" sz="2800" b="1"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3 </a:t>
            </a:r>
            <a:r>
              <a:rPr lang="en-IN"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Your adornment must not be </a:t>
            </a:r>
            <a:r>
              <a:rPr lang="en-IN" sz="28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merely</a:t>
            </a:r>
            <a:r>
              <a:rPr lang="en-IN"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external—with interweaving </a:t>
            </a:r>
            <a:r>
              <a:rPr lang="en-IN" sz="28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and</a:t>
            </a:r>
            <a:r>
              <a:rPr lang="en-IN"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elaborate knotting of the hair, and wearing gold </a:t>
            </a:r>
            <a:r>
              <a:rPr lang="en-IN" sz="2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jewelry</a:t>
            </a:r>
            <a:r>
              <a:rPr lang="en-IN"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or [being superficially preoccupied with] dressing in </a:t>
            </a:r>
            <a:r>
              <a:rPr lang="en-IN" sz="28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expensive</a:t>
            </a:r>
            <a:r>
              <a:rPr lang="en-IN"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clothes; </a:t>
            </a:r>
            <a:r>
              <a:rPr lang="en-IN" sz="2800" b="1" baseline="30000" dirty="0">
                <a:effectLst/>
                <a:latin typeface="Calibri" panose="020F0502020204030204" pitchFamily="34" charset="0"/>
                <a:ea typeface="Times New Roman" panose="02020603050405020304" pitchFamily="18" charset="0"/>
                <a:cs typeface="Calibri" panose="020F0502020204030204" pitchFamily="34" charset="0"/>
              </a:rPr>
              <a:t>4 but let it be [</a:t>
            </a:r>
            <a:r>
              <a:rPr lang="en-IN" sz="2800" b="1" baseline="30000" dirty="0">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the inner beauty of] the hidden person of the heart</a:t>
            </a:r>
            <a:r>
              <a:rPr lang="en-IN" sz="2800" b="1" baseline="30000" dirty="0">
                <a:effectLst/>
                <a:latin typeface="Calibri" panose="020F0502020204030204" pitchFamily="34" charset="0"/>
                <a:ea typeface="Times New Roman" panose="02020603050405020304" pitchFamily="18" charset="0"/>
                <a:cs typeface="Calibri" panose="020F0502020204030204" pitchFamily="34" charset="0"/>
              </a:rPr>
              <a:t>, with the imperishable quality </a:t>
            </a:r>
            <a:r>
              <a:rPr lang="en-IN" sz="2800" b="1" i="1" baseline="30000" dirty="0">
                <a:effectLst/>
                <a:latin typeface="Calibri" panose="020F0502020204030204" pitchFamily="34" charset="0"/>
                <a:ea typeface="Times New Roman" panose="02020603050405020304" pitchFamily="18" charset="0"/>
                <a:cs typeface="Calibri" panose="020F0502020204030204" pitchFamily="34" charset="0"/>
              </a:rPr>
              <a:t>and</a:t>
            </a:r>
            <a:r>
              <a:rPr lang="en-IN" sz="2800" b="1" baseline="30000" dirty="0">
                <a:effectLst/>
                <a:latin typeface="Calibri" panose="020F0502020204030204" pitchFamily="34" charset="0"/>
                <a:ea typeface="Times New Roman" panose="02020603050405020304" pitchFamily="18" charset="0"/>
                <a:cs typeface="Calibri" panose="020F0502020204030204" pitchFamily="34" charset="0"/>
              </a:rPr>
              <a:t> unfading charm of a gentle and peaceful spirit, [one that is calm and self-controlled, not overanxious, but serene and spiritually mature] which is very precious in the sight of God. </a:t>
            </a:r>
            <a:endParaRPr lang="en-IN" sz="48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41024997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600" b="1" u="sng" kern="100" dirty="0">
                <a:effectLst/>
                <a:latin typeface="Calibri" panose="020F0502020204030204" pitchFamily="34" charset="0"/>
                <a:ea typeface="Aptos" panose="020B0004020202020204" pitchFamily="34" charset="0"/>
                <a:cs typeface="Times New Roman" panose="02020603050405020304" pitchFamily="18" charset="0"/>
              </a:rPr>
              <a:t>What is Sanctification according to the Word?</a:t>
            </a:r>
            <a:endParaRPr lang="en-IN"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2356701"/>
            <a:ext cx="11519555" cy="4086520"/>
          </a:xfrm>
        </p:spPr>
        <p:txBody>
          <a:bodyPr>
            <a:noAutofit/>
          </a:bodyPr>
          <a:lstStyle/>
          <a:p>
            <a:pPr>
              <a:lnSpc>
                <a:spcPct val="100000"/>
              </a:lnSpc>
              <a:spcBef>
                <a:spcPts val="0"/>
              </a:spcBef>
            </a:pPr>
            <a:r>
              <a:rPr lang="en-US" sz="2800" b="1" kern="100" dirty="0">
                <a:effectLst/>
                <a:latin typeface="Calibri" panose="020F0502020204030204" pitchFamily="34" charset="0"/>
                <a:ea typeface="Aptos" panose="020B0004020202020204" pitchFamily="34" charset="0"/>
                <a:cs typeface="Calibri" panose="020F0502020204030204" pitchFamily="34" charset="0"/>
              </a:rPr>
              <a:t>It is an intrinsic work.</a:t>
            </a:r>
          </a:p>
          <a:p>
            <a:pPr>
              <a:lnSpc>
                <a:spcPct val="100000"/>
              </a:lnSpc>
              <a:spcBef>
                <a:spcPts val="0"/>
              </a:spcBef>
            </a:pPr>
            <a:endParaRPr lang="en-IN" sz="2800" kern="100" dirty="0">
              <a:effectLst/>
              <a:latin typeface="Calibri" panose="020F0502020204030204" pitchFamily="34" charset="0"/>
              <a:ea typeface="Aptos" panose="020B0004020202020204" pitchFamily="34" charset="0"/>
              <a:cs typeface="Calibri" panose="020F0502020204030204" pitchFamily="34" charset="0"/>
            </a:endParaRPr>
          </a:p>
          <a:p>
            <a:pPr>
              <a:lnSpc>
                <a:spcPct val="107000"/>
              </a:lnSpc>
              <a:spcAft>
                <a:spcPts val="800"/>
              </a:spcAft>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When the Holy Spirit halts us from sin, His work of holiness is deeply seated in the soul.</a:t>
            </a:r>
          </a:p>
          <a:p>
            <a:pPr>
              <a:lnSpc>
                <a:spcPct val="107000"/>
              </a:lnSpc>
              <a:spcAft>
                <a:spcPts val="800"/>
              </a:spcAft>
            </a:pPr>
            <a:endParaRPr lang="en-US" sz="2800" kern="100" dirty="0">
              <a:latin typeface="Calibri" panose="020F0502020204030204" pitchFamily="34" charset="0"/>
              <a:ea typeface="Aptos" panose="020B0004020202020204" pitchFamily="34" charset="0"/>
              <a:cs typeface="Times New Roman" panose="02020603050405020304" pitchFamily="18" charset="0"/>
            </a:endParaRPr>
          </a:p>
          <a:p>
            <a:pPr>
              <a:lnSpc>
                <a:spcPct val="107000"/>
              </a:lnSpc>
              <a:spcAft>
                <a:spcPts val="800"/>
              </a:spcAft>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We do not become holy by adopting clean habits. Holiness must be inwrought by God before it can manifest itself in holy ways.</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8035630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600" b="1" u="sng" kern="100" dirty="0">
                <a:effectLst/>
                <a:latin typeface="Calibri" panose="020F0502020204030204" pitchFamily="34" charset="0"/>
                <a:ea typeface="Aptos" panose="020B0004020202020204" pitchFamily="34" charset="0"/>
                <a:cs typeface="Times New Roman" panose="02020603050405020304" pitchFamily="18" charset="0"/>
              </a:rPr>
              <a:t>What is Sanctification according to the Word?</a:t>
            </a:r>
            <a:endParaRPr lang="en-IN"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2356701"/>
            <a:ext cx="11519555" cy="4086520"/>
          </a:xfrm>
        </p:spPr>
        <p:txBody>
          <a:bodyPr>
            <a:noAutofit/>
          </a:bodyPr>
          <a:lstStyle/>
          <a:p>
            <a:pPr>
              <a:lnSpc>
                <a:spcPct val="107000"/>
              </a:lnSpc>
              <a:spcAft>
                <a:spcPts val="800"/>
              </a:spcAft>
            </a:pPr>
            <a:r>
              <a:rPr lang="en-US" sz="2800" i="1" kern="100" dirty="0">
                <a:effectLst/>
                <a:latin typeface="Calibri" panose="020F0502020204030204" pitchFamily="34" charset="0"/>
                <a:ea typeface="Aptos" panose="020B0004020202020204" pitchFamily="34" charset="0"/>
                <a:cs typeface="Times New Roman" panose="02020603050405020304" pitchFamily="18" charset="0"/>
              </a:rPr>
              <a:t> </a:t>
            </a:r>
            <a:r>
              <a:rPr lang="en-US" sz="2800" b="1" kern="100" dirty="0">
                <a:effectLst/>
                <a:latin typeface="Calibri" panose="020F0502020204030204" pitchFamily="34" charset="0"/>
                <a:ea typeface="Aptos" panose="020B0004020202020204" pitchFamily="34" charset="0"/>
                <a:cs typeface="Times New Roman" panose="02020603050405020304" pitchFamily="18" charset="0"/>
              </a:rPr>
              <a:t>It is an extensive work.</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IN" sz="2800" kern="100" dirty="0">
                <a:effectLst/>
                <a:latin typeface="Calibri" panose="020F0502020204030204" pitchFamily="34" charset="0"/>
                <a:ea typeface="Aptos" panose="020B0004020202020204" pitchFamily="34" charset="0"/>
                <a:cs typeface="Times New Roman" panose="02020603050405020304" pitchFamily="18" charset="0"/>
              </a:rPr>
              <a:t>Original sins depraved all of our capabilities. No part of our being is sound. The whole head is sick “from the sole of the foot even unto the head there is no soundness in it” (Isaiah 1:5-6). A divinely provided sanctification covers all of our depraved being, “spirit, soul and body” (1 Thessalonians 5:23). </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293505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gn="ctr"/>
            <a:r>
              <a:rPr lang="en-IN" sz="3600" b="1" u="sng" kern="1800" dirty="0">
                <a:effectLst/>
                <a:latin typeface="Calibri" panose="020F0502020204030204" pitchFamily="34" charset="0"/>
                <a:ea typeface="Times New Roman" panose="02020603050405020304" pitchFamily="18" charset="0"/>
              </a:rPr>
              <a:t>The Doctrine of Sanctification</a:t>
            </a:r>
            <a:endParaRPr lang="en-IN" sz="3600" dirty="0">
              <a:effectLst/>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2356701"/>
            <a:ext cx="11519555" cy="4086520"/>
          </a:xfrm>
        </p:spPr>
        <p:txBody>
          <a:bodyPr>
            <a:normAutofit/>
          </a:bodyPr>
          <a:lstStyle/>
          <a:p>
            <a:pPr>
              <a:lnSpc>
                <a:spcPct val="107000"/>
              </a:lnSpc>
              <a:spcAft>
                <a:spcPts val="800"/>
              </a:spcAft>
            </a:pPr>
            <a:r>
              <a:rPr lang="en-US" sz="2800" kern="100" dirty="0">
                <a:effectLst/>
                <a:latin typeface="Calibri" panose="020F0502020204030204" pitchFamily="34" charset="0"/>
                <a:ea typeface="Aptos" panose="020B0004020202020204" pitchFamily="34" charset="0"/>
                <a:cs typeface="Calibri" panose="020F0502020204030204" pitchFamily="34" charset="0"/>
              </a:rPr>
              <a:t>Sanctification is a non-negotiable for all who desire to become more like Jesus in every phase of life.</a:t>
            </a:r>
            <a:endParaRPr lang="en-IN" sz="2800" kern="100" dirty="0">
              <a:effectLst/>
              <a:latin typeface="Calibri" panose="020F0502020204030204" pitchFamily="34" charset="0"/>
              <a:ea typeface="Aptos" panose="020B0004020202020204" pitchFamily="34" charset="0"/>
              <a:cs typeface="Calibri" panose="020F0502020204030204" pitchFamily="34" charset="0"/>
            </a:endParaRPr>
          </a:p>
          <a:p>
            <a:pPr>
              <a:lnSpc>
                <a:spcPct val="107000"/>
              </a:lnSpc>
              <a:spcAft>
                <a:spcPts val="800"/>
              </a:spcAft>
            </a:pPr>
            <a:r>
              <a:rPr lang="en-US" sz="2800" kern="100" dirty="0">
                <a:effectLst/>
                <a:latin typeface="Calibri" panose="020F0502020204030204" pitchFamily="34" charset="0"/>
                <a:ea typeface="Aptos" panose="020B0004020202020204" pitchFamily="34" charset="0"/>
                <a:cs typeface="Calibri" panose="020F0502020204030204" pitchFamily="34" charset="0"/>
              </a:rPr>
              <a:t> </a:t>
            </a:r>
            <a:endParaRPr lang="en-IN" sz="2800" kern="100" dirty="0">
              <a:effectLst/>
              <a:latin typeface="Calibri" panose="020F0502020204030204" pitchFamily="34" charset="0"/>
              <a:ea typeface="Aptos" panose="020B0004020202020204" pitchFamily="34" charset="0"/>
              <a:cs typeface="Calibri" panose="020F0502020204030204" pitchFamily="34" charset="0"/>
            </a:endParaRPr>
          </a:p>
          <a:p>
            <a:pPr>
              <a:lnSpc>
                <a:spcPct val="107000"/>
              </a:lnSpc>
              <a:spcBef>
                <a:spcPts val="1800"/>
              </a:spcBef>
              <a:spcAft>
                <a:spcPts val="400"/>
              </a:spcAft>
            </a:pPr>
            <a:r>
              <a:rPr lang="en-IN" sz="2800" b="1"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John 17:17-19 (Amp)</a:t>
            </a:r>
            <a:endParaRPr lang="en-IN" sz="2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endParaRPr>
          </a:p>
          <a:p>
            <a:r>
              <a:rPr lang="en-IN" sz="2800" kern="100"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17 </a:t>
            </a:r>
            <a:r>
              <a:rPr lang="en-IN" sz="2800"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Sanctify them in the truth [</a:t>
            </a:r>
            <a:r>
              <a:rPr lang="en-IN" sz="28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set them apart for Your purposes, make them holy</a:t>
            </a:r>
            <a:r>
              <a:rPr lang="en-IN" sz="2800"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Your word is truth. </a:t>
            </a:r>
            <a:r>
              <a:rPr lang="en-IN" sz="2800" kern="100"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18 Just as You commissioned </a:t>
            </a:r>
            <a:r>
              <a:rPr lang="en-IN" sz="2800" i="1" kern="100"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and</a:t>
            </a:r>
            <a:r>
              <a:rPr lang="en-IN" sz="2800" kern="100"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sent Me into the world, I also have commissioned </a:t>
            </a:r>
            <a:r>
              <a:rPr lang="en-IN" sz="2800" i="1" kern="100"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and</a:t>
            </a:r>
            <a:r>
              <a:rPr lang="en-IN" sz="2800" kern="100"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sent them (believers) into the world. 19 For their sake </a:t>
            </a:r>
            <a:r>
              <a:rPr lang="en-IN" sz="2800" b="1" kern="100"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 sanctify Myself </a:t>
            </a:r>
            <a:r>
              <a:rPr lang="en-IN" sz="2800" kern="100"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 do Your will], </a:t>
            </a:r>
            <a:r>
              <a:rPr lang="en-IN" sz="2800" b="1" kern="100"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so that they also may be sanctified </a:t>
            </a:r>
            <a:r>
              <a:rPr lang="en-IN" sz="2800" kern="100"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[set apart, dedicated, made holy] in [Your] truth.</a:t>
            </a:r>
            <a:r>
              <a:rPr lang="en-IN" sz="2800" kern="100" baseline="30000" dirty="0">
                <a:solidFill>
                  <a:srgbClr val="0F4761"/>
                </a:solidFill>
                <a:effectLst/>
                <a:latin typeface="Calibri" panose="020F0502020204030204" pitchFamily="34" charset="0"/>
                <a:ea typeface="Times New Roman" panose="02020603050405020304" pitchFamily="18" charset="0"/>
                <a:cs typeface="Calibri" panose="020F0502020204030204" pitchFamily="34" charset="0"/>
              </a:rPr>
              <a:t> </a:t>
            </a:r>
            <a:endParaRPr lang="en-IN" sz="28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2069646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600" b="1" u="sng" kern="100" dirty="0">
                <a:effectLst/>
                <a:latin typeface="Calibri" panose="020F0502020204030204" pitchFamily="34" charset="0"/>
                <a:ea typeface="Aptos" panose="020B0004020202020204" pitchFamily="34" charset="0"/>
                <a:cs typeface="Times New Roman" panose="02020603050405020304" pitchFamily="18" charset="0"/>
              </a:rPr>
              <a:t>What is Sanctification according to the Word?</a:t>
            </a:r>
            <a:endParaRPr lang="en-IN"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2356701"/>
            <a:ext cx="11519555" cy="4086520"/>
          </a:xfrm>
        </p:spPr>
        <p:txBody>
          <a:bodyPr>
            <a:noAutofit/>
          </a:bodyPr>
          <a:lstStyle/>
          <a:p>
            <a:pPr>
              <a:lnSpc>
                <a:spcPct val="107000"/>
              </a:lnSpc>
              <a:spcAft>
                <a:spcPts val="800"/>
              </a:spcAft>
            </a:pPr>
            <a:r>
              <a:rPr lang="en-US" sz="2800" i="1" kern="100" dirty="0">
                <a:effectLst/>
                <a:latin typeface="Calibri" panose="020F0502020204030204" pitchFamily="34" charset="0"/>
                <a:ea typeface="Aptos" panose="020B0004020202020204" pitchFamily="34" charset="0"/>
                <a:cs typeface="Times New Roman" panose="02020603050405020304" pitchFamily="18" charset="0"/>
              </a:rPr>
              <a:t> </a:t>
            </a:r>
            <a:r>
              <a:rPr lang="en-US" sz="2800" b="1" kern="100" dirty="0">
                <a:effectLst/>
                <a:latin typeface="Calibri" panose="020F0502020204030204" pitchFamily="34" charset="0"/>
                <a:ea typeface="Aptos" panose="020B0004020202020204" pitchFamily="34" charset="0"/>
                <a:cs typeface="Times New Roman" panose="02020603050405020304" pitchFamily="18" charset="0"/>
              </a:rPr>
              <a:t>It is an extensive work.</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Bef>
                <a:spcPts val="0"/>
              </a:spcBef>
            </a:pPr>
            <a:endParaRPr lang="en-IN" sz="2800" b="1"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0000"/>
              </a:lnSpc>
              <a:spcBef>
                <a:spcPts val="0"/>
              </a:spcBef>
            </a:pPr>
            <a:r>
              <a:rPr lang="en-IN" sz="2800" b="1"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 Thessalonians 5:23 (Amp)</a:t>
            </a:r>
            <a:endParaRPr lang="en-IN" sz="2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endParaRPr>
          </a:p>
          <a:p>
            <a:pPr>
              <a:lnSpc>
                <a:spcPct val="100000"/>
              </a:lnSpc>
              <a:spcBef>
                <a:spcPts val="0"/>
              </a:spcBef>
            </a:pPr>
            <a:r>
              <a:rPr lang="en-IN" sz="2800" dirty="0">
                <a:solidFill>
                  <a:srgbClr val="000000"/>
                </a:solidFill>
                <a:effectLst/>
                <a:latin typeface="Calibri" panose="020F0502020204030204" pitchFamily="34" charset="0"/>
                <a:ea typeface="Times New Roman" panose="02020603050405020304" pitchFamily="18" charset="0"/>
              </a:rPr>
              <a:t>Now may the God of peace Himself sanctify you through and through [that is, separate you from profane and vulgar things, make you pure and whole and undamaged—consecrated to Him—set apart for His purpose]; and may </a:t>
            </a:r>
            <a:r>
              <a:rPr lang="en-IN" sz="2800" b="1" dirty="0">
                <a:solidFill>
                  <a:srgbClr val="000000"/>
                </a:solidFill>
                <a:effectLst/>
                <a:latin typeface="Calibri" panose="020F0502020204030204" pitchFamily="34" charset="0"/>
                <a:ea typeface="Times New Roman" panose="02020603050405020304" pitchFamily="18" charset="0"/>
              </a:rPr>
              <a:t>your spirit and soul and body be kept complete and [be found] blameless </a:t>
            </a:r>
            <a:r>
              <a:rPr lang="en-IN" sz="2800" dirty="0">
                <a:solidFill>
                  <a:srgbClr val="000000"/>
                </a:solidFill>
                <a:effectLst/>
                <a:latin typeface="Calibri" panose="020F0502020204030204" pitchFamily="34" charset="0"/>
                <a:ea typeface="Times New Roman" panose="02020603050405020304" pitchFamily="18" charset="0"/>
              </a:rPr>
              <a:t>at the coming of our Lord Jesus Christ.</a:t>
            </a:r>
            <a:endParaRPr lang="en-IN"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570905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600" b="1" u="sng" kern="100" dirty="0">
                <a:effectLst/>
                <a:latin typeface="Calibri" panose="020F0502020204030204" pitchFamily="34" charset="0"/>
                <a:ea typeface="Aptos" panose="020B0004020202020204" pitchFamily="34" charset="0"/>
                <a:cs typeface="Times New Roman" panose="02020603050405020304" pitchFamily="18" charset="0"/>
              </a:rPr>
              <a:t>What is Sanctification according to the Word?</a:t>
            </a:r>
            <a:endParaRPr lang="en-IN"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2356701"/>
            <a:ext cx="11519555" cy="4086520"/>
          </a:xfrm>
        </p:spPr>
        <p:txBody>
          <a:bodyPr>
            <a:noAutofit/>
          </a:bodyPr>
          <a:lstStyle/>
          <a:p>
            <a:pPr>
              <a:lnSpc>
                <a:spcPct val="107000"/>
              </a:lnSpc>
              <a:spcAft>
                <a:spcPts val="800"/>
              </a:spcAft>
            </a:pPr>
            <a:r>
              <a:rPr lang="en-IN" sz="2800" b="1" kern="100" dirty="0">
                <a:effectLst/>
                <a:latin typeface="Calibri" panose="020F0502020204030204" pitchFamily="34" charset="0"/>
                <a:ea typeface="Aptos" panose="020B0004020202020204" pitchFamily="34" charset="0"/>
                <a:cs typeface="Times New Roman" panose="02020603050405020304" pitchFamily="18" charset="0"/>
              </a:rPr>
              <a:t>It is a beautiful work.</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IN" sz="2800" kern="100" dirty="0">
                <a:effectLst/>
                <a:latin typeface="Calibri" panose="020F0502020204030204" pitchFamily="34" charset="0"/>
                <a:ea typeface="Aptos" panose="020B0004020202020204" pitchFamily="34" charset="0"/>
                <a:cs typeface="Times New Roman" panose="02020603050405020304" pitchFamily="18" charset="0"/>
              </a:rPr>
              <a:t>Sanctification causes the admiration of heaven. It glorifies God. Holiness is the most sparkling jewel in the Godhead (</a:t>
            </a:r>
            <a:r>
              <a:rPr lang="en-IN" sz="2800" kern="10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Exodus 15:11). </a:t>
            </a:r>
            <a:r>
              <a:rPr lang="en-IN" sz="2800" kern="100" dirty="0">
                <a:effectLst/>
                <a:latin typeface="Calibri" panose="020F0502020204030204" pitchFamily="34" charset="0"/>
                <a:ea typeface="Aptos" panose="020B0004020202020204" pitchFamily="34" charset="0"/>
                <a:cs typeface="Times New Roman" panose="02020603050405020304" pitchFamily="18" charset="0"/>
              </a:rPr>
              <a:t>When we strive after holiness, heaven begins in our soul. The more holy we become, the more is our holy Lord admired in us.</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143745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600" b="1" u="sng" kern="100" dirty="0">
                <a:effectLst/>
                <a:latin typeface="Calibri" panose="020F0502020204030204" pitchFamily="34" charset="0"/>
                <a:ea typeface="Aptos" panose="020B0004020202020204" pitchFamily="34" charset="0"/>
                <a:cs typeface="Times New Roman" panose="02020603050405020304" pitchFamily="18" charset="0"/>
              </a:rPr>
              <a:t>What is Sanctification according to the Word?</a:t>
            </a:r>
            <a:endParaRPr lang="en-IN"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2356701"/>
            <a:ext cx="11519555" cy="4086520"/>
          </a:xfrm>
        </p:spPr>
        <p:txBody>
          <a:bodyPr>
            <a:noAutofit/>
          </a:bodyPr>
          <a:lstStyle/>
          <a:p>
            <a:pPr>
              <a:lnSpc>
                <a:spcPct val="107000"/>
              </a:lnSpc>
              <a:spcAft>
                <a:spcPts val="800"/>
              </a:spcAft>
            </a:pPr>
            <a:r>
              <a:rPr lang="en-IN" sz="2800" b="1" kern="100" dirty="0">
                <a:effectLst/>
                <a:latin typeface="Calibri" panose="020F0502020204030204" pitchFamily="34" charset="0"/>
                <a:ea typeface="Aptos" panose="020B0004020202020204" pitchFamily="34" charset="0"/>
                <a:cs typeface="Times New Roman" panose="02020603050405020304" pitchFamily="18" charset="0"/>
              </a:rPr>
              <a:t>It is an abiding work.</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IN" sz="2800" kern="100" dirty="0">
                <a:effectLst/>
                <a:latin typeface="Calibri" panose="020F0502020204030204" pitchFamily="34" charset="0"/>
                <a:ea typeface="Aptos" panose="020B0004020202020204" pitchFamily="34" charset="0"/>
                <a:cs typeface="Times New Roman" panose="02020603050405020304" pitchFamily="18" charset="0"/>
              </a:rPr>
              <a:t>What God does is forever. Our practical sanctification may suffer an eclipse, but our positional sanctification can never vary. </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1246595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600" b="1" u="sng" kern="100" dirty="0">
                <a:effectLst/>
                <a:latin typeface="Calibri" panose="020F0502020204030204" pitchFamily="34" charset="0"/>
                <a:ea typeface="Aptos" panose="020B0004020202020204" pitchFamily="34" charset="0"/>
                <a:cs typeface="Times New Roman" panose="02020603050405020304" pitchFamily="18" charset="0"/>
              </a:rPr>
              <a:t>What is Sanctification according to the Word?</a:t>
            </a:r>
            <a:endParaRPr lang="en-IN"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2356701"/>
            <a:ext cx="11519555" cy="4086520"/>
          </a:xfrm>
        </p:spPr>
        <p:txBody>
          <a:bodyPr>
            <a:noAutofit/>
          </a:bodyPr>
          <a:lstStyle/>
          <a:p>
            <a:pPr>
              <a:lnSpc>
                <a:spcPct val="107000"/>
              </a:lnSpc>
              <a:spcAft>
                <a:spcPts val="800"/>
              </a:spcAft>
            </a:pPr>
            <a:r>
              <a:rPr lang="en-IN" sz="2800" b="1" kern="100" dirty="0">
                <a:effectLst/>
                <a:latin typeface="Calibri" panose="020F0502020204030204" pitchFamily="34" charset="0"/>
                <a:ea typeface="Aptos" panose="020B0004020202020204" pitchFamily="34" charset="0"/>
                <a:cs typeface="Times New Roman" panose="02020603050405020304" pitchFamily="18" charset="0"/>
              </a:rPr>
              <a:t>It is an abiding work.</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Bef>
                <a:spcPts val="1800"/>
              </a:spcBef>
              <a:spcAft>
                <a:spcPts val="400"/>
              </a:spcAft>
            </a:pPr>
            <a:r>
              <a:rPr lang="en-IN" sz="2800" b="1"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 John 2:27 (Amp)</a:t>
            </a:r>
            <a:endParaRPr lang="en-IN" sz="2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endParaRPr>
          </a:p>
          <a:p>
            <a:r>
              <a:rPr lang="en-IN" sz="2800" dirty="0">
                <a:solidFill>
                  <a:srgbClr val="000000"/>
                </a:solidFill>
                <a:effectLst/>
                <a:latin typeface="Calibri" panose="020F0502020204030204" pitchFamily="34" charset="0"/>
                <a:ea typeface="Times New Roman" panose="02020603050405020304" pitchFamily="18" charset="0"/>
              </a:rPr>
              <a:t>As for you, the anointing [the special gift, the preparation] which you received from Him </a:t>
            </a:r>
            <a:r>
              <a:rPr lang="en-IN" sz="2800" b="1" dirty="0">
                <a:solidFill>
                  <a:srgbClr val="000000"/>
                </a:solidFill>
                <a:effectLst/>
                <a:latin typeface="Calibri" panose="020F0502020204030204" pitchFamily="34" charset="0"/>
                <a:ea typeface="Times New Roman" panose="02020603050405020304" pitchFamily="18" charset="0"/>
              </a:rPr>
              <a:t>remains [permanently] in you</a:t>
            </a:r>
            <a:r>
              <a:rPr lang="en-IN" sz="2800" dirty="0">
                <a:solidFill>
                  <a:srgbClr val="000000"/>
                </a:solidFill>
                <a:effectLst/>
                <a:latin typeface="Calibri" panose="020F0502020204030204" pitchFamily="34" charset="0"/>
                <a:ea typeface="Times New Roman" panose="02020603050405020304" pitchFamily="18" charset="0"/>
              </a:rPr>
              <a:t>, and you have no need for anyone to teach you. But just as His anointing teaches you [giving you insight through the presence of the Holy Spirit] about all things, and is true and is not a lie, and just as His anointing has taught you, </a:t>
            </a:r>
            <a:r>
              <a:rPr lang="en-IN" sz="2800" b="1" dirty="0">
                <a:solidFill>
                  <a:srgbClr val="000000"/>
                </a:solidFill>
                <a:effectLst/>
                <a:latin typeface="Calibri" panose="020F0502020204030204" pitchFamily="34" charset="0"/>
                <a:ea typeface="Times New Roman" panose="02020603050405020304" pitchFamily="18" charset="0"/>
              </a:rPr>
              <a:t>you must remain in Him </a:t>
            </a:r>
            <a:r>
              <a:rPr lang="en-IN" sz="2800" dirty="0">
                <a:solidFill>
                  <a:srgbClr val="000000"/>
                </a:solidFill>
                <a:effectLst/>
                <a:latin typeface="Calibri" panose="020F0502020204030204" pitchFamily="34" charset="0"/>
                <a:ea typeface="Times New Roman" panose="02020603050405020304" pitchFamily="18" charset="0"/>
              </a:rPr>
              <a:t>[being rooted in Him, knit to Him].</a:t>
            </a:r>
            <a:endParaRPr lang="en-IN"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497544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600" b="1" u="sng" kern="100" dirty="0">
                <a:effectLst/>
                <a:latin typeface="Calibri" panose="020F0502020204030204" pitchFamily="34" charset="0"/>
                <a:ea typeface="Aptos" panose="020B0004020202020204" pitchFamily="34" charset="0"/>
                <a:cs typeface="Times New Roman" panose="02020603050405020304" pitchFamily="18" charset="0"/>
              </a:rPr>
              <a:t>What is Sanctification according to the Word?</a:t>
            </a:r>
            <a:endParaRPr lang="en-IN"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2356701"/>
            <a:ext cx="11519555" cy="4086520"/>
          </a:xfrm>
        </p:spPr>
        <p:txBody>
          <a:bodyPr>
            <a:noAutofit/>
          </a:bodyPr>
          <a:lstStyle/>
          <a:p>
            <a:pPr>
              <a:lnSpc>
                <a:spcPct val="107000"/>
              </a:lnSpc>
              <a:spcAft>
                <a:spcPts val="800"/>
              </a:spcAft>
            </a:pPr>
            <a:r>
              <a:rPr lang="en-IN" sz="2800" b="1" kern="100" dirty="0">
                <a:effectLst/>
                <a:latin typeface="Calibri" panose="020F0502020204030204" pitchFamily="34" charset="0"/>
                <a:ea typeface="Aptos" panose="020B0004020202020204" pitchFamily="34" charset="0"/>
                <a:cs typeface="Times New Roman" panose="02020603050405020304" pitchFamily="18" charset="0"/>
              </a:rPr>
              <a:t>It is an abiding work.</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Bef>
                <a:spcPts val="1800"/>
              </a:spcBef>
              <a:spcAft>
                <a:spcPts val="400"/>
              </a:spcAft>
            </a:pPr>
            <a:r>
              <a:rPr lang="en-IN" sz="2800" b="1"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 John 3:9 (Amp)</a:t>
            </a:r>
            <a:endParaRPr lang="en-IN" sz="2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endParaRPr>
          </a:p>
          <a:p>
            <a:r>
              <a:rPr lang="en-IN" sz="2800" dirty="0">
                <a:solidFill>
                  <a:srgbClr val="000000"/>
                </a:solidFill>
                <a:effectLst/>
                <a:latin typeface="Calibri" panose="020F0502020204030204" pitchFamily="34" charset="0"/>
                <a:ea typeface="Times New Roman" panose="02020603050405020304" pitchFamily="18" charset="0"/>
              </a:rPr>
              <a:t>No one who is born of God [deliberately, knowingly, and habitually] practices sin, because God’s seed [His principle of life, </a:t>
            </a:r>
            <a:r>
              <a:rPr lang="en-IN" sz="2800" b="1" dirty="0">
                <a:solidFill>
                  <a:srgbClr val="000000"/>
                </a:solidFill>
                <a:effectLst/>
                <a:latin typeface="Calibri" panose="020F0502020204030204" pitchFamily="34" charset="0"/>
                <a:ea typeface="Times New Roman" panose="02020603050405020304" pitchFamily="18" charset="0"/>
              </a:rPr>
              <a:t>the essence of His righteous character] remains [permanently] in him </a:t>
            </a:r>
            <a:r>
              <a:rPr lang="en-IN" sz="2800" dirty="0">
                <a:solidFill>
                  <a:srgbClr val="000000"/>
                </a:solidFill>
                <a:effectLst/>
                <a:latin typeface="Calibri" panose="020F0502020204030204" pitchFamily="34" charset="0"/>
                <a:ea typeface="Times New Roman" panose="02020603050405020304" pitchFamily="18" charset="0"/>
              </a:rPr>
              <a:t>[who is born again—who is reborn from above—spiritually transformed, renewed, and set apart for His purpose]; and he [who is born again] </a:t>
            </a:r>
            <a:r>
              <a:rPr lang="en-IN" sz="2800" b="1" dirty="0">
                <a:solidFill>
                  <a:srgbClr val="000000"/>
                </a:solidFill>
                <a:effectLst/>
                <a:latin typeface="Calibri" panose="020F0502020204030204" pitchFamily="34" charset="0"/>
                <a:ea typeface="Times New Roman" panose="02020603050405020304" pitchFamily="18" charset="0"/>
              </a:rPr>
              <a:t>cannot </a:t>
            </a:r>
            <a:r>
              <a:rPr lang="en-IN" sz="2800" b="1" i="1" dirty="0">
                <a:solidFill>
                  <a:srgbClr val="000000"/>
                </a:solidFill>
                <a:effectLst/>
                <a:latin typeface="Calibri" panose="020F0502020204030204" pitchFamily="34" charset="0"/>
                <a:ea typeface="Times New Roman" panose="02020603050405020304" pitchFamily="18" charset="0"/>
              </a:rPr>
              <a:t>habitually</a:t>
            </a:r>
            <a:r>
              <a:rPr lang="en-IN" sz="2800" b="1" dirty="0">
                <a:solidFill>
                  <a:srgbClr val="000000"/>
                </a:solidFill>
                <a:effectLst/>
                <a:latin typeface="Calibri" panose="020F0502020204030204" pitchFamily="34" charset="0"/>
                <a:ea typeface="Times New Roman" panose="02020603050405020304" pitchFamily="18" charset="0"/>
              </a:rPr>
              <a:t> [live a life characterized by] sin</a:t>
            </a:r>
            <a:r>
              <a:rPr lang="en-IN" sz="2800" dirty="0">
                <a:solidFill>
                  <a:srgbClr val="000000"/>
                </a:solidFill>
                <a:effectLst/>
                <a:latin typeface="Calibri" panose="020F0502020204030204" pitchFamily="34" charset="0"/>
                <a:ea typeface="Times New Roman" panose="02020603050405020304" pitchFamily="18" charset="0"/>
              </a:rPr>
              <a:t>, because he is born of God </a:t>
            </a:r>
            <a:r>
              <a:rPr lang="en-IN" sz="2800" i="1" dirty="0">
                <a:solidFill>
                  <a:srgbClr val="000000"/>
                </a:solidFill>
                <a:effectLst/>
                <a:latin typeface="Calibri" panose="020F0502020204030204" pitchFamily="34" charset="0"/>
                <a:ea typeface="Times New Roman" panose="02020603050405020304" pitchFamily="18" charset="0"/>
              </a:rPr>
              <a:t>and</a:t>
            </a:r>
            <a:r>
              <a:rPr lang="en-IN" sz="2800" dirty="0">
                <a:solidFill>
                  <a:srgbClr val="000000"/>
                </a:solidFill>
                <a:effectLst/>
                <a:latin typeface="Calibri" panose="020F0502020204030204" pitchFamily="34" charset="0"/>
                <a:ea typeface="Times New Roman" panose="02020603050405020304" pitchFamily="18" charset="0"/>
              </a:rPr>
              <a:t> longs to please Him.</a:t>
            </a:r>
            <a:endParaRPr lang="en-IN"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621046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600" b="1" u="sng" kern="100" dirty="0">
                <a:effectLst/>
                <a:latin typeface="Calibri" panose="020F0502020204030204" pitchFamily="34" charset="0"/>
                <a:ea typeface="Aptos" panose="020B0004020202020204" pitchFamily="34" charset="0"/>
                <a:cs typeface="Times New Roman" panose="02020603050405020304" pitchFamily="18" charset="0"/>
              </a:rPr>
              <a:t>What is Sanctification according to the Word?</a:t>
            </a:r>
            <a:endParaRPr lang="en-IN"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2356701"/>
            <a:ext cx="11519555" cy="4086520"/>
          </a:xfrm>
        </p:spPr>
        <p:txBody>
          <a:bodyPr>
            <a:noAutofit/>
          </a:bodyPr>
          <a:lstStyle/>
          <a:p>
            <a:pPr>
              <a:lnSpc>
                <a:spcPct val="107000"/>
              </a:lnSpc>
              <a:spcAft>
                <a:spcPts val="800"/>
              </a:spcAft>
            </a:pPr>
            <a:r>
              <a:rPr lang="en-IN" sz="2800" b="1" kern="100" dirty="0">
                <a:effectLst/>
                <a:latin typeface="Calibri" panose="020F0502020204030204" pitchFamily="34" charset="0"/>
                <a:ea typeface="Aptos" panose="020B0004020202020204" pitchFamily="34" charset="0"/>
                <a:cs typeface="Times New Roman" panose="02020603050405020304" pitchFamily="18" charset="0"/>
              </a:rPr>
              <a:t>It is an abiding work.</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We are sanctified (1 Cor 6:11), and in this aspect there can be no improvement or progress. Positional sanctification is the privilege of all who have accepted Christ and who, consequently, have been set apart by and for God. It is the responsibility of all who are saved to have an outward, external life pleasing to God.</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552792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600" b="1" u="sng" kern="100" dirty="0">
                <a:effectLst/>
                <a:latin typeface="Calibri" panose="020F0502020204030204" pitchFamily="34" charset="0"/>
                <a:ea typeface="Aptos" panose="020B0004020202020204" pitchFamily="34" charset="0"/>
                <a:cs typeface="Times New Roman" panose="02020603050405020304" pitchFamily="18" charset="0"/>
              </a:rPr>
              <a:t>What is Sanctification according to the Word?</a:t>
            </a:r>
            <a:endParaRPr lang="en-IN"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2356701"/>
            <a:ext cx="11519555" cy="4086520"/>
          </a:xfrm>
        </p:spPr>
        <p:txBody>
          <a:bodyPr>
            <a:noAutofit/>
          </a:bodyPr>
          <a:lstStyle/>
          <a:p>
            <a:pPr>
              <a:lnSpc>
                <a:spcPct val="107000"/>
              </a:lnSpc>
              <a:spcAft>
                <a:spcPts val="800"/>
              </a:spcAft>
            </a:pPr>
            <a:r>
              <a:rPr lang="en-US" sz="2800" b="1" kern="100" dirty="0">
                <a:effectLst/>
                <a:latin typeface="Calibri" panose="020F0502020204030204" pitchFamily="34" charset="0"/>
                <a:ea typeface="Aptos" panose="020B0004020202020204" pitchFamily="34" charset="0"/>
                <a:cs typeface="Times New Roman" panose="02020603050405020304" pitchFamily="18" charset="0"/>
              </a:rPr>
              <a:t>It is a progressive work.</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IN" sz="2800" kern="100" dirty="0">
                <a:effectLst/>
                <a:latin typeface="Calibri" panose="020F0502020204030204" pitchFamily="34" charset="0"/>
                <a:ea typeface="Aptos" panose="020B0004020202020204" pitchFamily="34" charset="0"/>
                <a:cs typeface="Times New Roman" panose="02020603050405020304" pitchFamily="18" charset="0"/>
              </a:rPr>
              <a:t>Justification does not admit of degrees, for a believer cannot be more justified than he is. We are sanctified when we are saved. It is not something we hope for as we reach maturity, or after death. Justification is what Christ has already done for us – sanctification is what He is doing in us. With the increase of spiritual knowledge (Colossians 1:10), and of faith (2 Corinthians 10:15), there is the increase of sanctification. </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3534440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600" b="1" u="sng" kern="100" dirty="0">
                <a:effectLst/>
                <a:latin typeface="Calibri" panose="020F0502020204030204" pitchFamily="34" charset="0"/>
                <a:ea typeface="Aptos" panose="020B0004020202020204" pitchFamily="34" charset="0"/>
                <a:cs typeface="Times New Roman" panose="02020603050405020304" pitchFamily="18" charset="0"/>
              </a:rPr>
              <a:t>What is Sanctification according to the Word?</a:t>
            </a:r>
            <a:endParaRPr lang="en-IN"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2356701"/>
            <a:ext cx="11519555" cy="4086520"/>
          </a:xfrm>
        </p:spPr>
        <p:txBody>
          <a:bodyPr>
            <a:noAutofit/>
          </a:bodyPr>
          <a:lstStyle/>
          <a:p>
            <a:pPr>
              <a:lnSpc>
                <a:spcPct val="107000"/>
              </a:lnSpc>
              <a:spcAft>
                <a:spcPts val="800"/>
              </a:spcAft>
            </a:pPr>
            <a:r>
              <a:rPr lang="en-US" sz="2800" b="1" kern="100" dirty="0">
                <a:effectLst/>
                <a:latin typeface="Calibri" panose="020F0502020204030204" pitchFamily="34" charset="0"/>
                <a:ea typeface="Aptos" panose="020B0004020202020204" pitchFamily="34" charset="0"/>
                <a:cs typeface="Times New Roman" panose="02020603050405020304" pitchFamily="18" charset="0"/>
              </a:rPr>
              <a:t>It is a progressive work.</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Bef>
                <a:spcPts val="1800"/>
              </a:spcBef>
              <a:spcAft>
                <a:spcPts val="400"/>
              </a:spcAft>
            </a:pPr>
            <a:r>
              <a:rPr lang="en-IN" sz="2800" b="1"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Colossians 1:9-10 (Amp)</a:t>
            </a:r>
            <a:endParaRPr lang="en-IN" sz="2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endParaRPr>
          </a:p>
          <a:p>
            <a:r>
              <a:rPr lang="en-IN" sz="2800" b="1" baseline="30000" dirty="0">
                <a:solidFill>
                  <a:srgbClr val="000000"/>
                </a:solidFill>
                <a:effectLst/>
                <a:latin typeface="Calibri" panose="020F0502020204030204" pitchFamily="34" charset="0"/>
                <a:ea typeface="Times New Roman" panose="02020603050405020304" pitchFamily="18" charset="0"/>
              </a:rPr>
              <a:t>9 </a:t>
            </a:r>
            <a:r>
              <a:rPr lang="en-IN" sz="2800" dirty="0">
                <a:solidFill>
                  <a:srgbClr val="000000"/>
                </a:solidFill>
                <a:effectLst/>
                <a:latin typeface="Calibri" panose="020F0502020204030204" pitchFamily="34" charset="0"/>
                <a:ea typeface="Times New Roman" panose="02020603050405020304" pitchFamily="18" charset="0"/>
              </a:rPr>
              <a:t>For this reason, since the day we heard about it, we have not stopped praying for you, asking [specifically] that you may be filled with the knowledge of His will in all spiritual wisdom [with insight into His purposes], and in understanding [of spiritual things], </a:t>
            </a:r>
            <a:r>
              <a:rPr lang="en-IN" sz="2800" b="1" baseline="30000" dirty="0">
                <a:effectLst/>
                <a:latin typeface="Times New Roman" panose="02020603050405020304" pitchFamily="18" charset="0"/>
                <a:ea typeface="Times New Roman" panose="02020603050405020304" pitchFamily="18" charset="0"/>
              </a:rPr>
              <a:t>10 so that you will walk in a manner worthy of the Lord [displaying admirable character, moral courage, and personal integrity], to [fully] please </a:t>
            </a:r>
            <a:r>
              <a:rPr lang="en-IN" sz="2800" b="1" i="1" baseline="30000" dirty="0">
                <a:effectLst/>
                <a:latin typeface="Times New Roman" panose="02020603050405020304" pitchFamily="18" charset="0"/>
                <a:ea typeface="Times New Roman" panose="02020603050405020304" pitchFamily="18" charset="0"/>
              </a:rPr>
              <a:t>Him</a:t>
            </a:r>
            <a:r>
              <a:rPr lang="en-IN" sz="2800" b="1" baseline="30000" dirty="0">
                <a:effectLst/>
                <a:latin typeface="Times New Roman" panose="02020603050405020304" pitchFamily="18" charset="0"/>
                <a:ea typeface="Times New Roman" panose="02020603050405020304" pitchFamily="18" charset="0"/>
              </a:rPr>
              <a:t> in all things, bearing fruit in every good work and </a:t>
            </a:r>
            <a:r>
              <a:rPr lang="en-IN" sz="2800" b="1" baseline="30000" dirty="0">
                <a:effectLst/>
                <a:highlight>
                  <a:srgbClr val="FFFF00"/>
                </a:highlight>
                <a:latin typeface="Times New Roman" panose="02020603050405020304" pitchFamily="18" charset="0"/>
                <a:ea typeface="Times New Roman" panose="02020603050405020304" pitchFamily="18" charset="0"/>
              </a:rPr>
              <a:t>steadily growing in the knowledge of God </a:t>
            </a:r>
            <a:r>
              <a:rPr lang="en-IN" sz="2800" b="1" baseline="30000" dirty="0">
                <a:effectLst/>
                <a:latin typeface="Times New Roman" panose="02020603050405020304" pitchFamily="18" charset="0"/>
                <a:ea typeface="Times New Roman" panose="02020603050405020304" pitchFamily="18" charset="0"/>
              </a:rPr>
              <a:t>[with deeper faith, clearer insight and fervent love for His precepts]; </a:t>
            </a:r>
            <a:endParaRPr lang="en-IN" sz="4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5227403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600" b="1" u="sng" kern="100" dirty="0">
                <a:effectLst/>
                <a:latin typeface="Calibri" panose="020F0502020204030204" pitchFamily="34" charset="0"/>
                <a:ea typeface="Aptos" panose="020B0004020202020204" pitchFamily="34" charset="0"/>
                <a:cs typeface="Times New Roman" panose="02020603050405020304" pitchFamily="18" charset="0"/>
              </a:rPr>
              <a:t>What is Sanctification according to the Word?</a:t>
            </a:r>
            <a:endParaRPr lang="en-IN"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2356701"/>
            <a:ext cx="11519555" cy="4086520"/>
          </a:xfrm>
        </p:spPr>
        <p:txBody>
          <a:bodyPr>
            <a:noAutofit/>
          </a:bodyPr>
          <a:lstStyle/>
          <a:p>
            <a:pPr>
              <a:lnSpc>
                <a:spcPct val="107000"/>
              </a:lnSpc>
              <a:spcAft>
                <a:spcPts val="800"/>
              </a:spcAft>
            </a:pPr>
            <a:r>
              <a:rPr lang="en-US" sz="2800" b="1" kern="100" dirty="0">
                <a:effectLst/>
                <a:latin typeface="Calibri" panose="020F0502020204030204" pitchFamily="34" charset="0"/>
                <a:ea typeface="Aptos" panose="020B0004020202020204" pitchFamily="34" charset="0"/>
                <a:cs typeface="Times New Roman" panose="02020603050405020304" pitchFamily="18" charset="0"/>
              </a:rPr>
              <a:t>It is a progressive work.</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Bef>
                <a:spcPts val="1800"/>
              </a:spcBef>
              <a:spcAft>
                <a:spcPts val="400"/>
              </a:spcAft>
            </a:pPr>
            <a:r>
              <a:rPr lang="en-IN" sz="2800" b="1"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 Corinthians 7:1 (Amp)</a:t>
            </a:r>
            <a:endParaRPr lang="en-IN" sz="2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endParaRPr>
          </a:p>
          <a:p>
            <a:r>
              <a:rPr lang="en-IN" sz="2800" dirty="0">
                <a:solidFill>
                  <a:srgbClr val="000000"/>
                </a:solidFill>
                <a:effectLst/>
                <a:latin typeface="Calibri" panose="020F0502020204030204" pitchFamily="34" charset="0"/>
                <a:ea typeface="Times New Roman" panose="02020603050405020304" pitchFamily="18" charset="0"/>
              </a:rPr>
              <a:t>Therefore, since we have these [great and wonderful] promises, beloved, let us cleanse ourselves from everything that contaminates body and spirit, completing holiness [living a consecrated life—a life set apart for God’s purpose] in the fear of God.</a:t>
            </a:r>
            <a:endParaRPr lang="en-IN"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712801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600" b="1" u="sng" kern="100" dirty="0">
                <a:effectLst/>
                <a:latin typeface="Calibri" panose="020F0502020204030204" pitchFamily="34" charset="0"/>
                <a:ea typeface="Aptos" panose="020B0004020202020204" pitchFamily="34" charset="0"/>
                <a:cs typeface="Times New Roman" panose="02020603050405020304" pitchFamily="18" charset="0"/>
              </a:rPr>
              <a:t>What is Sanctification according to the Word?</a:t>
            </a:r>
            <a:endParaRPr lang="en-IN"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2356701"/>
            <a:ext cx="11519555" cy="4086520"/>
          </a:xfrm>
        </p:spPr>
        <p:txBody>
          <a:bodyPr>
            <a:noAutofit/>
          </a:bodyPr>
          <a:lstStyle/>
          <a:p>
            <a:pPr>
              <a:lnSpc>
                <a:spcPct val="107000"/>
              </a:lnSpc>
              <a:spcAft>
                <a:spcPts val="800"/>
              </a:spcAft>
            </a:pPr>
            <a:r>
              <a:rPr lang="en-US" sz="2800" b="1" kern="100" dirty="0">
                <a:effectLst/>
                <a:latin typeface="Calibri" panose="020F0502020204030204" pitchFamily="34" charset="0"/>
                <a:ea typeface="Aptos" panose="020B0004020202020204" pitchFamily="34" charset="0"/>
                <a:cs typeface="Times New Roman" panose="02020603050405020304" pitchFamily="18" charset="0"/>
              </a:rPr>
              <a:t>It is a progressive work.</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IN" sz="2800" kern="100" dirty="0">
                <a:effectLst/>
                <a:latin typeface="Calibri" panose="020F0502020204030204" pitchFamily="34" charset="0"/>
                <a:ea typeface="Aptos" panose="020B0004020202020204" pitchFamily="34" charset="0"/>
                <a:cs typeface="Times New Roman" panose="02020603050405020304" pitchFamily="18" charset="0"/>
              </a:rPr>
              <a:t>Holiness in life is progressive. If we are not growing up into the stature of Christ, something alien to its nature is stunting our spiritual growth. Not only are we sanctified, but we are being sanctified. Position must be translated into practice, and standing into state. This progressive sanctification as taught by Christ (John 17:17) is accomplished not by fleshly efforts or in the suppression of sin, but only by God (1 Thessalonians 5:23-24; John 17:19). </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19176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gn="ctr"/>
            <a:r>
              <a:rPr lang="en-IN" sz="3600" b="1" u="sng" kern="1800" dirty="0">
                <a:effectLst/>
                <a:latin typeface="Calibri" panose="020F0502020204030204" pitchFamily="34" charset="0"/>
                <a:ea typeface="Times New Roman" panose="02020603050405020304" pitchFamily="18" charset="0"/>
              </a:rPr>
              <a:t>The Doctrine of Sanctification</a:t>
            </a:r>
            <a:endParaRPr lang="en-IN" sz="3600" dirty="0">
              <a:effectLst/>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2356701"/>
            <a:ext cx="11519555" cy="4086520"/>
          </a:xfrm>
        </p:spPr>
        <p:txBody>
          <a:bodyPr>
            <a:normAutofit lnSpcReduction="10000"/>
          </a:bodyPr>
          <a:lstStyle/>
          <a:p>
            <a:pPr>
              <a:lnSpc>
                <a:spcPct val="107000"/>
              </a:lnSpc>
              <a:spcAft>
                <a:spcPts val="800"/>
              </a:spcAft>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Paul wrote about the people of the church in Corinth that they were sanctified in Jesus Christ (1 Cor 1:2, 6:11).</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 </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Bef>
                <a:spcPts val="1800"/>
              </a:spcBef>
              <a:spcAft>
                <a:spcPts val="400"/>
              </a:spcAft>
            </a:pPr>
            <a:r>
              <a:rPr lang="en-IN" sz="2800" b="1"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 Corinthians 1:2 (Amp)</a:t>
            </a:r>
            <a:endParaRPr lang="en-IN" sz="2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endParaRPr>
          </a:p>
          <a:p>
            <a:r>
              <a:rPr lang="en-IN" sz="2800" dirty="0">
                <a:solidFill>
                  <a:srgbClr val="000000"/>
                </a:solidFill>
                <a:effectLst/>
                <a:latin typeface="Calibri" panose="020F0502020204030204" pitchFamily="34" charset="0"/>
                <a:ea typeface="Times New Roman" panose="02020603050405020304" pitchFamily="18" charset="0"/>
              </a:rPr>
              <a:t>To the church of God in Corinth, to those sanctified (</a:t>
            </a:r>
            <a:r>
              <a:rPr lang="en-IN" sz="2800" b="1" dirty="0">
                <a:solidFill>
                  <a:srgbClr val="000000"/>
                </a:solidFill>
                <a:effectLst/>
                <a:latin typeface="Calibri" panose="020F0502020204030204" pitchFamily="34" charset="0"/>
                <a:ea typeface="Times New Roman" panose="02020603050405020304" pitchFamily="18" charset="0"/>
              </a:rPr>
              <a:t>set apart, made holy</a:t>
            </a:r>
            <a:r>
              <a:rPr lang="en-IN" sz="2800" dirty="0">
                <a:solidFill>
                  <a:srgbClr val="000000"/>
                </a:solidFill>
                <a:effectLst/>
                <a:latin typeface="Calibri" panose="020F0502020204030204" pitchFamily="34" charset="0"/>
                <a:ea typeface="Times New Roman" panose="02020603050405020304" pitchFamily="18" charset="0"/>
              </a:rPr>
              <a:t>) in Christ Jesus, who are selected </a:t>
            </a:r>
            <a:r>
              <a:rPr lang="en-IN" sz="2800" i="1" dirty="0">
                <a:solidFill>
                  <a:srgbClr val="000000"/>
                </a:solidFill>
                <a:effectLst/>
                <a:latin typeface="Calibri" panose="020F0502020204030204" pitchFamily="34" charset="0"/>
                <a:ea typeface="Times New Roman" panose="02020603050405020304" pitchFamily="18" charset="0"/>
              </a:rPr>
              <a:t>and</a:t>
            </a:r>
            <a:r>
              <a:rPr lang="en-IN" sz="2800" dirty="0">
                <a:solidFill>
                  <a:srgbClr val="000000"/>
                </a:solidFill>
                <a:effectLst/>
                <a:latin typeface="Calibri" panose="020F0502020204030204" pitchFamily="34" charset="0"/>
                <a:ea typeface="Times New Roman" panose="02020603050405020304" pitchFamily="18" charset="0"/>
              </a:rPr>
              <a:t> called as saints (God’s people), together with all those who in every place call on </a:t>
            </a:r>
            <a:r>
              <a:rPr lang="en-IN" sz="2800" i="1" dirty="0">
                <a:solidFill>
                  <a:srgbClr val="000000"/>
                </a:solidFill>
                <a:effectLst/>
                <a:latin typeface="Calibri" panose="020F0502020204030204" pitchFamily="34" charset="0"/>
                <a:ea typeface="Times New Roman" panose="02020603050405020304" pitchFamily="18" charset="0"/>
              </a:rPr>
              <a:t>and</a:t>
            </a:r>
            <a:r>
              <a:rPr lang="en-IN" sz="2800" dirty="0">
                <a:solidFill>
                  <a:srgbClr val="000000"/>
                </a:solidFill>
                <a:effectLst/>
                <a:latin typeface="Calibri" panose="020F0502020204030204" pitchFamily="34" charset="0"/>
                <a:ea typeface="Times New Roman" panose="02020603050405020304" pitchFamily="18" charset="0"/>
              </a:rPr>
              <a:t> </a:t>
            </a:r>
            <a:r>
              <a:rPr lang="en-IN" sz="2800" dirty="0" err="1">
                <a:solidFill>
                  <a:srgbClr val="000000"/>
                </a:solidFill>
                <a:effectLst/>
                <a:latin typeface="Calibri" panose="020F0502020204030204" pitchFamily="34" charset="0"/>
                <a:ea typeface="Times New Roman" panose="02020603050405020304" pitchFamily="18" charset="0"/>
              </a:rPr>
              <a:t>honor</a:t>
            </a:r>
            <a:r>
              <a:rPr lang="en-IN" sz="2800" dirty="0">
                <a:solidFill>
                  <a:srgbClr val="000000"/>
                </a:solidFill>
                <a:effectLst/>
                <a:latin typeface="Calibri" panose="020F0502020204030204" pitchFamily="34" charset="0"/>
                <a:ea typeface="Times New Roman" panose="02020603050405020304" pitchFamily="18" charset="0"/>
              </a:rPr>
              <a:t> the name of our Lord Jesus Christ, their </a:t>
            </a:r>
            <a:r>
              <a:rPr lang="en-IN" sz="2800" i="1" dirty="0">
                <a:solidFill>
                  <a:srgbClr val="000000"/>
                </a:solidFill>
                <a:effectLst/>
                <a:latin typeface="Calibri" panose="020F0502020204030204" pitchFamily="34" charset="0"/>
                <a:ea typeface="Times New Roman" panose="02020603050405020304" pitchFamily="18" charset="0"/>
              </a:rPr>
              <a:t>Lord</a:t>
            </a:r>
            <a:r>
              <a:rPr lang="en-IN" sz="2800" dirty="0">
                <a:solidFill>
                  <a:srgbClr val="000000"/>
                </a:solidFill>
                <a:effectLst/>
                <a:latin typeface="Calibri" panose="020F0502020204030204" pitchFamily="34" charset="0"/>
                <a:ea typeface="Times New Roman" panose="02020603050405020304" pitchFamily="18" charset="0"/>
              </a:rPr>
              <a:t> and ours:</a:t>
            </a:r>
            <a:endParaRPr lang="en-IN"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356549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600" b="1" u="sng" kern="100" dirty="0">
                <a:effectLst/>
                <a:latin typeface="Calibri" panose="020F0502020204030204" pitchFamily="34" charset="0"/>
                <a:ea typeface="Aptos" panose="020B0004020202020204" pitchFamily="34" charset="0"/>
                <a:cs typeface="Times New Roman" panose="02020603050405020304" pitchFamily="18" charset="0"/>
              </a:rPr>
              <a:t>What is Sanctification according to the Word?</a:t>
            </a:r>
            <a:endParaRPr lang="en-IN"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2356701"/>
            <a:ext cx="11519555" cy="4086520"/>
          </a:xfrm>
        </p:spPr>
        <p:txBody>
          <a:bodyPr>
            <a:noAutofit/>
          </a:bodyPr>
          <a:lstStyle/>
          <a:p>
            <a:pPr>
              <a:lnSpc>
                <a:spcPct val="107000"/>
              </a:lnSpc>
              <a:spcAft>
                <a:spcPts val="800"/>
              </a:spcAft>
            </a:pPr>
            <a:r>
              <a:rPr lang="en-US" sz="2800" b="1" kern="100" dirty="0">
                <a:effectLst/>
                <a:latin typeface="Calibri" panose="020F0502020204030204" pitchFamily="34" charset="0"/>
                <a:ea typeface="Aptos" panose="020B0004020202020204" pitchFamily="34" charset="0"/>
                <a:cs typeface="Times New Roman" panose="02020603050405020304" pitchFamily="18" charset="0"/>
              </a:rPr>
              <a:t>It is a progressive work.</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Bef>
                <a:spcPts val="1800"/>
              </a:spcBef>
              <a:spcAft>
                <a:spcPts val="400"/>
              </a:spcAft>
            </a:pPr>
            <a:r>
              <a:rPr lang="en-IN" sz="2800" b="1"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John 17:17,19 (Amp)</a:t>
            </a:r>
            <a:endParaRPr lang="en-IN" sz="2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endParaRPr>
          </a:p>
          <a:p>
            <a:r>
              <a:rPr lang="en-IN" sz="2800" b="1" baseline="30000" dirty="0">
                <a:solidFill>
                  <a:srgbClr val="000000"/>
                </a:solidFill>
                <a:effectLst/>
                <a:latin typeface="Calibri" panose="020F0502020204030204" pitchFamily="34" charset="0"/>
                <a:ea typeface="Times New Roman" panose="02020603050405020304" pitchFamily="18" charset="0"/>
              </a:rPr>
              <a:t>17 </a:t>
            </a:r>
            <a:r>
              <a:rPr lang="en-IN" sz="2800" dirty="0">
                <a:solidFill>
                  <a:srgbClr val="000000"/>
                </a:solidFill>
                <a:effectLst/>
                <a:latin typeface="Calibri" panose="020F0502020204030204" pitchFamily="34" charset="0"/>
                <a:ea typeface="Times New Roman" panose="02020603050405020304" pitchFamily="18" charset="0"/>
              </a:rPr>
              <a:t>Sanctify them in the truth [set them apart for Your purposes, make them holy]; Your word is truth.</a:t>
            </a:r>
            <a:endParaRPr lang="en-IN" sz="2800" dirty="0">
              <a:effectLst/>
              <a:latin typeface="Times New Roman" panose="02020603050405020304" pitchFamily="18" charset="0"/>
              <a:ea typeface="Times New Roman" panose="02020603050405020304" pitchFamily="18" charset="0"/>
            </a:endParaRPr>
          </a:p>
          <a:p>
            <a:r>
              <a:rPr lang="en-IN" sz="2800" b="1" baseline="30000" dirty="0">
                <a:solidFill>
                  <a:srgbClr val="000000"/>
                </a:solidFill>
                <a:effectLst/>
                <a:highlight>
                  <a:srgbClr val="FFFFFF"/>
                </a:highlight>
                <a:latin typeface="Calibri" panose="020F0502020204030204" pitchFamily="34" charset="0"/>
                <a:ea typeface="Times New Roman" panose="02020603050405020304" pitchFamily="18" charset="0"/>
              </a:rPr>
              <a:t>19 </a:t>
            </a:r>
            <a:r>
              <a:rPr lang="en-IN" sz="2800" dirty="0">
                <a:solidFill>
                  <a:srgbClr val="000000"/>
                </a:solidFill>
                <a:effectLst/>
                <a:highlight>
                  <a:srgbClr val="FFFFFF"/>
                </a:highlight>
                <a:latin typeface="Calibri" panose="020F0502020204030204" pitchFamily="34" charset="0"/>
                <a:ea typeface="Times New Roman" panose="02020603050405020304" pitchFamily="18" charset="0"/>
              </a:rPr>
              <a:t>For their sake I sanctify Myself [to do Your will], so that they also may be sanctified [set apart, dedicated, made holy] in [Your] truth.</a:t>
            </a:r>
            <a:endParaRPr lang="en-IN"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160185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600" b="1" u="sng" kern="100" dirty="0">
                <a:effectLst/>
                <a:latin typeface="Calibri" panose="020F0502020204030204" pitchFamily="34" charset="0"/>
                <a:ea typeface="Aptos" panose="020B0004020202020204" pitchFamily="34" charset="0"/>
                <a:cs typeface="Times New Roman" panose="02020603050405020304" pitchFamily="18" charset="0"/>
              </a:rPr>
              <a:t>What is Sanctification according to the Word?</a:t>
            </a:r>
            <a:endParaRPr lang="en-IN"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2356701"/>
            <a:ext cx="11519555" cy="4086520"/>
          </a:xfrm>
        </p:spPr>
        <p:txBody>
          <a:bodyPr>
            <a:noAutofit/>
          </a:bodyPr>
          <a:lstStyle/>
          <a:p>
            <a:pPr>
              <a:lnSpc>
                <a:spcPct val="107000"/>
              </a:lnSpc>
              <a:spcAft>
                <a:spcPts val="800"/>
              </a:spcAft>
            </a:pPr>
            <a:r>
              <a:rPr lang="en-US" sz="2800" b="1" kern="100" dirty="0">
                <a:effectLst/>
                <a:latin typeface="Calibri" panose="020F0502020204030204" pitchFamily="34" charset="0"/>
                <a:ea typeface="Aptos" panose="020B0004020202020204" pitchFamily="34" charset="0"/>
                <a:cs typeface="Times New Roman" panose="02020603050405020304" pitchFamily="18" charset="0"/>
              </a:rPr>
              <a:t>It is a progressive work.</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Bef>
                <a:spcPts val="1800"/>
              </a:spcBef>
              <a:spcAft>
                <a:spcPts val="400"/>
              </a:spcAft>
            </a:pPr>
            <a:r>
              <a:rPr lang="en-IN" sz="2800" b="1"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 Thessalonians 5:23-24 (Amp)</a:t>
            </a:r>
            <a:endParaRPr lang="en-IN" sz="2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endParaRPr>
          </a:p>
          <a:p>
            <a:r>
              <a:rPr lang="en-IN" sz="2800" b="1" baseline="30000" dirty="0">
                <a:solidFill>
                  <a:srgbClr val="000000"/>
                </a:solidFill>
                <a:effectLst/>
                <a:latin typeface="Calibri" panose="020F0502020204030204" pitchFamily="34" charset="0"/>
                <a:ea typeface="Times New Roman" panose="02020603050405020304" pitchFamily="18" charset="0"/>
              </a:rPr>
              <a:t>23 </a:t>
            </a:r>
            <a:r>
              <a:rPr lang="en-IN" sz="2800" dirty="0">
                <a:solidFill>
                  <a:srgbClr val="000000"/>
                </a:solidFill>
                <a:effectLst/>
                <a:latin typeface="Calibri" panose="020F0502020204030204" pitchFamily="34" charset="0"/>
                <a:ea typeface="Times New Roman" panose="02020603050405020304" pitchFamily="18" charset="0"/>
              </a:rPr>
              <a:t>Now may the God of peace Himself </a:t>
            </a:r>
            <a:r>
              <a:rPr lang="en-IN" sz="2800" b="1" dirty="0">
                <a:solidFill>
                  <a:srgbClr val="000000"/>
                </a:solidFill>
                <a:effectLst/>
                <a:latin typeface="Calibri" panose="020F0502020204030204" pitchFamily="34" charset="0"/>
                <a:ea typeface="Times New Roman" panose="02020603050405020304" pitchFamily="18" charset="0"/>
              </a:rPr>
              <a:t>sanctify you through and through </a:t>
            </a:r>
            <a:r>
              <a:rPr lang="en-IN" sz="2800" dirty="0">
                <a:solidFill>
                  <a:srgbClr val="000000"/>
                </a:solidFill>
                <a:effectLst/>
                <a:latin typeface="Calibri" panose="020F0502020204030204" pitchFamily="34" charset="0"/>
                <a:ea typeface="Times New Roman" panose="02020603050405020304" pitchFamily="18" charset="0"/>
              </a:rPr>
              <a:t>[that is, separate you from profane and vulgar things, make you pure and whole and undamaged—consecrated to Him—set apart for His purpose]; and may your spirit and soul and body be kept complete and [be found] blameless at the coming of our Lord Jesus Christ. </a:t>
            </a:r>
            <a:r>
              <a:rPr lang="en-IN" sz="2800" b="1" baseline="30000" dirty="0">
                <a:effectLst/>
                <a:latin typeface="Times New Roman" panose="02020603050405020304" pitchFamily="18" charset="0"/>
                <a:ea typeface="Times New Roman" panose="02020603050405020304" pitchFamily="18" charset="0"/>
              </a:rPr>
              <a:t>24 Faithful </a:t>
            </a:r>
            <a:r>
              <a:rPr lang="en-IN" sz="2800" b="1" i="1" baseline="30000" dirty="0">
                <a:effectLst/>
                <a:latin typeface="Times New Roman" panose="02020603050405020304" pitchFamily="18" charset="0"/>
                <a:ea typeface="Times New Roman" panose="02020603050405020304" pitchFamily="18" charset="0"/>
              </a:rPr>
              <a:t>and</a:t>
            </a:r>
            <a:r>
              <a:rPr lang="en-IN" sz="2800" b="1" baseline="30000" dirty="0">
                <a:effectLst/>
                <a:latin typeface="Times New Roman" panose="02020603050405020304" pitchFamily="18" charset="0"/>
                <a:ea typeface="Times New Roman" panose="02020603050405020304" pitchFamily="18" charset="0"/>
              </a:rPr>
              <a:t> absolutely trustworthy is He who is calling you [to Himself for your salvation], and He will do it [He will </a:t>
            </a:r>
            <a:r>
              <a:rPr lang="en-IN" sz="2800" b="1" baseline="30000" dirty="0" err="1">
                <a:effectLst/>
                <a:latin typeface="Times New Roman" panose="02020603050405020304" pitchFamily="18" charset="0"/>
                <a:ea typeface="Times New Roman" panose="02020603050405020304" pitchFamily="18" charset="0"/>
              </a:rPr>
              <a:t>fulfill</a:t>
            </a:r>
            <a:r>
              <a:rPr lang="en-IN" sz="2800" b="1" baseline="30000" dirty="0">
                <a:effectLst/>
                <a:latin typeface="Times New Roman" panose="02020603050405020304" pitchFamily="18" charset="0"/>
                <a:ea typeface="Times New Roman" panose="02020603050405020304" pitchFamily="18" charset="0"/>
              </a:rPr>
              <a:t> His call by making you holy, guarding you, watching over you, and protecting you as His own]. </a:t>
            </a:r>
            <a:endParaRPr lang="en-IN"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217267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600" b="1" u="sng" kern="100" dirty="0">
                <a:effectLst/>
                <a:latin typeface="Calibri" panose="020F0502020204030204" pitchFamily="34" charset="0"/>
                <a:ea typeface="Aptos" panose="020B0004020202020204" pitchFamily="34" charset="0"/>
                <a:cs typeface="Times New Roman" panose="02020603050405020304" pitchFamily="18" charset="0"/>
              </a:rPr>
              <a:t>What is Sanctification according to the Word?</a:t>
            </a:r>
            <a:endParaRPr lang="en-IN"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2356701"/>
            <a:ext cx="11519555" cy="4086520"/>
          </a:xfrm>
        </p:spPr>
        <p:txBody>
          <a:bodyPr>
            <a:noAutofit/>
          </a:bodyPr>
          <a:lstStyle/>
          <a:p>
            <a:pPr>
              <a:lnSpc>
                <a:spcPct val="107000"/>
              </a:lnSpc>
              <a:spcAft>
                <a:spcPts val="800"/>
              </a:spcAft>
            </a:pPr>
            <a:r>
              <a:rPr lang="en-US" sz="2800" b="1" kern="100" dirty="0">
                <a:effectLst/>
                <a:latin typeface="Calibri" panose="020F0502020204030204" pitchFamily="34" charset="0"/>
                <a:ea typeface="Aptos" panose="020B0004020202020204" pitchFamily="34" charset="0"/>
                <a:cs typeface="Times New Roman" panose="02020603050405020304" pitchFamily="18" charset="0"/>
              </a:rPr>
              <a:t>It is a progressive work.</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Bef>
                <a:spcPts val="0"/>
              </a:spcBef>
            </a:pPr>
            <a:r>
              <a:rPr lang="en-IN" sz="2800" kern="100" dirty="0">
                <a:effectLst/>
                <a:latin typeface="Calibri" panose="020F0502020204030204" pitchFamily="34" charset="0"/>
                <a:ea typeface="Aptos" panose="020B0004020202020204" pitchFamily="34" charset="0"/>
                <a:cs typeface="Calibri" panose="020F0502020204030204" pitchFamily="34" charset="0"/>
              </a:rPr>
              <a:t>The once for all act continues through life and reaches finality at Christ's return (1 Thessalonians 3:12-13).</a:t>
            </a:r>
          </a:p>
          <a:p>
            <a:pPr>
              <a:lnSpc>
                <a:spcPct val="100000"/>
              </a:lnSpc>
              <a:spcBef>
                <a:spcPts val="0"/>
              </a:spcBef>
            </a:pPr>
            <a:r>
              <a:rPr lang="en-IN" sz="2800" kern="100" dirty="0">
                <a:effectLst/>
                <a:latin typeface="Calibri" panose="020F0502020204030204" pitchFamily="34" charset="0"/>
                <a:ea typeface="Aptos" panose="020B0004020202020204" pitchFamily="34" charset="0"/>
                <a:cs typeface="Calibri" panose="020F0502020204030204" pitchFamily="34" charset="0"/>
              </a:rPr>
              <a:t> </a:t>
            </a:r>
          </a:p>
          <a:p>
            <a:pPr>
              <a:lnSpc>
                <a:spcPct val="100000"/>
              </a:lnSpc>
              <a:spcBef>
                <a:spcPts val="0"/>
              </a:spcBef>
            </a:pPr>
            <a:r>
              <a:rPr lang="en-IN" sz="28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 Thessalonians 3:12-13 (Amp)</a:t>
            </a:r>
            <a:endParaRPr lang="en-IN" sz="2800" b="1" kern="100" dirty="0">
              <a:solidFill>
                <a:srgbClr val="0F4761"/>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00000"/>
              </a:lnSpc>
              <a:spcBef>
                <a:spcPts val="0"/>
              </a:spcBef>
            </a:pPr>
            <a:r>
              <a:rPr lang="en-IN" sz="2800" b="1"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12 </a:t>
            </a:r>
            <a:r>
              <a:rPr lang="en-IN"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And may the Lord cause you to increase and excel </a:t>
            </a:r>
            <a:r>
              <a:rPr lang="en-IN" sz="28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and</a:t>
            </a:r>
            <a:r>
              <a:rPr lang="en-IN"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overflow in love for one another, and for all people, just as we also do for you; </a:t>
            </a:r>
            <a:r>
              <a:rPr lang="en-IN" sz="2800" b="1" baseline="30000" dirty="0">
                <a:effectLst/>
                <a:latin typeface="Calibri" panose="020F0502020204030204" pitchFamily="34" charset="0"/>
                <a:ea typeface="Times New Roman" panose="02020603050405020304" pitchFamily="18" charset="0"/>
                <a:cs typeface="Calibri" panose="020F0502020204030204" pitchFamily="34" charset="0"/>
              </a:rPr>
              <a:t>13 so that He may strengthen </a:t>
            </a:r>
            <a:r>
              <a:rPr lang="en-IN" sz="2800" b="1" i="1" baseline="30000" dirty="0">
                <a:effectLst/>
                <a:latin typeface="Calibri" panose="020F0502020204030204" pitchFamily="34" charset="0"/>
                <a:ea typeface="Times New Roman" panose="02020603050405020304" pitchFamily="18" charset="0"/>
                <a:cs typeface="Calibri" panose="020F0502020204030204" pitchFamily="34" charset="0"/>
              </a:rPr>
              <a:t>and</a:t>
            </a:r>
            <a:r>
              <a:rPr lang="en-IN" sz="2800" b="1" baseline="30000" dirty="0">
                <a:effectLst/>
                <a:latin typeface="Calibri" panose="020F0502020204030204" pitchFamily="34" charset="0"/>
                <a:ea typeface="Times New Roman" panose="02020603050405020304" pitchFamily="18" charset="0"/>
                <a:cs typeface="Calibri" panose="020F0502020204030204" pitchFamily="34" charset="0"/>
              </a:rPr>
              <a:t> establish your hearts without blame in holiness in the sight of our God and Father at the coming of our Lord Jesus with all His saints (God’s people). </a:t>
            </a:r>
            <a:endParaRPr lang="en-IN" sz="54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7698983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600" b="1" kern="100" dirty="0">
                <a:effectLst/>
                <a:latin typeface="Calibri" panose="020F0502020204030204" pitchFamily="34" charset="0"/>
                <a:ea typeface="Aptos" panose="020B0004020202020204" pitchFamily="34" charset="0"/>
                <a:cs typeface="Times New Roman" panose="02020603050405020304" pitchFamily="18" charset="0"/>
              </a:rPr>
              <a:t>The Secrets of Sanctification</a:t>
            </a:r>
            <a:endParaRPr lang="en-IN"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2356701"/>
            <a:ext cx="11519555" cy="4086520"/>
          </a:xfrm>
        </p:spPr>
        <p:txBody>
          <a:bodyPr>
            <a:noAutofit/>
          </a:bodyPr>
          <a:lstStyle/>
          <a:p>
            <a:pPr>
              <a:lnSpc>
                <a:spcPct val="100000"/>
              </a:lnSpc>
              <a:spcBef>
                <a:spcPts val="0"/>
              </a:spcBef>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Christ was sanctified by His own act (John 17:19) and for our sakes that He might reveal the extent of His love and purpose (Ps 4:3). Christ was separated from the world and the measure of His separation should be ours (John 17:15-16). As His sanctification was for our sakes, our daily sanctification should be for His sake (Heb 2:11).</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Bef>
                <a:spcPts val="0"/>
              </a:spcBef>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 </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Bef>
                <a:spcPts val="0"/>
              </a:spcBef>
            </a:pPr>
            <a:r>
              <a:rPr lang="en-IN" sz="2800" b="1"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John 17:15-16 (Amp)</a:t>
            </a:r>
            <a:endParaRPr lang="en-IN" sz="2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endParaRPr>
          </a:p>
          <a:p>
            <a:pPr>
              <a:lnSpc>
                <a:spcPct val="100000"/>
              </a:lnSpc>
              <a:spcBef>
                <a:spcPts val="0"/>
              </a:spcBef>
            </a:pPr>
            <a:r>
              <a:rPr lang="en-IN" sz="2800" b="1" baseline="30000" dirty="0">
                <a:solidFill>
                  <a:srgbClr val="000000"/>
                </a:solidFill>
                <a:effectLst/>
                <a:latin typeface="Calibri" panose="020F0502020204030204" pitchFamily="34" charset="0"/>
                <a:ea typeface="Times New Roman" panose="02020603050405020304" pitchFamily="18" charset="0"/>
              </a:rPr>
              <a:t>15 </a:t>
            </a:r>
            <a:r>
              <a:rPr lang="en-IN" sz="2800" dirty="0">
                <a:solidFill>
                  <a:srgbClr val="000000"/>
                </a:solidFill>
                <a:effectLst/>
                <a:latin typeface="Calibri" panose="020F0502020204030204" pitchFamily="34" charset="0"/>
                <a:ea typeface="Times New Roman" panose="02020603050405020304" pitchFamily="18" charset="0"/>
              </a:rPr>
              <a:t>I do not ask You to take them out of the world, but that You keep them </a:t>
            </a:r>
            <a:r>
              <a:rPr lang="en-IN" sz="2800" i="1" dirty="0">
                <a:solidFill>
                  <a:srgbClr val="000000"/>
                </a:solidFill>
                <a:effectLst/>
                <a:latin typeface="Calibri" panose="020F0502020204030204" pitchFamily="34" charset="0"/>
                <a:ea typeface="Times New Roman" panose="02020603050405020304" pitchFamily="18" charset="0"/>
              </a:rPr>
              <a:t>and</a:t>
            </a:r>
            <a:r>
              <a:rPr lang="en-IN" sz="2800" dirty="0">
                <a:solidFill>
                  <a:srgbClr val="000000"/>
                </a:solidFill>
                <a:effectLst/>
                <a:latin typeface="Calibri" panose="020F0502020204030204" pitchFamily="34" charset="0"/>
                <a:ea typeface="Times New Roman" panose="02020603050405020304" pitchFamily="18" charset="0"/>
              </a:rPr>
              <a:t> protect them from the evil one. </a:t>
            </a:r>
            <a:r>
              <a:rPr lang="en-IN" sz="2800" b="1" baseline="30000" dirty="0">
                <a:solidFill>
                  <a:srgbClr val="000000"/>
                </a:solidFill>
                <a:effectLst/>
                <a:latin typeface="Calibri" panose="020F0502020204030204" pitchFamily="34" charset="0"/>
                <a:ea typeface="Times New Roman" panose="02020603050405020304" pitchFamily="18" charset="0"/>
              </a:rPr>
              <a:t>16 </a:t>
            </a:r>
            <a:r>
              <a:rPr lang="en-IN" sz="2800" dirty="0">
                <a:solidFill>
                  <a:srgbClr val="000000"/>
                </a:solidFill>
                <a:effectLst/>
                <a:latin typeface="Calibri" panose="020F0502020204030204" pitchFamily="34" charset="0"/>
                <a:ea typeface="Times New Roman" panose="02020603050405020304" pitchFamily="18" charset="0"/>
              </a:rPr>
              <a:t>They are not of the world, just as I am not of the world.</a:t>
            </a:r>
            <a:endParaRPr lang="en-IN"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955945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200" b="1" kern="100" dirty="0">
                <a:effectLst/>
                <a:latin typeface="Calibri" panose="020F0502020204030204" pitchFamily="34" charset="0"/>
                <a:ea typeface="Aptos" panose="020B0004020202020204" pitchFamily="34" charset="0"/>
                <a:cs typeface="Times New Roman" panose="02020603050405020304" pitchFamily="18" charset="0"/>
              </a:rPr>
              <a:t>We are sanctified by God</a:t>
            </a:r>
            <a:endParaRPr lang="en-IN"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45097" y="2139885"/>
            <a:ext cx="11519555" cy="4086520"/>
          </a:xfrm>
        </p:spPr>
        <p:txBody>
          <a:bodyPr>
            <a:noAutofit/>
          </a:bodyPr>
          <a:lstStyle/>
          <a:p>
            <a:pPr>
              <a:lnSpc>
                <a:spcPct val="100000"/>
              </a:lnSpc>
              <a:spcBef>
                <a:spcPts val="0"/>
              </a:spcBef>
            </a:pPr>
            <a:r>
              <a:rPr lang="en-IN"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 Thessalonians 4:3 (Amp)</a:t>
            </a:r>
            <a:endParaRPr lang="en-IN" b="1" kern="100" dirty="0">
              <a:solidFill>
                <a:srgbClr val="0F4761"/>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00000"/>
              </a:lnSpc>
              <a:spcBef>
                <a:spcPts val="0"/>
              </a:spcBef>
            </a:pPr>
            <a:r>
              <a:rPr lang="en-IN"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For </a:t>
            </a:r>
            <a:r>
              <a:rPr lang="en-IN"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this is the will of God</a:t>
            </a:r>
            <a:r>
              <a:rPr lang="en-IN"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that you be sanctified [separated and set apart from sin]: that you abstain </a:t>
            </a:r>
            <a:r>
              <a:rPr lang="en-IN"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and</a:t>
            </a:r>
            <a:r>
              <a:rPr lang="en-IN"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back away from sexual immorality;</a:t>
            </a:r>
            <a:endParaRPr lang="en-IN" dirty="0">
              <a:effectLst/>
              <a:latin typeface="Calibri" panose="020F0502020204030204" pitchFamily="34" charset="0"/>
              <a:ea typeface="Times New Roman" panose="02020603050405020304" pitchFamily="18" charset="0"/>
              <a:cs typeface="Calibri" panose="020F0502020204030204" pitchFamily="34" charset="0"/>
            </a:endParaRPr>
          </a:p>
          <a:p>
            <a:pPr>
              <a:lnSpc>
                <a:spcPct val="100000"/>
              </a:lnSpc>
              <a:spcBef>
                <a:spcPts val="0"/>
              </a:spcBef>
            </a:pPr>
            <a:r>
              <a:rPr lang="en-US" kern="100" dirty="0">
                <a:effectLst/>
                <a:latin typeface="Calibri" panose="020F0502020204030204" pitchFamily="34" charset="0"/>
                <a:ea typeface="Aptos" panose="020B0004020202020204" pitchFamily="34" charset="0"/>
                <a:cs typeface="Calibri" panose="020F0502020204030204" pitchFamily="34" charset="0"/>
              </a:rPr>
              <a:t> </a:t>
            </a:r>
            <a:endParaRPr lang="en-IN" kern="100" dirty="0">
              <a:effectLst/>
              <a:latin typeface="Calibri" panose="020F0502020204030204" pitchFamily="34" charset="0"/>
              <a:ea typeface="Aptos" panose="020B0004020202020204" pitchFamily="34" charset="0"/>
              <a:cs typeface="Calibri" panose="020F0502020204030204" pitchFamily="34" charset="0"/>
            </a:endParaRPr>
          </a:p>
          <a:p>
            <a:pPr>
              <a:lnSpc>
                <a:spcPct val="100000"/>
              </a:lnSpc>
              <a:spcBef>
                <a:spcPts val="0"/>
              </a:spcBef>
            </a:pPr>
            <a:r>
              <a:rPr lang="en-IN"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 Thessalonians 5:23 (Amp)</a:t>
            </a:r>
            <a:endParaRPr lang="en-IN" b="1" kern="100" dirty="0">
              <a:solidFill>
                <a:srgbClr val="0F4761"/>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00000"/>
              </a:lnSpc>
              <a:spcBef>
                <a:spcPts val="0"/>
              </a:spcBef>
            </a:pPr>
            <a:r>
              <a:rPr lang="en-IN"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Now may </a:t>
            </a:r>
            <a:r>
              <a:rPr lang="en-IN"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God of peace Himself sanctify you </a:t>
            </a:r>
            <a:r>
              <a:rPr lang="en-IN"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through and through [that is, separate you from profane and vulgar things, make you pure and whole and undamaged—consecrated to Him—set apart for His purpose]; and may your spirit and soul and body be kept complete and [be found] blameless at the coming of our Lord Jesus Christ.</a:t>
            </a:r>
            <a:endParaRPr lang="en-IN" dirty="0">
              <a:effectLst/>
              <a:latin typeface="Calibri" panose="020F0502020204030204" pitchFamily="34" charset="0"/>
              <a:ea typeface="Times New Roman" panose="02020603050405020304" pitchFamily="18" charset="0"/>
              <a:cs typeface="Calibri" panose="020F0502020204030204" pitchFamily="34" charset="0"/>
            </a:endParaRPr>
          </a:p>
          <a:p>
            <a:pPr>
              <a:lnSpc>
                <a:spcPct val="100000"/>
              </a:lnSpc>
              <a:spcBef>
                <a:spcPts val="0"/>
              </a:spcBef>
            </a:pPr>
            <a:r>
              <a:rPr lang="en-US" sz="2800" kern="100" dirty="0">
                <a:effectLst/>
                <a:latin typeface="Calibri" panose="020F0502020204030204" pitchFamily="34" charset="0"/>
                <a:ea typeface="Aptos" panose="020B0004020202020204" pitchFamily="34" charset="0"/>
                <a:cs typeface="Calibri" panose="020F0502020204030204" pitchFamily="34" charset="0"/>
              </a:rPr>
              <a:t> </a:t>
            </a:r>
            <a:endParaRPr lang="en-IN" sz="2800" kern="100" dirty="0">
              <a:effectLst/>
              <a:latin typeface="Calibri" panose="020F0502020204030204" pitchFamily="34" charset="0"/>
              <a:ea typeface="Aptos" panose="020B0004020202020204" pitchFamily="34" charset="0"/>
              <a:cs typeface="Calibri" panose="020F0502020204030204" pitchFamily="34" charset="0"/>
            </a:endParaRPr>
          </a:p>
          <a:p>
            <a:pPr>
              <a:lnSpc>
                <a:spcPct val="100000"/>
              </a:lnSpc>
              <a:spcBef>
                <a:spcPts val="0"/>
              </a:spcBef>
            </a:pPr>
            <a:r>
              <a:rPr lang="en-US" sz="2800" kern="100" dirty="0">
                <a:effectLst/>
                <a:latin typeface="Calibri" panose="020F0502020204030204" pitchFamily="34" charset="0"/>
                <a:ea typeface="Aptos" panose="020B0004020202020204" pitchFamily="34" charset="0"/>
                <a:cs typeface="Calibri" panose="020F0502020204030204" pitchFamily="34" charset="0"/>
              </a:rPr>
              <a:t>It is He who justifies the guilty and sanctifies the unclean. As with all other spiritual blessings, the source of our sanctification is God.</a:t>
            </a:r>
            <a:endParaRPr lang="en-IN" sz="28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42828869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200" b="1" kern="100" dirty="0">
                <a:effectLst/>
                <a:latin typeface="Calibri" panose="020F0502020204030204" pitchFamily="34" charset="0"/>
                <a:ea typeface="Aptos" panose="020B0004020202020204" pitchFamily="34" charset="0"/>
                <a:cs typeface="Times New Roman" panose="02020603050405020304" pitchFamily="18" charset="0"/>
              </a:rPr>
              <a:t>We are sanctified by Christ</a:t>
            </a:r>
            <a:endParaRPr lang="en-IN"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45097" y="2139885"/>
            <a:ext cx="11519555" cy="4086520"/>
          </a:xfrm>
        </p:spPr>
        <p:txBody>
          <a:bodyPr>
            <a:noAutofit/>
          </a:bodyPr>
          <a:lstStyle/>
          <a:p>
            <a:pPr>
              <a:lnSpc>
                <a:spcPct val="100000"/>
              </a:lnSpc>
              <a:spcBef>
                <a:spcPts val="0"/>
              </a:spcBef>
            </a:pPr>
            <a:r>
              <a:rPr lang="en-US" sz="2800" kern="100" dirty="0">
                <a:effectLst/>
                <a:latin typeface="Calibri" panose="020F0502020204030204" pitchFamily="34" charset="0"/>
                <a:ea typeface="Aptos" panose="020B0004020202020204" pitchFamily="34" charset="0"/>
                <a:cs typeface="Calibri" panose="020F0502020204030204" pitchFamily="34" charset="0"/>
              </a:rPr>
              <a:t>As God is the Source of our sanctification, so Christ is the Medium of it (Heb 2:11, 10:10,14, 13:12).</a:t>
            </a:r>
            <a:endParaRPr lang="en-IN" sz="2800" kern="100" dirty="0">
              <a:effectLst/>
              <a:latin typeface="Calibri" panose="020F0502020204030204" pitchFamily="34" charset="0"/>
              <a:ea typeface="Aptos" panose="020B0004020202020204" pitchFamily="34" charset="0"/>
              <a:cs typeface="Calibri" panose="020F0502020204030204" pitchFamily="34" charset="0"/>
            </a:endParaRPr>
          </a:p>
          <a:p>
            <a:pPr>
              <a:lnSpc>
                <a:spcPct val="100000"/>
              </a:lnSpc>
              <a:spcBef>
                <a:spcPts val="0"/>
              </a:spcBef>
            </a:pPr>
            <a:r>
              <a:rPr lang="en-US" sz="2800" kern="100" dirty="0">
                <a:effectLst/>
                <a:latin typeface="Calibri" panose="020F0502020204030204" pitchFamily="34" charset="0"/>
                <a:ea typeface="Aptos" panose="020B0004020202020204" pitchFamily="34" charset="0"/>
                <a:cs typeface="Calibri" panose="020F0502020204030204" pitchFamily="34" charset="0"/>
              </a:rPr>
              <a:t> </a:t>
            </a:r>
            <a:endParaRPr lang="en-IN" sz="2800" kern="100" dirty="0">
              <a:effectLst/>
              <a:latin typeface="Calibri" panose="020F0502020204030204" pitchFamily="34" charset="0"/>
              <a:ea typeface="Aptos" panose="020B0004020202020204" pitchFamily="34" charset="0"/>
              <a:cs typeface="Calibri" panose="020F0502020204030204" pitchFamily="34" charset="0"/>
            </a:endParaRPr>
          </a:p>
          <a:p>
            <a:pPr>
              <a:lnSpc>
                <a:spcPct val="100000"/>
              </a:lnSpc>
              <a:spcBef>
                <a:spcPts val="0"/>
              </a:spcBef>
            </a:pPr>
            <a:r>
              <a:rPr lang="en-IN"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Hebrews 10:14 (Amp)</a:t>
            </a:r>
            <a:endParaRPr lang="en-IN" b="1" kern="100" dirty="0">
              <a:solidFill>
                <a:srgbClr val="0F4761"/>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00000"/>
              </a:lnSpc>
              <a:spcBef>
                <a:spcPts val="0"/>
              </a:spcBef>
            </a:pPr>
            <a:r>
              <a:rPr lang="en-IN"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For by the one offering He has perfected forever </a:t>
            </a:r>
            <a:r>
              <a:rPr lang="en-IN"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and</a:t>
            </a:r>
            <a:r>
              <a:rPr lang="en-IN"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completely cleansed those who are being sanctified [bringing each believer to spiritual completion and maturity].</a:t>
            </a:r>
            <a:endParaRPr lang="en-IN" dirty="0">
              <a:effectLst/>
              <a:latin typeface="Calibri" panose="020F0502020204030204" pitchFamily="34" charset="0"/>
              <a:ea typeface="Times New Roman" panose="02020603050405020304" pitchFamily="18" charset="0"/>
              <a:cs typeface="Calibri" panose="020F0502020204030204" pitchFamily="34" charset="0"/>
            </a:endParaRPr>
          </a:p>
          <a:p>
            <a:pPr>
              <a:lnSpc>
                <a:spcPct val="100000"/>
              </a:lnSpc>
              <a:spcBef>
                <a:spcPts val="0"/>
              </a:spcBef>
            </a:pPr>
            <a:r>
              <a:rPr lang="en-US" kern="100" dirty="0">
                <a:effectLst/>
                <a:latin typeface="Calibri" panose="020F0502020204030204" pitchFamily="34" charset="0"/>
                <a:ea typeface="Aptos" panose="020B0004020202020204" pitchFamily="34" charset="0"/>
                <a:cs typeface="Calibri" panose="020F0502020204030204" pitchFamily="34" charset="0"/>
              </a:rPr>
              <a:t> </a:t>
            </a:r>
            <a:endParaRPr lang="en-IN" kern="100" dirty="0">
              <a:effectLst/>
              <a:latin typeface="Calibri" panose="020F0502020204030204" pitchFamily="34" charset="0"/>
              <a:ea typeface="Aptos" panose="020B0004020202020204" pitchFamily="34" charset="0"/>
              <a:cs typeface="Calibri" panose="020F0502020204030204" pitchFamily="34" charset="0"/>
            </a:endParaRPr>
          </a:p>
          <a:p>
            <a:pPr>
              <a:lnSpc>
                <a:spcPct val="100000"/>
              </a:lnSpc>
              <a:spcBef>
                <a:spcPts val="0"/>
              </a:spcBef>
            </a:pPr>
            <a:r>
              <a:rPr lang="en-IN"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Hebrews 13:12 (Amp)</a:t>
            </a:r>
            <a:endParaRPr lang="en-IN" b="1" kern="100" dirty="0">
              <a:solidFill>
                <a:srgbClr val="0F4761"/>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00000"/>
              </a:lnSpc>
              <a:spcBef>
                <a:spcPts val="0"/>
              </a:spcBef>
            </a:pPr>
            <a:r>
              <a:rPr lang="en-IN"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Therefore Jesus also suffered </a:t>
            </a:r>
            <a:r>
              <a:rPr lang="en-IN"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and</a:t>
            </a:r>
            <a:r>
              <a:rPr lang="en-IN"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died outside the [city] gate so that He might sanctify </a:t>
            </a:r>
            <a:r>
              <a:rPr lang="en-IN"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and</a:t>
            </a:r>
            <a:r>
              <a:rPr lang="en-IN"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set apart for God as holy the people [who believe] through [the shedding of] His own blood.</a:t>
            </a:r>
            <a:endParaRPr lang="en-IN"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5059903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200" b="1" kern="100" dirty="0">
                <a:effectLst/>
                <a:latin typeface="Calibri" panose="020F0502020204030204" pitchFamily="34" charset="0"/>
                <a:ea typeface="Aptos" panose="020B0004020202020204" pitchFamily="34" charset="0"/>
                <a:cs typeface="Times New Roman" panose="02020603050405020304" pitchFamily="18" charset="0"/>
              </a:rPr>
              <a:t>We are sanctified by Christ</a:t>
            </a:r>
            <a:endParaRPr lang="en-IN"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45097" y="2139885"/>
            <a:ext cx="11519555" cy="4086520"/>
          </a:xfrm>
        </p:spPr>
        <p:txBody>
          <a:bodyPr>
            <a:noAutofit/>
          </a:bodyPr>
          <a:lstStyle/>
          <a:p>
            <a:pPr>
              <a:lnSpc>
                <a:spcPct val="100000"/>
              </a:lnSpc>
              <a:spcBef>
                <a:spcPts val="0"/>
              </a:spcBef>
            </a:pPr>
            <a:r>
              <a:rPr lang="en-US" sz="2800" kern="100" dirty="0">
                <a:effectLst/>
                <a:latin typeface="Calibri" panose="020F0502020204030204" pitchFamily="34" charset="0"/>
                <a:ea typeface="Aptos" panose="020B0004020202020204" pitchFamily="34" charset="0"/>
                <a:cs typeface="Calibri" panose="020F0502020204030204" pitchFamily="34" charset="0"/>
              </a:rPr>
              <a:t>Christ died for our sanctification.</a:t>
            </a:r>
            <a:endParaRPr lang="en-IN" sz="2800" kern="100" dirty="0">
              <a:effectLst/>
              <a:latin typeface="Calibri" panose="020F0502020204030204" pitchFamily="34" charset="0"/>
              <a:ea typeface="Aptos" panose="020B0004020202020204" pitchFamily="34" charset="0"/>
              <a:cs typeface="Calibri" panose="020F0502020204030204" pitchFamily="34" charset="0"/>
            </a:endParaRPr>
          </a:p>
          <a:p>
            <a:pPr>
              <a:lnSpc>
                <a:spcPct val="100000"/>
              </a:lnSpc>
              <a:spcBef>
                <a:spcPts val="0"/>
              </a:spcBef>
            </a:pPr>
            <a:r>
              <a:rPr lang="en-US" sz="2800" kern="100" dirty="0">
                <a:effectLst/>
                <a:latin typeface="Calibri" panose="020F0502020204030204" pitchFamily="34" charset="0"/>
                <a:ea typeface="Aptos" panose="020B0004020202020204" pitchFamily="34" charset="0"/>
                <a:cs typeface="Calibri" panose="020F0502020204030204" pitchFamily="34" charset="0"/>
              </a:rPr>
              <a:t> </a:t>
            </a:r>
            <a:endParaRPr lang="en-IN" sz="2800" kern="100" dirty="0">
              <a:effectLst/>
              <a:latin typeface="Calibri" panose="020F0502020204030204" pitchFamily="34" charset="0"/>
              <a:ea typeface="Aptos" panose="020B0004020202020204" pitchFamily="34" charset="0"/>
              <a:cs typeface="Calibri" panose="020F0502020204030204" pitchFamily="34" charset="0"/>
            </a:endParaRPr>
          </a:p>
          <a:p>
            <a:pPr>
              <a:lnSpc>
                <a:spcPct val="100000"/>
              </a:lnSpc>
              <a:spcBef>
                <a:spcPts val="0"/>
              </a:spcBef>
            </a:pPr>
            <a:r>
              <a:rPr lang="en-IN" sz="28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Titus 2:14 (Amp)</a:t>
            </a:r>
            <a:endParaRPr lang="en-IN" sz="2800" b="1" kern="100" dirty="0">
              <a:solidFill>
                <a:srgbClr val="0F4761"/>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00000"/>
              </a:lnSpc>
              <a:spcBef>
                <a:spcPts val="0"/>
              </a:spcBef>
            </a:pPr>
            <a:r>
              <a:rPr lang="en-IN"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who [willingly] gave Himself [to be crucified] on our behalf to redeem us </a:t>
            </a:r>
            <a:r>
              <a:rPr lang="en-IN" sz="28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and</a:t>
            </a:r>
            <a:r>
              <a:rPr lang="en-IN"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purchase our freedom from all wickedness, and to purify for Himself a chosen </a:t>
            </a:r>
            <a:r>
              <a:rPr lang="en-IN" sz="28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and</a:t>
            </a:r>
            <a:r>
              <a:rPr lang="en-IN"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very special people to be His own possession, </a:t>
            </a:r>
            <a:r>
              <a:rPr lang="en-IN" sz="28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who are</a:t>
            </a:r>
            <a:r>
              <a:rPr lang="en-IN"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enthusiastic for doing what is good.</a:t>
            </a:r>
            <a:endParaRPr lang="en-IN" sz="2800" dirty="0">
              <a:effectLst/>
              <a:latin typeface="Calibri" panose="020F0502020204030204" pitchFamily="34" charset="0"/>
              <a:ea typeface="Times New Roman" panose="02020603050405020304" pitchFamily="18" charset="0"/>
              <a:cs typeface="Calibri" panose="020F0502020204030204" pitchFamily="34" charset="0"/>
            </a:endParaRPr>
          </a:p>
          <a:p>
            <a:pPr>
              <a:lnSpc>
                <a:spcPct val="100000"/>
              </a:lnSpc>
              <a:spcBef>
                <a:spcPts val="0"/>
              </a:spcBef>
            </a:pPr>
            <a:r>
              <a:rPr lang="en-US" sz="2800" kern="100" dirty="0">
                <a:effectLst/>
                <a:latin typeface="Calibri" panose="020F0502020204030204" pitchFamily="34" charset="0"/>
                <a:ea typeface="Aptos" panose="020B0004020202020204" pitchFamily="34" charset="0"/>
                <a:cs typeface="Calibri" panose="020F0502020204030204" pitchFamily="34" charset="0"/>
              </a:rPr>
              <a:t> </a:t>
            </a:r>
            <a:endParaRPr lang="en-IN" sz="2800" kern="100" dirty="0">
              <a:effectLst/>
              <a:latin typeface="Calibri" panose="020F0502020204030204" pitchFamily="34" charset="0"/>
              <a:ea typeface="Aptos" panose="020B0004020202020204" pitchFamily="34" charset="0"/>
              <a:cs typeface="Calibri" panose="020F0502020204030204" pitchFamily="34" charset="0"/>
            </a:endParaRPr>
          </a:p>
          <a:p>
            <a:pPr>
              <a:lnSpc>
                <a:spcPct val="100000"/>
              </a:lnSpc>
              <a:spcBef>
                <a:spcPts val="0"/>
              </a:spcBef>
            </a:pPr>
            <a:r>
              <a:rPr lang="en-US" sz="2800" kern="100" dirty="0">
                <a:effectLst/>
                <a:latin typeface="Calibri" panose="020F0502020204030204" pitchFamily="34" charset="0"/>
                <a:ea typeface="Aptos" panose="020B0004020202020204" pitchFamily="34" charset="0"/>
                <a:cs typeface="Calibri" panose="020F0502020204030204" pitchFamily="34" charset="0"/>
              </a:rPr>
              <a:t>He died to save us from the government of sin, as well as from its guilt. Jesus is our sanctification (1 Cor 6:11). Thus sanctification is not something, but Someone.</a:t>
            </a:r>
            <a:endParaRPr lang="en-IN" sz="28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33988415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200" b="1" kern="100" dirty="0">
                <a:effectLst/>
                <a:latin typeface="Calibri" panose="020F0502020204030204" pitchFamily="34" charset="0"/>
                <a:ea typeface="Aptos" panose="020B0004020202020204" pitchFamily="34" charset="0"/>
                <a:cs typeface="Times New Roman" panose="02020603050405020304" pitchFamily="18" charset="0"/>
              </a:rPr>
              <a:t>We are sanctified by the Spirit</a:t>
            </a:r>
            <a:endParaRPr lang="en-IN"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45097" y="2139885"/>
            <a:ext cx="11519555" cy="4086520"/>
          </a:xfrm>
        </p:spPr>
        <p:txBody>
          <a:bodyPr>
            <a:noAutofit/>
          </a:bodyPr>
          <a:lstStyle/>
          <a:p>
            <a:pPr>
              <a:lnSpc>
                <a:spcPct val="107000"/>
              </a:lnSpc>
              <a:spcAft>
                <a:spcPts val="800"/>
              </a:spcAft>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He is the active Agent in our holiness, impressing His own sanctity upon our heart, as the seal leaves its impression on the wax (Rom 15:16; 2 Thes 2:13). He clothes us with His own virtue (1 Cor 6:11; 2 Thes 2:13; 1 Pet 1:2).</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1275080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200" b="1" kern="100" dirty="0">
                <a:effectLst/>
                <a:latin typeface="Calibri" panose="020F0502020204030204" pitchFamily="34" charset="0"/>
                <a:ea typeface="Aptos" panose="020B0004020202020204" pitchFamily="34" charset="0"/>
                <a:cs typeface="Times New Roman" panose="02020603050405020304" pitchFamily="18" charset="0"/>
              </a:rPr>
              <a:t>We are sanctified by the Word</a:t>
            </a:r>
            <a:endParaRPr lang="en-IN"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45097" y="2139885"/>
            <a:ext cx="11519555" cy="4086520"/>
          </a:xfrm>
        </p:spPr>
        <p:txBody>
          <a:bodyPr>
            <a:noAutofit/>
          </a:bodyPr>
          <a:lstStyle/>
          <a:p>
            <a:pPr>
              <a:lnSpc>
                <a:spcPct val="107000"/>
              </a:lnSpc>
              <a:spcBef>
                <a:spcPts val="1800"/>
              </a:spcBef>
              <a:spcAft>
                <a:spcPts val="400"/>
              </a:spcAft>
            </a:pPr>
            <a:r>
              <a:rPr lang="en-IN" sz="2800" b="1"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John 15:3 (Amp)</a:t>
            </a:r>
            <a:endParaRPr lang="en-IN" sz="2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endParaRPr>
          </a:p>
          <a:p>
            <a:r>
              <a:rPr lang="en-IN" sz="2800" dirty="0">
                <a:solidFill>
                  <a:srgbClr val="000000"/>
                </a:solidFill>
                <a:effectLst/>
                <a:latin typeface="Calibri" panose="020F0502020204030204" pitchFamily="34" charset="0"/>
                <a:ea typeface="Times New Roman" panose="02020603050405020304" pitchFamily="18" charset="0"/>
              </a:rPr>
              <a:t>You are already clean because of the word which I have given you [the teachings which I have discussed with you].</a:t>
            </a:r>
            <a:endParaRPr lang="en-IN"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160543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200" b="1" kern="100" dirty="0">
                <a:effectLst/>
                <a:latin typeface="Calibri" panose="020F0502020204030204" pitchFamily="34" charset="0"/>
                <a:ea typeface="Aptos" panose="020B0004020202020204" pitchFamily="34" charset="0"/>
                <a:cs typeface="Times New Roman" panose="02020603050405020304" pitchFamily="18" charset="0"/>
              </a:rPr>
              <a:t>We are sanctified by faith</a:t>
            </a:r>
            <a:endParaRPr lang="en-IN"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45097" y="2139885"/>
            <a:ext cx="11519555" cy="4086520"/>
          </a:xfrm>
        </p:spPr>
        <p:txBody>
          <a:bodyPr>
            <a:noAutofit/>
          </a:bodyPr>
          <a:lstStyle/>
          <a:p>
            <a:pPr>
              <a:lnSpc>
                <a:spcPct val="107000"/>
              </a:lnSpc>
              <a:spcAft>
                <a:spcPts val="800"/>
              </a:spcAft>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Sanctifying faith can remove mountains of sin and pride (Acts 26:18).</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313296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gn="ctr"/>
            <a:r>
              <a:rPr lang="en-IN" sz="3600" b="1" u="sng" kern="1800" dirty="0">
                <a:effectLst/>
                <a:latin typeface="Calibri" panose="020F0502020204030204" pitchFamily="34" charset="0"/>
                <a:ea typeface="Times New Roman" panose="02020603050405020304" pitchFamily="18" charset="0"/>
              </a:rPr>
              <a:t>The Doctrine of Sanctification</a:t>
            </a:r>
            <a:endParaRPr lang="en-IN" sz="3600" dirty="0">
              <a:effectLst/>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2356701"/>
            <a:ext cx="11519555" cy="4086520"/>
          </a:xfrm>
        </p:spPr>
        <p:txBody>
          <a:bodyPr>
            <a:noAutofit/>
          </a:bodyPr>
          <a:lstStyle/>
          <a:p>
            <a:pPr>
              <a:lnSpc>
                <a:spcPct val="100000"/>
              </a:lnSpc>
              <a:spcBef>
                <a:spcPts val="0"/>
              </a:spcBef>
            </a:pPr>
            <a:r>
              <a:rPr lang="en-US" sz="2800" kern="100" dirty="0">
                <a:effectLst/>
                <a:latin typeface="Calibri" panose="020F0502020204030204" pitchFamily="34" charset="0"/>
                <a:ea typeface="Aptos" panose="020B0004020202020204" pitchFamily="34" charset="0"/>
                <a:cs typeface="Calibri" panose="020F0502020204030204" pitchFamily="34" charset="0"/>
              </a:rPr>
              <a:t>Believers of Jesus Christ who are sanctified are not like the people of the world.</a:t>
            </a:r>
            <a:endParaRPr lang="en-IN" sz="2800" kern="100" dirty="0">
              <a:effectLst/>
              <a:latin typeface="Calibri" panose="020F0502020204030204" pitchFamily="34" charset="0"/>
              <a:ea typeface="Aptos" panose="020B0004020202020204" pitchFamily="34" charset="0"/>
              <a:cs typeface="Calibri" panose="020F0502020204030204" pitchFamily="34" charset="0"/>
            </a:endParaRPr>
          </a:p>
          <a:p>
            <a:pPr>
              <a:lnSpc>
                <a:spcPct val="100000"/>
              </a:lnSpc>
              <a:spcBef>
                <a:spcPts val="0"/>
              </a:spcBef>
            </a:pPr>
            <a:r>
              <a:rPr lang="en-US" sz="2800" kern="100" dirty="0">
                <a:effectLst/>
                <a:latin typeface="Calibri" panose="020F0502020204030204" pitchFamily="34" charset="0"/>
                <a:ea typeface="Aptos" panose="020B0004020202020204" pitchFamily="34" charset="0"/>
                <a:cs typeface="Calibri" panose="020F0502020204030204" pitchFamily="34" charset="0"/>
              </a:rPr>
              <a:t> </a:t>
            </a:r>
            <a:endParaRPr lang="en-IN" sz="2800" kern="100" dirty="0">
              <a:effectLst/>
              <a:latin typeface="Calibri" panose="020F0502020204030204" pitchFamily="34" charset="0"/>
              <a:ea typeface="Aptos" panose="020B0004020202020204" pitchFamily="34" charset="0"/>
              <a:cs typeface="Calibri" panose="020F0502020204030204" pitchFamily="34" charset="0"/>
            </a:endParaRPr>
          </a:p>
          <a:p>
            <a:pPr>
              <a:lnSpc>
                <a:spcPct val="100000"/>
              </a:lnSpc>
              <a:spcBef>
                <a:spcPts val="0"/>
              </a:spcBef>
            </a:pPr>
            <a:r>
              <a:rPr lang="en-IN"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 Corinthians 6:9-11 (Amp)</a:t>
            </a:r>
            <a:endParaRPr lang="en-IN" b="1" kern="100" dirty="0">
              <a:solidFill>
                <a:srgbClr val="0F4761"/>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00000"/>
              </a:lnSpc>
              <a:spcBef>
                <a:spcPts val="0"/>
              </a:spcBef>
            </a:pPr>
            <a:r>
              <a:rPr lang="en-IN" b="1"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9 </a:t>
            </a:r>
            <a:r>
              <a:rPr lang="en-IN"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Do you not know that the unrighteous will not inherit </a:t>
            </a:r>
            <a:r>
              <a:rPr lang="en-IN"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or</a:t>
            </a:r>
            <a:r>
              <a:rPr lang="en-IN"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have any share in the kingdom of God? Do not be deceived; neither the sexually immoral, nor idolaters, nor adulterers, nor effeminate [by perversion], nor those who participate in homosexuality, </a:t>
            </a:r>
            <a:r>
              <a:rPr lang="en-IN" b="1" baseline="30000" dirty="0">
                <a:effectLst/>
                <a:latin typeface="Calibri" panose="020F0502020204030204" pitchFamily="34" charset="0"/>
                <a:ea typeface="Times New Roman" panose="02020603050405020304" pitchFamily="18" charset="0"/>
                <a:cs typeface="Calibri" panose="020F0502020204030204" pitchFamily="34" charset="0"/>
              </a:rPr>
              <a:t>10 nor thieves, nor the greedy, nor drunkards, nor </a:t>
            </a:r>
            <a:r>
              <a:rPr lang="en-IN" b="1" baseline="30000" dirty="0" err="1">
                <a:effectLst/>
                <a:latin typeface="Calibri" panose="020F0502020204030204" pitchFamily="34" charset="0"/>
                <a:ea typeface="Times New Roman" panose="02020603050405020304" pitchFamily="18" charset="0"/>
                <a:cs typeface="Calibri" panose="020F0502020204030204" pitchFamily="34" charset="0"/>
              </a:rPr>
              <a:t>revilers</a:t>
            </a:r>
            <a:r>
              <a:rPr lang="en-IN" b="1" baseline="30000" dirty="0">
                <a:effectLst/>
                <a:latin typeface="Calibri" panose="020F0502020204030204" pitchFamily="34" charset="0"/>
                <a:ea typeface="Times New Roman" panose="02020603050405020304" pitchFamily="18" charset="0"/>
                <a:cs typeface="Calibri" panose="020F0502020204030204" pitchFamily="34" charset="0"/>
              </a:rPr>
              <a:t> [whose words are used as weapons to abuse, insult, humiliate, intimidate, or slander], nor swindlers will inherit </a:t>
            </a:r>
            <a:r>
              <a:rPr lang="en-IN" b="1" i="1" baseline="30000" dirty="0">
                <a:effectLst/>
                <a:latin typeface="Calibri" panose="020F0502020204030204" pitchFamily="34" charset="0"/>
                <a:ea typeface="Times New Roman" panose="02020603050405020304" pitchFamily="18" charset="0"/>
                <a:cs typeface="Calibri" panose="020F0502020204030204" pitchFamily="34" charset="0"/>
              </a:rPr>
              <a:t>or</a:t>
            </a:r>
            <a:r>
              <a:rPr lang="en-IN" b="1" baseline="30000" dirty="0">
                <a:effectLst/>
                <a:latin typeface="Calibri" panose="020F0502020204030204" pitchFamily="34" charset="0"/>
                <a:ea typeface="Times New Roman" panose="02020603050405020304" pitchFamily="18" charset="0"/>
                <a:cs typeface="Calibri" panose="020F0502020204030204" pitchFamily="34" charset="0"/>
              </a:rPr>
              <a:t> have any share in the kingdom of God. 11 And such were some of you [before you believed]. </a:t>
            </a:r>
            <a:r>
              <a:rPr lang="en-IN" b="1" baseline="30000" dirty="0">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But you were washed [by the atoning sacrifice of Christ], you were sanctified [set apart for God, and made holy], you were justified [declared free of guilt] in the name of the Lord Jesus Christ and in the [Holy] Spirit of our God [the source of the believer’s new life and changed </a:t>
            </a:r>
            <a:r>
              <a:rPr lang="en-IN" b="1" baseline="30000" dirty="0" err="1">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behavior</a:t>
            </a:r>
            <a:r>
              <a:rPr lang="en-IN" b="1" baseline="30000" dirty="0">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 </a:t>
            </a:r>
            <a:endParaRPr lang="en-IN" dirty="0">
              <a:effectLst/>
              <a:highlight>
                <a:srgbClr val="FFFF00"/>
              </a:highligh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4257876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200" b="1" dirty="0">
                <a:effectLst/>
                <a:latin typeface="Calibri" panose="020F0502020204030204" pitchFamily="34" charset="0"/>
                <a:ea typeface="Aptos" panose="020B0004020202020204" pitchFamily="34" charset="0"/>
              </a:rPr>
              <a:t>We are sanctified by prayer</a:t>
            </a:r>
            <a:endParaRPr lang="en-IN" sz="4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45097" y="2139885"/>
            <a:ext cx="11519555" cy="4086520"/>
          </a:xfrm>
        </p:spPr>
        <p:txBody>
          <a:bodyPr>
            <a:noAutofit/>
          </a:bodyPr>
          <a:lstStyle/>
          <a:p>
            <a:pPr>
              <a:lnSpc>
                <a:spcPct val="107000"/>
              </a:lnSpc>
              <a:spcAft>
                <a:spcPts val="800"/>
              </a:spcAft>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It is an answer to unceasing, believing prayer that God can make the unclean, clean.</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3620805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200" b="1" kern="100" dirty="0">
                <a:effectLst/>
                <a:latin typeface="Calibri" panose="020F0502020204030204" pitchFamily="34" charset="0"/>
                <a:ea typeface="Aptos" panose="020B0004020202020204" pitchFamily="34" charset="0"/>
                <a:cs typeface="Times New Roman" panose="02020603050405020304" pitchFamily="18" charset="0"/>
              </a:rPr>
              <a:t>We are sanctified by Godly fellowship</a:t>
            </a:r>
            <a:endParaRPr lang="en-IN"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45097" y="2139885"/>
            <a:ext cx="11519555" cy="4086520"/>
          </a:xfrm>
        </p:spPr>
        <p:txBody>
          <a:bodyPr>
            <a:noAutofit/>
          </a:bodyPr>
          <a:lstStyle/>
          <a:p>
            <a:pPr>
              <a:lnSpc>
                <a:spcPct val="100000"/>
              </a:lnSpc>
              <a:spcBef>
                <a:spcPts val="0"/>
              </a:spcBef>
            </a:pPr>
            <a:r>
              <a:rPr lang="en-US" sz="2800" kern="100" dirty="0">
                <a:effectLst/>
                <a:latin typeface="Calibri" panose="020F0502020204030204" pitchFamily="34" charset="0"/>
                <a:ea typeface="Aptos" panose="020B0004020202020204" pitchFamily="34" charset="0"/>
                <a:cs typeface="Calibri" panose="020F0502020204030204" pitchFamily="34" charset="0"/>
              </a:rPr>
              <a:t>We must not only “take time to be holy,” but “make friends of God’s children” </a:t>
            </a:r>
            <a:endParaRPr lang="en-IN" sz="2800" kern="100" dirty="0">
              <a:effectLst/>
              <a:latin typeface="Calibri" panose="020F0502020204030204" pitchFamily="34" charset="0"/>
              <a:ea typeface="Aptos" panose="020B0004020202020204" pitchFamily="34" charset="0"/>
              <a:cs typeface="Calibri" panose="020F0502020204030204" pitchFamily="34" charset="0"/>
            </a:endParaRPr>
          </a:p>
          <a:p>
            <a:pPr>
              <a:lnSpc>
                <a:spcPct val="100000"/>
              </a:lnSpc>
              <a:spcBef>
                <a:spcPts val="0"/>
              </a:spcBef>
            </a:pPr>
            <a:r>
              <a:rPr lang="en-US" sz="2800" kern="100" dirty="0">
                <a:effectLst/>
                <a:latin typeface="Calibri" panose="020F0502020204030204" pitchFamily="34" charset="0"/>
                <a:ea typeface="Aptos" panose="020B0004020202020204" pitchFamily="34" charset="0"/>
                <a:cs typeface="Calibri" panose="020F0502020204030204" pitchFamily="34" charset="0"/>
              </a:rPr>
              <a:t> </a:t>
            </a:r>
            <a:endParaRPr lang="en-IN" sz="2800" kern="100" dirty="0">
              <a:effectLst/>
              <a:latin typeface="Calibri" panose="020F0502020204030204" pitchFamily="34" charset="0"/>
              <a:ea typeface="Aptos" panose="020B0004020202020204" pitchFamily="34" charset="0"/>
              <a:cs typeface="Calibri" panose="020F0502020204030204" pitchFamily="34" charset="0"/>
            </a:endParaRPr>
          </a:p>
          <a:p>
            <a:pPr>
              <a:lnSpc>
                <a:spcPct val="100000"/>
              </a:lnSpc>
              <a:spcBef>
                <a:spcPts val="0"/>
              </a:spcBef>
            </a:pPr>
            <a:r>
              <a:rPr lang="en-IN" sz="28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Proverbs 13:20 (Amp)</a:t>
            </a:r>
            <a:endParaRPr lang="en-IN" sz="2800" b="1" kern="100" dirty="0">
              <a:solidFill>
                <a:srgbClr val="0F4761"/>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00000"/>
              </a:lnSpc>
              <a:spcBef>
                <a:spcPts val="0"/>
              </a:spcBef>
            </a:pPr>
            <a:r>
              <a:rPr lang="en-IN"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 who walks [as a companion] with wise men will be wise</a:t>
            </a:r>
            <a:r>
              <a:rPr lang="en-IN"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br>
              <a:rPr lang="en-IN"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IN"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But the companions of [conceited, dull-witted] fools [are fools themselves and] will experience harm.</a:t>
            </a:r>
            <a:endParaRPr lang="en-IN" sz="2800" dirty="0">
              <a:effectLst/>
              <a:latin typeface="Calibri" panose="020F0502020204030204" pitchFamily="34" charset="0"/>
              <a:ea typeface="Times New Roman" panose="02020603050405020304" pitchFamily="18" charset="0"/>
              <a:cs typeface="Calibri" panose="020F0502020204030204" pitchFamily="34" charset="0"/>
            </a:endParaRPr>
          </a:p>
          <a:p>
            <a:pPr>
              <a:lnSpc>
                <a:spcPct val="100000"/>
              </a:lnSpc>
              <a:spcBef>
                <a:spcPts val="0"/>
              </a:spcBef>
            </a:pPr>
            <a:r>
              <a:rPr lang="en-US" sz="2800" kern="100" dirty="0">
                <a:effectLst/>
                <a:latin typeface="Calibri" panose="020F0502020204030204" pitchFamily="34" charset="0"/>
                <a:ea typeface="Aptos" panose="020B0004020202020204" pitchFamily="34" charset="0"/>
                <a:cs typeface="Calibri" panose="020F0502020204030204" pitchFamily="34" charset="0"/>
              </a:rPr>
              <a:t> </a:t>
            </a:r>
            <a:endParaRPr lang="en-IN" sz="2800" kern="100" dirty="0">
              <a:effectLst/>
              <a:latin typeface="Calibri" panose="020F0502020204030204" pitchFamily="34" charset="0"/>
              <a:ea typeface="Aptos" panose="020B0004020202020204" pitchFamily="34" charset="0"/>
              <a:cs typeface="Calibri" panose="020F0502020204030204" pitchFamily="34" charset="0"/>
            </a:endParaRPr>
          </a:p>
          <a:p>
            <a:pPr>
              <a:lnSpc>
                <a:spcPct val="100000"/>
              </a:lnSpc>
              <a:spcBef>
                <a:spcPts val="0"/>
              </a:spcBef>
            </a:pPr>
            <a:r>
              <a:rPr lang="en-US" sz="2800" kern="100" dirty="0">
                <a:effectLst/>
                <a:latin typeface="Calibri" panose="020F0502020204030204" pitchFamily="34" charset="0"/>
                <a:ea typeface="Aptos" panose="020B0004020202020204" pitchFamily="34" charset="0"/>
                <a:cs typeface="Calibri" panose="020F0502020204030204" pitchFamily="34" charset="0"/>
              </a:rPr>
              <a:t>Association results in assimilation. </a:t>
            </a:r>
            <a:endParaRPr lang="en-IN" sz="2800" kern="100" dirty="0">
              <a:effectLst/>
              <a:latin typeface="Calibri" panose="020F0502020204030204" pitchFamily="34" charset="0"/>
              <a:ea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42105863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200" b="1" kern="100" dirty="0">
                <a:effectLst/>
                <a:latin typeface="Calibri" panose="020F0502020204030204" pitchFamily="34" charset="0"/>
                <a:ea typeface="Aptos" panose="020B0004020202020204" pitchFamily="34" charset="0"/>
                <a:cs typeface="Times New Roman" panose="02020603050405020304" pitchFamily="18" charset="0"/>
              </a:rPr>
              <a:t>We are sanctified by our own will</a:t>
            </a:r>
            <a:endParaRPr lang="en-IN"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45097" y="2139885"/>
            <a:ext cx="11519555" cy="4086520"/>
          </a:xfrm>
        </p:spPr>
        <p:txBody>
          <a:bodyPr>
            <a:noAutofit/>
          </a:bodyPr>
          <a:lstStyle/>
          <a:p>
            <a:pPr>
              <a:lnSpc>
                <a:spcPct val="107000"/>
              </a:lnSpc>
              <a:spcAft>
                <a:spcPts val="800"/>
              </a:spcAft>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1 Thes 4:3; Rom 6:7; 1 Cor 6:17</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 </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God never saves nor sanctifies against the human will. All divine gifts are to be received through the voluntary exercise of the will. </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7859247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200" b="1" kern="100" dirty="0">
                <a:effectLst/>
                <a:latin typeface="Calibri" panose="020F0502020204030204" pitchFamily="34" charset="0"/>
                <a:ea typeface="Aptos" panose="020B0004020202020204" pitchFamily="34" charset="0"/>
                <a:cs typeface="Times New Roman" panose="02020603050405020304" pitchFamily="18" charset="0"/>
              </a:rPr>
              <a:t>We are sanctified by chastisement</a:t>
            </a:r>
            <a:endParaRPr lang="en-IN"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45097" y="2139885"/>
            <a:ext cx="11519555" cy="4086520"/>
          </a:xfrm>
        </p:spPr>
        <p:txBody>
          <a:bodyPr>
            <a:noAutofit/>
          </a:bodyPr>
          <a:lstStyle/>
          <a:p>
            <a:pPr>
              <a:lnSpc>
                <a:spcPct val="107000"/>
              </a:lnSpc>
              <a:spcAft>
                <a:spcPts val="800"/>
              </a:spcAft>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The chastisements of life, if accepted as from the Lord, help to fashion us into His image (Heb 12:6-11; 1 Pet 1:7). Refined in the fire of trial, we come forth as gold. </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2618602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600" b="1" u="sng" kern="100" dirty="0">
                <a:effectLst/>
                <a:latin typeface="Calibri" panose="020F0502020204030204" pitchFamily="34" charset="0"/>
                <a:ea typeface="Aptos" panose="020B0004020202020204" pitchFamily="34" charset="0"/>
                <a:cs typeface="Times New Roman" panose="02020603050405020304" pitchFamily="18" charset="0"/>
              </a:rPr>
              <a:t>The Signs of Sanctification</a:t>
            </a:r>
            <a:endParaRPr lang="en-IN" sz="3600" u="sng"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45097" y="2139885"/>
            <a:ext cx="11519555" cy="4086520"/>
          </a:xfrm>
        </p:spPr>
        <p:txBody>
          <a:bodyPr>
            <a:noAutofit/>
          </a:bodyPr>
          <a:lstStyle/>
          <a:p>
            <a:pPr>
              <a:lnSpc>
                <a:spcPct val="100000"/>
              </a:lnSpc>
              <a:spcBef>
                <a:spcPts val="0"/>
              </a:spcBef>
            </a:pPr>
            <a:r>
              <a:rPr lang="en-IN" sz="2800" kern="100" dirty="0">
                <a:effectLst/>
                <a:latin typeface="Calibri" panose="020F0502020204030204" pitchFamily="34" charset="0"/>
                <a:ea typeface="Aptos" panose="020B0004020202020204" pitchFamily="34" charset="0"/>
                <a:cs typeface="Calibri" panose="020F0502020204030204" pitchFamily="34" charset="0"/>
              </a:rPr>
              <a:t>There will be separation from all known sin and enmity to God (James 4:4). This separation is from the world unto holiness (Colossians 3:1). </a:t>
            </a:r>
          </a:p>
          <a:p>
            <a:pPr>
              <a:lnSpc>
                <a:spcPct val="100000"/>
              </a:lnSpc>
              <a:spcBef>
                <a:spcPts val="0"/>
              </a:spcBef>
            </a:pPr>
            <a:r>
              <a:rPr lang="en-IN" sz="2800" kern="100" dirty="0">
                <a:effectLst/>
                <a:latin typeface="Calibri" panose="020F0502020204030204" pitchFamily="34" charset="0"/>
                <a:ea typeface="Aptos" panose="020B0004020202020204" pitchFamily="34" charset="0"/>
                <a:cs typeface="Calibri" panose="020F0502020204030204" pitchFamily="34" charset="0"/>
              </a:rPr>
              <a:t> </a:t>
            </a:r>
          </a:p>
          <a:p>
            <a:pPr>
              <a:lnSpc>
                <a:spcPct val="100000"/>
              </a:lnSpc>
              <a:spcBef>
                <a:spcPts val="0"/>
              </a:spcBef>
            </a:pPr>
            <a:r>
              <a:rPr lang="en-IN" sz="2800" kern="100" dirty="0">
                <a:effectLst/>
                <a:latin typeface="Calibri" panose="020F0502020204030204" pitchFamily="34" charset="0"/>
                <a:ea typeface="Aptos" panose="020B0004020202020204" pitchFamily="34" charset="0"/>
                <a:cs typeface="Calibri" panose="020F0502020204030204" pitchFamily="34" charset="0"/>
              </a:rPr>
              <a:t>There will be the determination not to stand up for our rights, but to trust God as a </a:t>
            </a:r>
            <a:r>
              <a:rPr lang="en-IN" sz="2800" kern="100" dirty="0" err="1">
                <a:effectLst/>
                <a:latin typeface="Calibri" panose="020F0502020204030204" pitchFamily="34" charset="0"/>
                <a:ea typeface="Aptos" panose="020B0004020202020204" pitchFamily="34" charset="0"/>
                <a:cs typeface="Calibri" panose="020F0502020204030204" pitchFamily="34" charset="0"/>
              </a:rPr>
              <a:t>Defense</a:t>
            </a:r>
            <a:r>
              <a:rPr lang="en-IN" sz="2800" kern="100" dirty="0">
                <a:effectLst/>
                <a:latin typeface="Calibri" panose="020F0502020204030204" pitchFamily="34" charset="0"/>
                <a:ea typeface="Aptos" panose="020B0004020202020204" pitchFamily="34" charset="0"/>
                <a:cs typeface="Calibri" panose="020F0502020204030204" pitchFamily="34" charset="0"/>
              </a:rPr>
              <a:t> (Romans 12:19). </a:t>
            </a:r>
          </a:p>
          <a:p>
            <a:pPr>
              <a:lnSpc>
                <a:spcPct val="100000"/>
              </a:lnSpc>
              <a:spcBef>
                <a:spcPts val="0"/>
              </a:spcBef>
            </a:pPr>
            <a:r>
              <a:rPr lang="en-IN" sz="2800" kern="100" dirty="0">
                <a:effectLst/>
                <a:latin typeface="Calibri" panose="020F0502020204030204" pitchFamily="34" charset="0"/>
                <a:ea typeface="Aptos" panose="020B0004020202020204" pitchFamily="34" charset="0"/>
                <a:cs typeface="Calibri" panose="020F0502020204030204" pitchFamily="34" charset="0"/>
              </a:rPr>
              <a:t> </a:t>
            </a:r>
          </a:p>
          <a:p>
            <a:pPr>
              <a:lnSpc>
                <a:spcPct val="100000"/>
              </a:lnSpc>
              <a:spcBef>
                <a:spcPts val="0"/>
              </a:spcBef>
            </a:pPr>
            <a:r>
              <a:rPr lang="en-IN" sz="2800" kern="100" dirty="0">
                <a:effectLst/>
                <a:latin typeface="Calibri" panose="020F0502020204030204" pitchFamily="34" charset="0"/>
                <a:ea typeface="Aptos" panose="020B0004020202020204" pitchFamily="34" charset="0"/>
                <a:cs typeface="Calibri" panose="020F0502020204030204" pitchFamily="34" charset="0"/>
              </a:rPr>
              <a:t>There will be the constant effort to guard our hearts against all that is unsuitable in a sanctified life (</a:t>
            </a:r>
            <a:r>
              <a:rPr lang="en-IN" sz="2800" kern="100" dirty="0" err="1">
                <a:effectLst/>
                <a:latin typeface="Calibri" panose="020F0502020204030204" pitchFamily="34" charset="0"/>
                <a:ea typeface="Aptos" panose="020B0004020202020204" pitchFamily="34" charset="0"/>
                <a:cs typeface="Calibri" panose="020F0502020204030204" pitchFamily="34" charset="0"/>
              </a:rPr>
              <a:t>Eph</a:t>
            </a:r>
            <a:r>
              <a:rPr lang="en-IN" sz="2800" kern="100" dirty="0">
                <a:effectLst/>
                <a:latin typeface="Calibri" panose="020F0502020204030204" pitchFamily="34" charset="0"/>
                <a:ea typeface="Aptos" panose="020B0004020202020204" pitchFamily="34" charset="0"/>
                <a:cs typeface="Calibri" panose="020F0502020204030204" pitchFamily="34" charset="0"/>
              </a:rPr>
              <a:t> 5:15-17).</a:t>
            </a:r>
          </a:p>
          <a:p>
            <a:pPr>
              <a:lnSpc>
                <a:spcPct val="100000"/>
              </a:lnSpc>
              <a:spcBef>
                <a:spcPts val="0"/>
              </a:spcBef>
            </a:pPr>
            <a:r>
              <a:rPr lang="en-IN" sz="2800" kern="100" dirty="0">
                <a:effectLst/>
                <a:latin typeface="Calibri" panose="020F0502020204030204" pitchFamily="34" charset="0"/>
                <a:ea typeface="Aptos" panose="020B0004020202020204" pitchFamily="34" charset="0"/>
                <a:cs typeface="Calibri" panose="020F0502020204030204" pitchFamily="34" charset="0"/>
              </a:rPr>
              <a:t> </a:t>
            </a:r>
          </a:p>
          <a:p>
            <a:pPr>
              <a:lnSpc>
                <a:spcPct val="100000"/>
              </a:lnSpc>
              <a:spcBef>
                <a:spcPts val="0"/>
              </a:spcBef>
            </a:pPr>
            <a:r>
              <a:rPr lang="en-IN" sz="2800" kern="100" dirty="0">
                <a:effectLst/>
                <a:latin typeface="Calibri" panose="020F0502020204030204" pitchFamily="34" charset="0"/>
                <a:ea typeface="Aptos" panose="020B0004020202020204" pitchFamily="34" charset="0"/>
                <a:cs typeface="Calibri" panose="020F0502020204030204" pitchFamily="34" charset="0"/>
              </a:rPr>
              <a:t>The study of His Word will always be a delight (Ps 1:2-3).</a:t>
            </a:r>
          </a:p>
        </p:txBody>
      </p:sp>
    </p:spTree>
    <p:extLst>
      <p:ext uri="{BB962C8B-B14F-4D97-AF65-F5344CB8AC3E}">
        <p14:creationId xmlns:p14="http://schemas.microsoft.com/office/powerpoint/2010/main" val="41207891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600" b="1" u="sng" kern="100" dirty="0">
                <a:effectLst/>
                <a:latin typeface="Calibri" panose="020F0502020204030204" pitchFamily="34" charset="0"/>
                <a:ea typeface="Aptos" panose="020B0004020202020204" pitchFamily="34" charset="0"/>
                <a:cs typeface="Times New Roman" panose="02020603050405020304" pitchFamily="18" charset="0"/>
              </a:rPr>
              <a:t>The Signs of Sanctification</a:t>
            </a:r>
            <a:endParaRPr lang="en-IN" sz="3600" u="sng"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45097" y="2139885"/>
            <a:ext cx="11519555" cy="4086520"/>
          </a:xfrm>
        </p:spPr>
        <p:txBody>
          <a:bodyPr>
            <a:noAutofit/>
          </a:bodyPr>
          <a:lstStyle/>
          <a:p>
            <a:pPr>
              <a:lnSpc>
                <a:spcPct val="107000"/>
              </a:lnSpc>
              <a:spcAft>
                <a:spcPts val="800"/>
              </a:spcAft>
            </a:pPr>
            <a:r>
              <a:rPr lang="en-IN" sz="2800" kern="100" dirty="0">
                <a:effectLst/>
                <a:latin typeface="Calibri" panose="020F0502020204030204" pitchFamily="34" charset="0"/>
                <a:ea typeface="Aptos" panose="020B0004020202020204" pitchFamily="34" charset="0"/>
                <a:cs typeface="Times New Roman" panose="02020603050405020304" pitchFamily="18" charset="0"/>
              </a:rPr>
              <a:t>There will be a growing resemblance to God. Adam sinned in that he aspired to be like unto God in omniscience. But we aspire to be like Him in holiness (1 Pet 1:16). Our immediate goal is conformity to Christ (Rom 8:28-29). Our ultimate goal is perfect likeness to Him (1 Jn 3:2).</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IN" sz="2800" kern="100" dirty="0">
                <a:effectLst/>
                <a:latin typeface="Calibri" panose="020F0502020204030204" pitchFamily="34" charset="0"/>
                <a:ea typeface="Aptos" panose="020B0004020202020204" pitchFamily="34" charset="0"/>
                <a:cs typeface="Times New Roman" panose="02020603050405020304" pitchFamily="18" charset="0"/>
              </a:rPr>
              <a:t> </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IN" sz="2800" kern="100" dirty="0">
                <a:effectLst/>
                <a:latin typeface="Calibri" panose="020F0502020204030204" pitchFamily="34" charset="0"/>
                <a:ea typeface="Aptos" panose="020B0004020202020204" pitchFamily="34" charset="0"/>
                <a:cs typeface="Times New Roman" panose="02020603050405020304" pitchFamily="18" charset="0"/>
              </a:rPr>
              <a:t>There will be the manifestation of the Spirit’s fruit and favour. As the unclean spirit in the unsanctified carries them to all forms of wickedness, so the Holy Spirit works reversely in the sanctified, leading them to do those things pleasing to God (Gal 5:22-24; </a:t>
            </a:r>
            <a:r>
              <a:rPr lang="en-IN" sz="2800" kern="100" dirty="0" err="1">
                <a:effectLst/>
                <a:latin typeface="Calibri" panose="020F0502020204030204" pitchFamily="34" charset="0"/>
                <a:ea typeface="Aptos" panose="020B0004020202020204" pitchFamily="34" charset="0"/>
                <a:cs typeface="Times New Roman" panose="02020603050405020304" pitchFamily="18" charset="0"/>
              </a:rPr>
              <a:t>Heb</a:t>
            </a:r>
            <a:r>
              <a:rPr lang="en-IN" sz="2800" kern="100" dirty="0">
                <a:effectLst/>
                <a:latin typeface="Calibri" panose="020F0502020204030204" pitchFamily="34" charset="0"/>
                <a:ea typeface="Aptos" panose="020B0004020202020204" pitchFamily="34" charset="0"/>
                <a:cs typeface="Times New Roman" panose="02020603050405020304" pitchFamily="18" charset="0"/>
              </a:rPr>
              <a:t> 13:21).</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4882969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IN" sz="3600" b="1" kern="100" dirty="0">
                <a:effectLst/>
                <a:latin typeface="Calibri" panose="020F0502020204030204" pitchFamily="34" charset="0"/>
                <a:ea typeface="Aptos" panose="020B0004020202020204" pitchFamily="34" charset="0"/>
                <a:cs typeface="Times New Roman" panose="02020603050405020304" pitchFamily="18" charset="0"/>
              </a:rPr>
              <a:t>The Summons to Sanctification</a:t>
            </a:r>
            <a:endParaRPr lang="en-IN"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45097" y="2139885"/>
            <a:ext cx="11519555" cy="4086520"/>
          </a:xfrm>
        </p:spPr>
        <p:txBody>
          <a:bodyPr>
            <a:noAutofit/>
          </a:bodyPr>
          <a:lstStyle/>
          <a:p>
            <a:pPr>
              <a:lnSpc>
                <a:spcPct val="100000"/>
              </a:lnSpc>
              <a:spcBef>
                <a:spcPts val="0"/>
              </a:spcBef>
            </a:pPr>
            <a:r>
              <a:rPr lang="en-US" kern="100" dirty="0">
                <a:effectLst/>
                <a:latin typeface="Calibri" panose="020F0502020204030204" pitchFamily="34" charset="0"/>
                <a:ea typeface="Aptos" panose="020B0004020202020204" pitchFamily="34" charset="0"/>
                <a:cs typeface="Calibri" panose="020F0502020204030204" pitchFamily="34" charset="0"/>
              </a:rPr>
              <a:t>There are several reasons why we must seek after sanctity of life. </a:t>
            </a:r>
            <a:endParaRPr lang="en-IN" kern="100" dirty="0">
              <a:effectLst/>
              <a:latin typeface="Calibri" panose="020F0502020204030204" pitchFamily="34" charset="0"/>
              <a:ea typeface="Aptos" panose="020B0004020202020204" pitchFamily="34" charset="0"/>
              <a:cs typeface="Calibri" panose="020F0502020204030204" pitchFamily="34" charset="0"/>
            </a:endParaRPr>
          </a:p>
          <a:p>
            <a:pPr>
              <a:lnSpc>
                <a:spcPct val="100000"/>
              </a:lnSpc>
              <a:spcBef>
                <a:spcPts val="0"/>
              </a:spcBef>
            </a:pPr>
            <a:r>
              <a:rPr lang="en-US" kern="100" dirty="0">
                <a:effectLst/>
                <a:latin typeface="Calibri" panose="020F0502020204030204" pitchFamily="34" charset="0"/>
                <a:ea typeface="Aptos" panose="020B0004020202020204" pitchFamily="34" charset="0"/>
                <a:cs typeface="Calibri" panose="020F0502020204030204" pitchFamily="34" charset="0"/>
              </a:rPr>
              <a:t> </a:t>
            </a:r>
            <a:endParaRPr lang="en-IN" kern="100" dirty="0">
              <a:effectLst/>
              <a:latin typeface="Calibri" panose="020F0502020204030204" pitchFamily="34" charset="0"/>
              <a:ea typeface="Aptos" panose="020B0004020202020204" pitchFamily="34" charset="0"/>
              <a:cs typeface="Calibri" panose="020F0502020204030204" pitchFamily="34" charset="0"/>
            </a:endParaRPr>
          </a:p>
          <a:p>
            <a:pPr>
              <a:lnSpc>
                <a:spcPct val="100000"/>
              </a:lnSpc>
              <a:spcBef>
                <a:spcPts val="0"/>
              </a:spcBef>
            </a:pPr>
            <a:r>
              <a:rPr lang="en-US" b="1" kern="100" dirty="0">
                <a:effectLst/>
                <a:latin typeface="Calibri" panose="020F0502020204030204" pitchFamily="34" charset="0"/>
                <a:ea typeface="Aptos" panose="020B0004020202020204" pitchFamily="34" charset="0"/>
                <a:cs typeface="Calibri" panose="020F0502020204030204" pitchFamily="34" charset="0"/>
              </a:rPr>
              <a:t>God demands it.</a:t>
            </a:r>
            <a:endParaRPr lang="en-IN" kern="100" dirty="0">
              <a:effectLst/>
              <a:latin typeface="Calibri" panose="020F0502020204030204" pitchFamily="34" charset="0"/>
              <a:ea typeface="Aptos" panose="020B0004020202020204" pitchFamily="34" charset="0"/>
              <a:cs typeface="Calibri" panose="020F0502020204030204" pitchFamily="34" charset="0"/>
            </a:endParaRPr>
          </a:p>
          <a:p>
            <a:pPr>
              <a:lnSpc>
                <a:spcPct val="100000"/>
              </a:lnSpc>
              <a:spcBef>
                <a:spcPts val="0"/>
              </a:spcBef>
            </a:pPr>
            <a:r>
              <a:rPr lang="en-IN" kern="100" dirty="0">
                <a:effectLst/>
                <a:latin typeface="Calibri" panose="020F0502020204030204" pitchFamily="34" charset="0"/>
                <a:ea typeface="Aptos" panose="020B0004020202020204" pitchFamily="34" charset="0"/>
                <a:cs typeface="Calibri" panose="020F0502020204030204" pitchFamily="34" charset="0"/>
              </a:rPr>
              <a:t>He may not will us to be rich, or famous, but He does will us to be holy. He does not command us to sin, to be unclean, to be proud, but He does command us to be sanctified in life (</a:t>
            </a:r>
            <a:r>
              <a:rPr lang="en-IN" kern="100" dirty="0" err="1">
                <a:effectLst/>
                <a:latin typeface="Calibri" panose="020F0502020204030204" pitchFamily="34" charset="0"/>
                <a:ea typeface="Aptos" panose="020B0004020202020204" pitchFamily="34" charset="0"/>
                <a:cs typeface="Calibri" panose="020F0502020204030204" pitchFamily="34" charset="0"/>
              </a:rPr>
              <a:t>Eph</a:t>
            </a:r>
            <a:r>
              <a:rPr lang="en-IN" kern="100" dirty="0">
                <a:effectLst/>
                <a:latin typeface="Calibri" panose="020F0502020204030204" pitchFamily="34" charset="0"/>
                <a:ea typeface="Aptos" panose="020B0004020202020204" pitchFamily="34" charset="0"/>
                <a:cs typeface="Calibri" panose="020F0502020204030204" pitchFamily="34" charset="0"/>
              </a:rPr>
              <a:t> 1:4; 1 Thes 4:7). God loves holiness.</a:t>
            </a:r>
          </a:p>
          <a:p>
            <a:pPr>
              <a:lnSpc>
                <a:spcPct val="100000"/>
              </a:lnSpc>
              <a:spcBef>
                <a:spcPts val="0"/>
              </a:spcBef>
            </a:pPr>
            <a:r>
              <a:rPr lang="en-IN" kern="100" dirty="0">
                <a:effectLst/>
                <a:latin typeface="Calibri" panose="020F0502020204030204" pitchFamily="34" charset="0"/>
                <a:ea typeface="Aptos" panose="020B0004020202020204" pitchFamily="34" charset="0"/>
                <a:cs typeface="Calibri" panose="020F0502020204030204" pitchFamily="34" charset="0"/>
              </a:rPr>
              <a:t> </a:t>
            </a:r>
          </a:p>
          <a:p>
            <a:pPr>
              <a:lnSpc>
                <a:spcPct val="100000"/>
              </a:lnSpc>
              <a:spcBef>
                <a:spcPts val="0"/>
              </a:spcBef>
            </a:pPr>
            <a:r>
              <a:rPr lang="en-IN" b="1" kern="100" dirty="0">
                <a:effectLst/>
                <a:latin typeface="Calibri" panose="020F0502020204030204" pitchFamily="34" charset="0"/>
                <a:ea typeface="Aptos" panose="020B0004020202020204" pitchFamily="34" charset="0"/>
                <a:cs typeface="Calibri" panose="020F0502020204030204" pitchFamily="34" charset="0"/>
              </a:rPr>
              <a:t>It is a proof of our justification.</a:t>
            </a:r>
            <a:endParaRPr lang="en-IN" kern="100" dirty="0">
              <a:effectLst/>
              <a:latin typeface="Calibri" panose="020F0502020204030204" pitchFamily="34" charset="0"/>
              <a:ea typeface="Aptos" panose="020B0004020202020204" pitchFamily="34" charset="0"/>
              <a:cs typeface="Calibri" panose="020F0502020204030204" pitchFamily="34" charset="0"/>
            </a:endParaRPr>
          </a:p>
          <a:p>
            <a:pPr>
              <a:lnSpc>
                <a:spcPct val="100000"/>
              </a:lnSpc>
              <a:spcBef>
                <a:spcPts val="0"/>
              </a:spcBef>
            </a:pPr>
            <a:r>
              <a:rPr lang="en-IN" kern="100" dirty="0">
                <a:effectLst/>
                <a:latin typeface="Calibri" panose="020F0502020204030204" pitchFamily="34" charset="0"/>
                <a:ea typeface="Aptos" panose="020B0004020202020204" pitchFamily="34" charset="0"/>
                <a:cs typeface="Calibri" panose="020F0502020204030204" pitchFamily="34" charset="0"/>
              </a:rPr>
              <a:t>Out of Christ’s side their flowed blood and water. The blood represents justification, the water, sanctification (1 John 5:6). Justification and sanctification go together, and what God has joined, we dare not put asunder (1 Corinthians 6:11; Micah 6:8, 7:18).</a:t>
            </a:r>
          </a:p>
        </p:txBody>
      </p:sp>
    </p:spTree>
    <p:extLst>
      <p:ext uri="{BB962C8B-B14F-4D97-AF65-F5344CB8AC3E}">
        <p14:creationId xmlns:p14="http://schemas.microsoft.com/office/powerpoint/2010/main" val="220447099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IN" sz="3600" b="1" kern="100" dirty="0">
                <a:effectLst/>
                <a:latin typeface="Calibri" panose="020F0502020204030204" pitchFamily="34" charset="0"/>
                <a:ea typeface="Aptos" panose="020B0004020202020204" pitchFamily="34" charset="0"/>
                <a:cs typeface="Times New Roman" panose="02020603050405020304" pitchFamily="18" charset="0"/>
              </a:rPr>
              <a:t>The Summons to Sanctification</a:t>
            </a:r>
            <a:endParaRPr lang="en-IN"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45097" y="2139885"/>
            <a:ext cx="11519555" cy="4086520"/>
          </a:xfrm>
        </p:spPr>
        <p:txBody>
          <a:bodyPr>
            <a:noAutofit/>
          </a:bodyPr>
          <a:lstStyle/>
          <a:p>
            <a:pPr>
              <a:lnSpc>
                <a:spcPct val="100000"/>
              </a:lnSpc>
              <a:spcBef>
                <a:spcPts val="0"/>
              </a:spcBef>
            </a:pPr>
            <a:r>
              <a:rPr lang="en-IN" b="1" kern="100" dirty="0">
                <a:effectLst/>
                <a:latin typeface="Calibri" panose="020F0502020204030204" pitchFamily="34" charset="0"/>
                <a:ea typeface="Aptos" panose="020B0004020202020204" pitchFamily="34" charset="0"/>
                <a:cs typeface="Calibri" panose="020F0502020204030204" pitchFamily="34" charset="0"/>
              </a:rPr>
              <a:t>Without sanctification we have no title to the new covenant. </a:t>
            </a:r>
            <a:endParaRPr lang="en-IN" kern="100" dirty="0">
              <a:effectLst/>
              <a:latin typeface="Calibri" panose="020F0502020204030204" pitchFamily="34" charset="0"/>
              <a:ea typeface="Aptos" panose="020B0004020202020204" pitchFamily="34" charset="0"/>
              <a:cs typeface="Calibri" panose="020F0502020204030204" pitchFamily="34" charset="0"/>
            </a:endParaRPr>
          </a:p>
          <a:p>
            <a:pPr>
              <a:lnSpc>
                <a:spcPct val="100000"/>
              </a:lnSpc>
              <a:spcBef>
                <a:spcPts val="0"/>
              </a:spcBef>
            </a:pPr>
            <a:r>
              <a:rPr lang="en-IN" kern="100" dirty="0">
                <a:effectLst/>
                <a:latin typeface="Calibri" panose="020F0502020204030204" pitchFamily="34" charset="0"/>
                <a:ea typeface="Aptos" panose="020B0004020202020204" pitchFamily="34" charset="0"/>
                <a:cs typeface="Calibri" panose="020F0502020204030204" pitchFamily="34" charset="0"/>
              </a:rPr>
              <a:t>Only the sanctified can plead the benefits of the covenant (Ezekiel 36:26). In law, it is only those named in a will who can claim what the will provides for them. It would be presumption for them to claim that to which they were not entitled. Sanctification is a sign of our election. Election is the cause of our salvation – sanctification is the evidence of it.</a:t>
            </a:r>
          </a:p>
          <a:p>
            <a:pPr>
              <a:lnSpc>
                <a:spcPct val="100000"/>
              </a:lnSpc>
              <a:spcBef>
                <a:spcPts val="0"/>
              </a:spcBef>
            </a:pPr>
            <a:r>
              <a:rPr lang="en-IN" kern="100" dirty="0">
                <a:effectLst/>
                <a:latin typeface="Calibri" panose="020F0502020204030204" pitchFamily="34" charset="0"/>
                <a:ea typeface="Aptos" panose="020B0004020202020204" pitchFamily="34" charset="0"/>
                <a:cs typeface="Calibri" panose="020F0502020204030204" pitchFamily="34" charset="0"/>
              </a:rPr>
              <a:t> </a:t>
            </a:r>
          </a:p>
          <a:p>
            <a:pPr>
              <a:lnSpc>
                <a:spcPct val="100000"/>
              </a:lnSpc>
              <a:spcBef>
                <a:spcPts val="0"/>
              </a:spcBef>
            </a:pPr>
            <a:r>
              <a:rPr lang="en-IN" b="1" kern="100" dirty="0">
                <a:effectLst/>
                <a:latin typeface="Calibri" panose="020F0502020204030204" pitchFamily="34" charset="0"/>
                <a:ea typeface="Aptos" panose="020B0004020202020204" pitchFamily="34" charset="0"/>
                <a:cs typeface="Calibri" panose="020F0502020204030204" pitchFamily="34" charset="0"/>
              </a:rPr>
              <a:t>Without sanctification, there can be no vision. </a:t>
            </a:r>
            <a:endParaRPr lang="en-IN" kern="100" dirty="0">
              <a:effectLst/>
              <a:latin typeface="Calibri" panose="020F0502020204030204" pitchFamily="34" charset="0"/>
              <a:ea typeface="Aptos" panose="020B0004020202020204" pitchFamily="34" charset="0"/>
              <a:cs typeface="Calibri" panose="020F0502020204030204" pitchFamily="34" charset="0"/>
            </a:endParaRPr>
          </a:p>
          <a:p>
            <a:pPr>
              <a:lnSpc>
                <a:spcPct val="100000"/>
              </a:lnSpc>
              <a:spcBef>
                <a:spcPts val="0"/>
              </a:spcBef>
            </a:pPr>
            <a:r>
              <a:rPr lang="en-IN" kern="100" dirty="0">
                <a:effectLst/>
                <a:latin typeface="Calibri" panose="020F0502020204030204" pitchFamily="34" charset="0"/>
                <a:ea typeface="Aptos" panose="020B0004020202020204" pitchFamily="34" charset="0"/>
                <a:cs typeface="Calibri" panose="020F0502020204030204" pitchFamily="34" charset="0"/>
              </a:rPr>
              <a:t>Holy hearts alone know the joy of gazing upon the glory of the Holy Lord (Hebrews 12:14). God's presence is not like Noah's ark, into which entered the clean and the unclean beasts. We can only see the Lord reflected in His Word, as we constantly obey the Spirit’s call to holiness of life.</a:t>
            </a:r>
          </a:p>
        </p:txBody>
      </p:sp>
    </p:spTree>
    <p:extLst>
      <p:ext uri="{BB962C8B-B14F-4D97-AF65-F5344CB8AC3E}">
        <p14:creationId xmlns:p14="http://schemas.microsoft.com/office/powerpoint/2010/main" val="651800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600" b="1" kern="100" dirty="0">
                <a:effectLst/>
                <a:latin typeface="Calibri" panose="020F0502020204030204" pitchFamily="34" charset="0"/>
                <a:ea typeface="Aptos" panose="020B0004020202020204" pitchFamily="34" charset="0"/>
                <a:cs typeface="Times New Roman" panose="02020603050405020304" pitchFamily="18" charset="0"/>
              </a:rPr>
              <a:t>What is Sanctification?</a:t>
            </a:r>
            <a:endParaRPr lang="en-IN"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2356701"/>
            <a:ext cx="11519555" cy="4086520"/>
          </a:xfrm>
        </p:spPr>
        <p:txBody>
          <a:bodyPr>
            <a:noAutofit/>
          </a:bodyPr>
          <a:lstStyle/>
          <a:p>
            <a:pPr>
              <a:lnSpc>
                <a:spcPct val="100000"/>
              </a:lnSpc>
              <a:spcBef>
                <a:spcPts val="0"/>
              </a:spcBef>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It’s root meaning suggests setting apart from that which is common and unclean.</a:t>
            </a:r>
          </a:p>
          <a:p>
            <a:pPr>
              <a:lnSpc>
                <a:spcPct val="100000"/>
              </a:lnSpc>
              <a:spcBef>
                <a:spcPts val="0"/>
              </a:spcBef>
            </a:pPr>
            <a:endParaRPr lang="en-US" sz="2800" kern="100" dirty="0">
              <a:latin typeface="Calibri" panose="020F0502020204030204" pitchFamily="34" charset="0"/>
              <a:ea typeface="Aptos" panose="020B0004020202020204" pitchFamily="34" charset="0"/>
              <a:cs typeface="Times New Roman" panose="02020603050405020304" pitchFamily="18" charset="0"/>
            </a:endParaRPr>
          </a:p>
          <a:p>
            <a:pPr>
              <a:lnSpc>
                <a:spcPct val="100000"/>
              </a:lnSpc>
              <a:spcBef>
                <a:spcPts val="0"/>
              </a:spcBef>
            </a:pPr>
            <a:r>
              <a:rPr lang="en-IN" sz="2800" b="1"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Leviticus 21:8 (Amp)</a:t>
            </a:r>
            <a:endParaRPr lang="en-IN" sz="2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endParaRPr>
          </a:p>
          <a:p>
            <a:pPr>
              <a:lnSpc>
                <a:spcPct val="100000"/>
              </a:lnSpc>
              <a:spcBef>
                <a:spcPts val="0"/>
              </a:spcBef>
            </a:pPr>
            <a:r>
              <a:rPr lang="en-IN" sz="2800" dirty="0">
                <a:solidFill>
                  <a:srgbClr val="000000"/>
                </a:solidFill>
                <a:effectLst/>
                <a:latin typeface="Calibri" panose="020F0502020204030204" pitchFamily="34" charset="0"/>
                <a:ea typeface="Times New Roman" panose="02020603050405020304" pitchFamily="18" charset="0"/>
              </a:rPr>
              <a:t>You shall consecrate him, therefore, for he offers the food of your God; he shall be holy to you; for </a:t>
            </a:r>
            <a:r>
              <a:rPr lang="en-IN" sz="2800" b="1" dirty="0">
                <a:solidFill>
                  <a:srgbClr val="000000"/>
                </a:solidFill>
                <a:effectLst/>
                <a:latin typeface="Calibri" panose="020F0502020204030204" pitchFamily="34" charset="0"/>
                <a:ea typeface="Times New Roman" panose="02020603050405020304" pitchFamily="18" charset="0"/>
              </a:rPr>
              <a:t>I the </a:t>
            </a:r>
            <a:r>
              <a:rPr lang="en-IN" sz="2800" b="1" cap="small" dirty="0">
                <a:solidFill>
                  <a:srgbClr val="000000"/>
                </a:solidFill>
                <a:effectLst/>
                <a:latin typeface="Calibri" panose="020F0502020204030204" pitchFamily="34" charset="0"/>
                <a:ea typeface="Times New Roman" panose="02020603050405020304" pitchFamily="18" charset="0"/>
              </a:rPr>
              <a:t>Lord</a:t>
            </a:r>
            <a:r>
              <a:rPr lang="en-IN" sz="2800" b="1" dirty="0">
                <a:solidFill>
                  <a:srgbClr val="000000"/>
                </a:solidFill>
                <a:effectLst/>
                <a:latin typeface="Calibri" panose="020F0502020204030204" pitchFamily="34" charset="0"/>
                <a:ea typeface="Times New Roman" panose="02020603050405020304" pitchFamily="18" charset="0"/>
              </a:rPr>
              <a:t>, who sanctifies you</a:t>
            </a:r>
            <a:r>
              <a:rPr lang="en-IN" sz="2800" dirty="0">
                <a:solidFill>
                  <a:srgbClr val="000000"/>
                </a:solidFill>
                <a:effectLst/>
                <a:latin typeface="Calibri" panose="020F0502020204030204" pitchFamily="34" charset="0"/>
                <a:ea typeface="Times New Roman" panose="02020603050405020304" pitchFamily="18" charset="0"/>
              </a:rPr>
              <a:t>, am holy.</a:t>
            </a:r>
            <a:endParaRPr lang="en-IN"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97133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600" b="1" kern="100" dirty="0">
                <a:effectLst/>
                <a:latin typeface="Calibri" panose="020F0502020204030204" pitchFamily="34" charset="0"/>
                <a:ea typeface="Aptos" panose="020B0004020202020204" pitchFamily="34" charset="0"/>
                <a:cs typeface="Times New Roman" panose="02020603050405020304" pitchFamily="18" charset="0"/>
              </a:rPr>
              <a:t>What is Sanctification?</a:t>
            </a:r>
            <a:endParaRPr lang="en-IN"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2356701"/>
            <a:ext cx="11519555" cy="4086520"/>
          </a:xfrm>
        </p:spPr>
        <p:txBody>
          <a:bodyPr>
            <a:noAutofit/>
          </a:bodyPr>
          <a:lstStyle/>
          <a:p>
            <a:pPr>
              <a:lnSpc>
                <a:spcPct val="100000"/>
              </a:lnSpc>
              <a:spcBef>
                <a:spcPts val="0"/>
              </a:spcBef>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It’s root meaning suggests setting apart from that which is common and unclean.</a:t>
            </a:r>
          </a:p>
          <a:p>
            <a:pPr>
              <a:lnSpc>
                <a:spcPct val="100000"/>
              </a:lnSpc>
              <a:spcBef>
                <a:spcPts val="0"/>
              </a:spcBef>
            </a:pPr>
            <a:endParaRPr lang="en-US" sz="2800" kern="100" dirty="0">
              <a:latin typeface="Calibri" panose="020F0502020204030204" pitchFamily="34" charset="0"/>
              <a:ea typeface="Aptos" panose="020B0004020202020204" pitchFamily="34" charset="0"/>
              <a:cs typeface="Times New Roman" panose="02020603050405020304" pitchFamily="18" charset="0"/>
            </a:endParaRPr>
          </a:p>
          <a:p>
            <a:pPr>
              <a:lnSpc>
                <a:spcPct val="100000"/>
              </a:lnSpc>
              <a:spcBef>
                <a:spcPts val="0"/>
              </a:spcBef>
            </a:pPr>
            <a:r>
              <a:rPr lang="en-IN" sz="2800" b="1"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Isaiah 66:17 (Amp)</a:t>
            </a:r>
            <a:br>
              <a:rPr lang="en-IN" sz="2800" b="1"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en-IN" sz="2800"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en-IN" sz="2800" b="1"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Those who [vainly attempt to] sanctify and cleanse themselves </a:t>
            </a:r>
            <a:r>
              <a:rPr lang="en-IN" sz="2800" i="1"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to go</a:t>
            </a:r>
            <a:r>
              <a:rPr lang="en-IN" sz="2800"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to the gardens [to sacrifice to idols],</a:t>
            </a:r>
            <a:br>
              <a:rPr lang="en-IN" sz="2800"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en-IN" sz="2800"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Following after one in the </a:t>
            </a:r>
            <a:r>
              <a:rPr lang="en-IN" sz="2800" kern="1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center</a:t>
            </a:r>
            <a:r>
              <a:rPr lang="en-IN" sz="2800"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br>
              <a:rPr lang="en-IN" sz="2800"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en-IN" sz="2800"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Who eat swine’s flesh, detestable things and mice,</a:t>
            </a:r>
            <a:br>
              <a:rPr lang="en-IN" sz="2800"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en-IN" sz="2800" b="1"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Will come to an end together</a:t>
            </a:r>
            <a:r>
              <a:rPr lang="en-IN" sz="2800"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says the </a:t>
            </a:r>
            <a:r>
              <a:rPr lang="en-IN" sz="2800" kern="100" cap="small"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Lord</a:t>
            </a:r>
            <a:r>
              <a:rPr lang="en-IN" sz="2800"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IN" sz="2800"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895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600" b="1" kern="100" dirty="0">
                <a:effectLst/>
                <a:latin typeface="Calibri" panose="020F0502020204030204" pitchFamily="34" charset="0"/>
                <a:ea typeface="Aptos" panose="020B0004020202020204" pitchFamily="34" charset="0"/>
                <a:cs typeface="Times New Roman" panose="02020603050405020304" pitchFamily="18" charset="0"/>
              </a:rPr>
              <a:t>What is Sanctification?</a:t>
            </a:r>
            <a:endParaRPr lang="en-IN"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2356701"/>
            <a:ext cx="11519555" cy="4086520"/>
          </a:xfrm>
        </p:spPr>
        <p:txBody>
          <a:bodyPr>
            <a:noAutofit/>
          </a:bodyPr>
          <a:lstStyle/>
          <a:p>
            <a:pPr>
              <a:lnSpc>
                <a:spcPct val="100000"/>
              </a:lnSpc>
              <a:spcBef>
                <a:spcPts val="0"/>
              </a:spcBef>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It’s root meaning suggests setting apart from that which is common and unclean.</a:t>
            </a:r>
          </a:p>
          <a:p>
            <a:pPr>
              <a:lnSpc>
                <a:spcPct val="100000"/>
              </a:lnSpc>
              <a:spcBef>
                <a:spcPts val="0"/>
              </a:spcBef>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 </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Bef>
                <a:spcPts val="0"/>
              </a:spcBef>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We are </a:t>
            </a:r>
            <a:r>
              <a:rPr lang="en-US" sz="2800" b="1" kern="100" dirty="0">
                <a:effectLst/>
                <a:latin typeface="Calibri" panose="020F0502020204030204" pitchFamily="34" charset="0"/>
                <a:ea typeface="Aptos" panose="020B0004020202020204" pitchFamily="34" charset="0"/>
                <a:cs typeface="Times New Roman" panose="02020603050405020304" pitchFamily="18" charset="0"/>
              </a:rPr>
              <a:t>called to be holy</a:t>
            </a:r>
            <a:r>
              <a:rPr lang="en-US" sz="2800" kern="100" dirty="0">
                <a:effectLst/>
                <a:latin typeface="Calibri" panose="020F0502020204030204" pitchFamily="34" charset="0"/>
                <a:ea typeface="Aptos" panose="020B0004020202020204" pitchFamily="34" charset="0"/>
                <a:cs typeface="Times New Roman" panose="02020603050405020304" pitchFamily="18" charset="0"/>
              </a:rPr>
              <a:t> (1 Pet 1:16).</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Bef>
                <a:spcPts val="0"/>
              </a:spcBef>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 </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Bef>
                <a:spcPts val="0"/>
              </a:spcBef>
            </a:pPr>
            <a:r>
              <a:rPr lang="en-IN" sz="2800" b="1"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Exodus 19:6 (Amp)</a:t>
            </a:r>
            <a:endParaRPr lang="en-IN" sz="2800"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endParaRPr>
          </a:p>
          <a:p>
            <a:pPr>
              <a:lnSpc>
                <a:spcPct val="100000"/>
              </a:lnSpc>
              <a:spcBef>
                <a:spcPts val="0"/>
              </a:spcBef>
            </a:pPr>
            <a:r>
              <a:rPr lang="en-IN" sz="2800" dirty="0">
                <a:solidFill>
                  <a:srgbClr val="000000"/>
                </a:solidFill>
                <a:effectLst/>
                <a:latin typeface="Calibri" panose="020F0502020204030204" pitchFamily="34" charset="0"/>
                <a:ea typeface="Times New Roman" panose="02020603050405020304" pitchFamily="18" charset="0"/>
              </a:rPr>
              <a:t>and </a:t>
            </a:r>
            <a:r>
              <a:rPr lang="en-IN" sz="2800" b="1" dirty="0">
                <a:solidFill>
                  <a:srgbClr val="000000"/>
                </a:solidFill>
                <a:effectLst/>
                <a:latin typeface="Calibri" panose="020F0502020204030204" pitchFamily="34" charset="0"/>
                <a:ea typeface="Times New Roman" panose="02020603050405020304" pitchFamily="18" charset="0"/>
              </a:rPr>
              <a:t>you shall be to Me a kingdom of priests</a:t>
            </a:r>
            <a:r>
              <a:rPr lang="en-IN" sz="2800" dirty="0">
                <a:solidFill>
                  <a:srgbClr val="000000"/>
                </a:solidFill>
                <a:effectLst/>
                <a:latin typeface="Calibri" panose="020F0502020204030204" pitchFamily="34" charset="0"/>
                <a:ea typeface="Times New Roman" panose="02020603050405020304" pitchFamily="18" charset="0"/>
              </a:rPr>
              <a:t> and a holy nation [</a:t>
            </a:r>
            <a:r>
              <a:rPr lang="en-IN" sz="2800" b="1" dirty="0">
                <a:solidFill>
                  <a:srgbClr val="000000"/>
                </a:solidFill>
                <a:effectLst/>
                <a:latin typeface="Calibri" panose="020F0502020204030204" pitchFamily="34" charset="0"/>
                <a:ea typeface="Times New Roman" panose="02020603050405020304" pitchFamily="18" charset="0"/>
              </a:rPr>
              <a:t>set apart for My purpose</a:t>
            </a:r>
            <a:r>
              <a:rPr lang="en-IN" sz="2800" dirty="0">
                <a:solidFill>
                  <a:srgbClr val="000000"/>
                </a:solidFill>
                <a:effectLst/>
                <a:latin typeface="Calibri" panose="020F0502020204030204" pitchFamily="34" charset="0"/>
                <a:ea typeface="Times New Roman" panose="02020603050405020304" pitchFamily="18" charset="0"/>
              </a:rPr>
              <a:t>].’ These are the words that you shall speak to the Israelites.”</a:t>
            </a:r>
            <a:endParaRPr lang="en-IN" sz="2800" dirty="0">
              <a:effectLst/>
              <a:latin typeface="Times New Roman" panose="02020603050405020304" pitchFamily="18" charset="0"/>
              <a:ea typeface="Times New Roman" panose="02020603050405020304" pitchFamily="18" charset="0"/>
            </a:endParaRPr>
          </a:p>
          <a:p>
            <a:pPr>
              <a:lnSpc>
                <a:spcPct val="100000"/>
              </a:lnSpc>
              <a:spcBef>
                <a:spcPts val="0"/>
              </a:spcBef>
            </a:pP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570323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600" b="1" kern="100" dirty="0">
                <a:effectLst/>
                <a:latin typeface="Calibri" panose="020F0502020204030204" pitchFamily="34" charset="0"/>
                <a:ea typeface="Aptos" panose="020B0004020202020204" pitchFamily="34" charset="0"/>
                <a:cs typeface="Times New Roman" panose="02020603050405020304" pitchFamily="18" charset="0"/>
              </a:rPr>
              <a:t>What is Sanctification?</a:t>
            </a:r>
            <a:endParaRPr lang="en-IN"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2356701"/>
            <a:ext cx="11519555" cy="4086520"/>
          </a:xfrm>
        </p:spPr>
        <p:txBody>
          <a:bodyPr>
            <a:noAutofit/>
          </a:bodyPr>
          <a:lstStyle/>
          <a:p>
            <a:pPr>
              <a:lnSpc>
                <a:spcPct val="100000"/>
              </a:lnSpc>
              <a:spcBef>
                <a:spcPts val="0"/>
              </a:spcBef>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“Sanctify” is one of the words related to “consecrate”, and suggests not only a </a:t>
            </a:r>
            <a:r>
              <a:rPr lang="en-US" sz="2800" u="sng" kern="100" dirty="0">
                <a:effectLst/>
                <a:latin typeface="Calibri" panose="020F0502020204030204" pitchFamily="34" charset="0"/>
                <a:ea typeface="Aptos" panose="020B0004020202020204" pitchFamily="34" charset="0"/>
                <a:cs typeface="Times New Roman" panose="02020603050405020304" pitchFamily="18" charset="0"/>
              </a:rPr>
              <a:t>separation from</a:t>
            </a:r>
            <a:r>
              <a:rPr lang="en-US" sz="2800" kern="100" dirty="0">
                <a:effectLst/>
                <a:latin typeface="Calibri" panose="020F0502020204030204" pitchFamily="34" charset="0"/>
                <a:ea typeface="Aptos" panose="020B0004020202020204" pitchFamily="34" charset="0"/>
                <a:cs typeface="Times New Roman" panose="02020603050405020304" pitchFamily="18" charset="0"/>
              </a:rPr>
              <a:t>, but </a:t>
            </a:r>
            <a:r>
              <a:rPr lang="en-US" sz="2800" u="sng" kern="100" dirty="0">
                <a:effectLst/>
                <a:latin typeface="Calibri" panose="020F0502020204030204" pitchFamily="34" charset="0"/>
                <a:ea typeface="Aptos" panose="020B0004020202020204" pitchFamily="34" charset="0"/>
                <a:cs typeface="Times New Roman" panose="02020603050405020304" pitchFamily="18" charset="0"/>
              </a:rPr>
              <a:t>unto</a:t>
            </a:r>
            <a:r>
              <a:rPr lang="en-US" sz="2800" kern="100" dirty="0">
                <a:effectLst/>
                <a:latin typeface="Calibri" panose="020F0502020204030204" pitchFamily="34" charset="0"/>
                <a:ea typeface="Aptos" panose="020B0004020202020204" pitchFamily="34" charset="0"/>
                <a:cs typeface="Times New Roman" panose="02020603050405020304" pitchFamily="18" charset="0"/>
              </a:rPr>
              <a:t>. Separation from sin unto salvation, from works unto grace, from hell unto heaven. It stands for a renewing (Rom 12:2). This way you are not only washed from sin, but enhanced with purity.</a:t>
            </a:r>
          </a:p>
          <a:p>
            <a:pPr>
              <a:lnSpc>
                <a:spcPct val="100000"/>
              </a:lnSpc>
              <a:spcBef>
                <a:spcPts val="0"/>
              </a:spcBef>
            </a:pPr>
            <a:endParaRPr lang="en-US" sz="2800" kern="100" dirty="0">
              <a:latin typeface="Calibri" panose="020F0502020204030204" pitchFamily="34" charset="0"/>
              <a:ea typeface="Aptos" panose="020B0004020202020204" pitchFamily="34" charset="0"/>
              <a:cs typeface="Times New Roman" panose="02020603050405020304" pitchFamily="18" charset="0"/>
            </a:endParaRPr>
          </a:p>
          <a:p>
            <a:pPr>
              <a:lnSpc>
                <a:spcPct val="100000"/>
              </a:lnSpc>
              <a:spcBef>
                <a:spcPts val="0"/>
              </a:spcBef>
            </a:pPr>
            <a:r>
              <a:rPr lang="en-IN" b="1"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Romans 12:2 (Amp)</a:t>
            </a:r>
            <a:endParaRPr lang="en-IN" b="1" kern="10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endParaRPr>
          </a:p>
          <a:p>
            <a:pPr>
              <a:lnSpc>
                <a:spcPct val="100000"/>
              </a:lnSpc>
              <a:spcBef>
                <a:spcPts val="0"/>
              </a:spcBef>
            </a:pPr>
            <a:r>
              <a:rPr lang="en-IN" dirty="0">
                <a:solidFill>
                  <a:srgbClr val="000000"/>
                </a:solidFill>
                <a:effectLst/>
                <a:latin typeface="Calibri" panose="020F0502020204030204" pitchFamily="34" charset="0"/>
                <a:ea typeface="Times New Roman" panose="02020603050405020304" pitchFamily="18" charset="0"/>
              </a:rPr>
              <a:t>And do not be conformed to this world [any longer with its superficial values and customs], but be transformed </a:t>
            </a:r>
            <a:r>
              <a:rPr lang="en-IN" i="1" dirty="0">
                <a:solidFill>
                  <a:srgbClr val="000000"/>
                </a:solidFill>
                <a:effectLst/>
                <a:latin typeface="Calibri" panose="020F0502020204030204" pitchFamily="34" charset="0"/>
                <a:ea typeface="Times New Roman" panose="02020603050405020304" pitchFamily="18" charset="0"/>
              </a:rPr>
              <a:t>and</a:t>
            </a:r>
            <a:r>
              <a:rPr lang="en-IN" dirty="0">
                <a:solidFill>
                  <a:srgbClr val="000000"/>
                </a:solidFill>
                <a:effectLst/>
                <a:latin typeface="Calibri" panose="020F0502020204030204" pitchFamily="34" charset="0"/>
                <a:ea typeface="Times New Roman" panose="02020603050405020304" pitchFamily="18" charset="0"/>
              </a:rPr>
              <a:t> progressively changed [as you mature spiritually] by the renewing of your mind [focusing on godly values and ethical attitudes], so that you may prove [for yourselves] what the will of God is, that which is good and acceptable and perfect [in His plan and purpose for you].</a:t>
            </a:r>
            <a:endParaRPr lang="en-IN"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16622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138BE-72F9-EBCF-46CA-C2E77B19E0EF}"/>
              </a:ext>
            </a:extLst>
          </p:cNvPr>
          <p:cNvSpPr>
            <a:spLocks noGrp="1"/>
          </p:cNvSpPr>
          <p:nvPr>
            <p:ph type="ctrTitle"/>
          </p:nvPr>
        </p:nvSpPr>
        <p:spPr>
          <a:xfrm>
            <a:off x="471340" y="414779"/>
            <a:ext cx="11227324" cy="1530334"/>
          </a:xfrm>
        </p:spPr>
        <p:txBody>
          <a:bodyPr>
            <a:normAutofit/>
          </a:bodyPr>
          <a:lstStyle/>
          <a:p>
            <a:pPr>
              <a:lnSpc>
                <a:spcPct val="107000"/>
              </a:lnSpc>
              <a:spcAft>
                <a:spcPts val="800"/>
              </a:spcAft>
            </a:pPr>
            <a:r>
              <a:rPr lang="en-US" sz="3600" b="1" u="sng" kern="100" dirty="0">
                <a:effectLst/>
                <a:latin typeface="Calibri" panose="020F0502020204030204" pitchFamily="34" charset="0"/>
                <a:ea typeface="Aptos" panose="020B0004020202020204" pitchFamily="34" charset="0"/>
                <a:cs typeface="Times New Roman" panose="02020603050405020304" pitchFamily="18" charset="0"/>
              </a:rPr>
              <a:t>Some of the definitions</a:t>
            </a:r>
            <a:r>
              <a:rPr lang="en-US" sz="3600" b="1" kern="100" dirty="0">
                <a:effectLst/>
                <a:latin typeface="Calibri" panose="020F0502020204030204" pitchFamily="34" charset="0"/>
                <a:ea typeface="Aptos" panose="020B0004020202020204" pitchFamily="34" charset="0"/>
                <a:cs typeface="Times New Roman" panose="02020603050405020304" pitchFamily="18" charset="0"/>
              </a:rPr>
              <a:t>:</a:t>
            </a:r>
            <a:endParaRPr lang="en-IN"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77571F2B-E1AB-223D-B8ED-294FAC1DF0AA}"/>
              </a:ext>
            </a:extLst>
          </p:cNvPr>
          <p:cNvSpPr>
            <a:spLocks noGrp="1"/>
          </p:cNvSpPr>
          <p:nvPr>
            <p:ph type="subTitle" idx="1"/>
          </p:nvPr>
        </p:nvSpPr>
        <p:spPr>
          <a:xfrm>
            <a:off x="292231" y="2356701"/>
            <a:ext cx="11519555" cy="4086520"/>
          </a:xfrm>
        </p:spPr>
        <p:txBody>
          <a:bodyPr>
            <a:noAutofit/>
          </a:bodyPr>
          <a:lstStyle/>
          <a:p>
            <a:pPr>
              <a:lnSpc>
                <a:spcPct val="100000"/>
              </a:lnSpc>
              <a:spcBef>
                <a:spcPts val="0"/>
              </a:spcBef>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Sanctification is a principle of grace’s savingly functioned work, whereby the heart becomes holy and is made after God’s own heart. (Thomas Watson)</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Bef>
                <a:spcPts val="0"/>
              </a:spcBef>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 </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Bef>
                <a:spcPts val="0"/>
              </a:spcBef>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Sanctification is the action of the Holy Spirit in sanctifying or making holy the believer, by implanting within him of the Christian graces, and the destruction of the sinful affections. (The Oxford Dictionary)</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Bef>
                <a:spcPts val="0"/>
              </a:spcBef>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 </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Bef>
                <a:spcPts val="0"/>
              </a:spcBef>
            </a:pPr>
            <a:r>
              <a:rPr lang="en-US" sz="2800" kern="100" dirty="0">
                <a:effectLst/>
                <a:latin typeface="Calibri" panose="020F0502020204030204" pitchFamily="34" charset="0"/>
                <a:ea typeface="Aptos" panose="020B0004020202020204" pitchFamily="34" charset="0"/>
                <a:cs typeface="Times New Roman" panose="02020603050405020304" pitchFamily="18" charset="0"/>
              </a:rPr>
              <a:t>Sanctification is the work of free grace whereby we are renewed in the whole man after the image of God and are enabled more and more to die unto sin and live unto righteousness. (The Ancient Religious teaching)</a:t>
            </a:r>
            <a:endParaRPr lang="en-IN"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6066408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164</TotalTime>
  <Words>4562</Words>
  <Application>Microsoft Office PowerPoint</Application>
  <PresentationFormat>Widescreen</PresentationFormat>
  <Paragraphs>228</Paragraphs>
  <Slides>47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47</vt:i4>
      </vt:variant>
    </vt:vector>
  </HeadingPairs>
  <TitlesOfParts>
    <vt:vector size="53" baseType="lpstr">
      <vt:lpstr>Aptos</vt:lpstr>
      <vt:lpstr>Aptos Display</vt:lpstr>
      <vt:lpstr>Arial</vt:lpstr>
      <vt:lpstr>Calibri</vt:lpstr>
      <vt:lpstr>Times New Roman</vt:lpstr>
      <vt:lpstr>Office Theme</vt:lpstr>
      <vt:lpstr>MODULE 2 – NON-NEGOTIABLES OF THE CHRISTIAN WALK</vt:lpstr>
      <vt:lpstr>The Doctrine of Sanctification</vt:lpstr>
      <vt:lpstr>The Doctrine of Sanctification</vt:lpstr>
      <vt:lpstr>The Doctrine of Sanctification</vt:lpstr>
      <vt:lpstr>What is Sanctification?</vt:lpstr>
      <vt:lpstr>What is Sanctification?</vt:lpstr>
      <vt:lpstr>What is Sanctification?</vt:lpstr>
      <vt:lpstr>What is Sanctification?</vt:lpstr>
      <vt:lpstr>Some of the definitions:</vt:lpstr>
      <vt:lpstr>PowerPoint Presentation</vt:lpstr>
      <vt:lpstr>What “sanctification” is not…</vt:lpstr>
      <vt:lpstr>What “sanctification” is not…</vt:lpstr>
      <vt:lpstr>What “sanctification” is not…</vt:lpstr>
      <vt:lpstr>What “sanctification” is not…</vt:lpstr>
      <vt:lpstr>What “sanctification” is not…</vt:lpstr>
      <vt:lpstr>What is Sanctification according to the Word?</vt:lpstr>
      <vt:lpstr>What is Sanctification according to the Word?</vt:lpstr>
      <vt:lpstr>What is Sanctification according to the Word?</vt:lpstr>
      <vt:lpstr>What is Sanctification according to the Word?</vt:lpstr>
      <vt:lpstr>What is Sanctification according to the Word?</vt:lpstr>
      <vt:lpstr>What is Sanctification according to the Word?</vt:lpstr>
      <vt:lpstr>What is Sanctification according to the Word?</vt:lpstr>
      <vt:lpstr>What is Sanctification according to the Word?</vt:lpstr>
      <vt:lpstr>What is Sanctification according to the Word?</vt:lpstr>
      <vt:lpstr>What is Sanctification according to the Word?</vt:lpstr>
      <vt:lpstr>What is Sanctification according to the Word?</vt:lpstr>
      <vt:lpstr>What is Sanctification according to the Word?</vt:lpstr>
      <vt:lpstr>What is Sanctification according to the Word?</vt:lpstr>
      <vt:lpstr>What is Sanctification according to the Word?</vt:lpstr>
      <vt:lpstr>What is Sanctification according to the Word?</vt:lpstr>
      <vt:lpstr>What is Sanctification according to the Word?</vt:lpstr>
      <vt:lpstr>What is Sanctification according to the Word?</vt:lpstr>
      <vt:lpstr>The Secrets of Sanctification</vt:lpstr>
      <vt:lpstr>We are sanctified by God</vt:lpstr>
      <vt:lpstr>We are sanctified by Christ</vt:lpstr>
      <vt:lpstr>We are sanctified by Christ</vt:lpstr>
      <vt:lpstr>We are sanctified by the Spirit</vt:lpstr>
      <vt:lpstr>We are sanctified by the Word</vt:lpstr>
      <vt:lpstr>We are sanctified by faith</vt:lpstr>
      <vt:lpstr>We are sanctified by prayer</vt:lpstr>
      <vt:lpstr>We are sanctified by Godly fellowship</vt:lpstr>
      <vt:lpstr>We are sanctified by our own will</vt:lpstr>
      <vt:lpstr>We are sanctified by chastisement</vt:lpstr>
      <vt:lpstr>The Signs of Sanctification</vt:lpstr>
      <vt:lpstr>The Signs of Sanctification</vt:lpstr>
      <vt:lpstr>The Summons to Sanctification</vt:lpstr>
      <vt:lpstr>The Summons to Sanctification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2 – NON-NEGOTIABLES OF THE CHRISTIAN WALK</dc:title>
  <dc:creator>Rajeev S. Bhalerao (Faculty – Pathways School Noida)</dc:creator>
  <cp:lastModifiedBy>Rajeev S. Bhalerao (Faculty – Pathways School Noida)</cp:lastModifiedBy>
  <cp:revision>4</cp:revision>
  <dcterms:created xsi:type="dcterms:W3CDTF">2024-04-25T06:15:03Z</dcterms:created>
  <dcterms:modified xsi:type="dcterms:W3CDTF">2024-04-25T08:59:13Z</dcterms:modified>
</cp:coreProperties>
</file>