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8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7" r:id="rId33"/>
    <p:sldId id="288" r:id="rId34"/>
    <p:sldId id="289" r:id="rId35"/>
    <p:sldId id="290" r:id="rId36"/>
    <p:sldId id="291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26A7B589-FD4B-7E46-869A-CBADC5FC564E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nti.com/alwctjugevh8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158BA-37A1-03B9-1347-699A08243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9698895" cy="1590705"/>
          </a:xfrm>
        </p:spPr>
        <p:txBody>
          <a:bodyPr>
            <a:normAutofit fontScale="90000"/>
          </a:bodyPr>
          <a:lstStyle/>
          <a:p>
            <a:r>
              <a:rPr lang="en-US" sz="8000" dirty="0"/>
              <a:t>The Ministry of Helps</a:t>
            </a:r>
            <a:endParaRPr lang="en-IN" sz="8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6C98B-91D1-19E6-A0A3-866A63E23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08179" y="3246449"/>
            <a:ext cx="11254901" cy="3261352"/>
          </a:xfrm>
        </p:spPr>
        <p:txBody>
          <a:bodyPr>
            <a:normAutofit/>
          </a:bodyPr>
          <a:lstStyle/>
          <a:p>
            <a:r>
              <a:rPr lang="en-US" sz="2000" dirty="0"/>
              <a:t>Week 1 (22 Aug): supernatural helps ministry throughout the bible</a:t>
            </a:r>
          </a:p>
          <a:p>
            <a:r>
              <a:rPr lang="en-US" sz="2000" dirty="0"/>
              <a:t>Week 2 (29 </a:t>
            </a:r>
            <a:r>
              <a:rPr lang="en-US" sz="2000" dirty="0" err="1"/>
              <a:t>aug</a:t>
            </a:r>
            <a:r>
              <a:rPr lang="en-US" sz="2000" dirty="0"/>
              <a:t>): qualifications for a high call</a:t>
            </a:r>
          </a:p>
          <a:p>
            <a:r>
              <a:rPr lang="en-US" sz="2000" dirty="0"/>
              <a:t>Week 3 (5 </a:t>
            </a:r>
            <a:r>
              <a:rPr lang="en-US" sz="2000" dirty="0" err="1"/>
              <a:t>sep</a:t>
            </a:r>
            <a:r>
              <a:rPr lang="en-US" sz="2000" dirty="0"/>
              <a:t>): the problem of burn-out and how to avoid it</a:t>
            </a:r>
          </a:p>
          <a:p>
            <a:r>
              <a:rPr lang="en-US" sz="2000" dirty="0"/>
              <a:t>Week 4 (12 </a:t>
            </a:r>
            <a:r>
              <a:rPr lang="en-US" sz="2000" dirty="0" err="1"/>
              <a:t>sep</a:t>
            </a:r>
            <a:r>
              <a:rPr lang="en-US" sz="2000" dirty="0"/>
              <a:t>): finding and staying in your place of ministry</a:t>
            </a:r>
          </a:p>
          <a:p>
            <a:r>
              <a:rPr lang="en-US" sz="2000" dirty="0"/>
              <a:t>Week 5 (19 </a:t>
            </a:r>
            <a:r>
              <a:rPr lang="en-US" sz="2000" dirty="0" err="1"/>
              <a:t>sep</a:t>
            </a:r>
            <a:r>
              <a:rPr lang="en-US" sz="2000" dirty="0"/>
              <a:t>): getting along with difficult people</a:t>
            </a:r>
          </a:p>
          <a:p>
            <a:r>
              <a:rPr lang="en-US" sz="2000" dirty="0"/>
              <a:t>26 September: Q &amp; A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948907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158BA-37A1-03B9-1347-699A08243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1471" y="1566153"/>
            <a:ext cx="8561747" cy="1605065"/>
          </a:xfrm>
        </p:spPr>
        <p:txBody>
          <a:bodyPr>
            <a:normAutofit/>
          </a:bodyPr>
          <a:lstStyle/>
          <a:p>
            <a:r>
              <a:rPr lang="en-US" sz="4800" dirty="0"/>
              <a:t>Supernatural Helps Ministry throughout the Bible</a:t>
            </a:r>
            <a:endParaRPr lang="en-IN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6C98B-91D1-19E6-A0A3-866A63E23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8012" y="3304816"/>
            <a:ext cx="12636229" cy="3261352"/>
          </a:xfrm>
        </p:spPr>
        <p:txBody>
          <a:bodyPr>
            <a:normAutofit/>
          </a:bodyPr>
          <a:lstStyle/>
          <a:p>
            <a:pPr marR="667385" lvl="0">
              <a:lnSpc>
                <a:spcPct val="107000"/>
              </a:lnSpc>
              <a:spcAft>
                <a:spcPts val="0"/>
              </a:spcAft>
              <a:tabLst>
                <a:tab pos="1600200" algn="l"/>
                <a:tab pos="1604645" algn="l"/>
              </a:tabLst>
            </a:pPr>
            <a:r>
              <a:rPr lang="en-US" sz="40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You</a:t>
            </a:r>
            <a:r>
              <a:rPr lang="en-US" sz="4000" spc="10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can expect</a:t>
            </a:r>
            <a:r>
              <a:rPr lang="en-US" sz="4000" spc="105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God</a:t>
            </a:r>
            <a:r>
              <a:rPr lang="en-US" sz="4000" spc="13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</a:t>
            </a:r>
            <a:r>
              <a:rPr lang="en-US" sz="4000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give you supernatural</a:t>
            </a:r>
            <a:r>
              <a:rPr lang="en-US" sz="4000" spc="15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ability</a:t>
            </a:r>
            <a:r>
              <a:rPr lang="en-US" sz="4000" spc="115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 you faithf</a:t>
            </a:r>
            <a:r>
              <a:rPr lang="en-US" sz="4000" spc="0" dirty="0"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ull</a:t>
            </a:r>
            <a:r>
              <a:rPr lang="en-US" sz="4000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 serve </a:t>
            </a:r>
            <a:r>
              <a:rPr lang="en-US" sz="40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the </a:t>
            </a:r>
            <a:r>
              <a:rPr lang="en-US" sz="4000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Ministry</a:t>
            </a:r>
            <a:r>
              <a:rPr lang="en-US" sz="4000" spc="20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 </a:t>
            </a:r>
            <a:r>
              <a:rPr lang="en-US" sz="40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Helps.</a:t>
            </a:r>
            <a:endParaRPr lang="en-IN" sz="40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204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158BA-37A1-03B9-1347-699A08243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1471" y="1566153"/>
            <a:ext cx="8561747" cy="1605065"/>
          </a:xfrm>
        </p:spPr>
        <p:txBody>
          <a:bodyPr>
            <a:normAutofit/>
          </a:bodyPr>
          <a:lstStyle/>
          <a:p>
            <a:r>
              <a:rPr lang="en-US" sz="4800" dirty="0"/>
              <a:t>Supernatural Helps Ministry throughout the Bible</a:t>
            </a:r>
            <a:endParaRPr lang="en-IN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6C98B-91D1-19E6-A0A3-866A63E23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8012" y="3304816"/>
            <a:ext cx="12636229" cy="3261352"/>
          </a:xfrm>
        </p:spPr>
        <p:txBody>
          <a:bodyPr>
            <a:normAutofit/>
          </a:bodyPr>
          <a:lstStyle/>
          <a:p>
            <a:pPr lvl="1" algn="l">
              <a:tabLst>
                <a:tab pos="1383665" algn="l"/>
              </a:tabLst>
            </a:pPr>
            <a:r>
              <a:rPr lang="en-US" sz="2400" b="1" dirty="0">
                <a:solidFill>
                  <a:srgbClr val="2F2F2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</a:t>
            </a:r>
            <a:r>
              <a:rPr lang="en-US" sz="2400" b="1" spc="-2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Testament</a:t>
            </a:r>
            <a:r>
              <a:rPr lang="en-US" sz="2400" b="1" spc="3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 of</a:t>
            </a:r>
            <a:r>
              <a:rPr lang="en-US" sz="2400" b="1" spc="-4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2400" b="1" spc="0" dirty="0"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Helps</a:t>
            </a:r>
            <a:r>
              <a:rPr lang="en-US" sz="24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2400" spc="12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0" dirty="0"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en-US" sz="2400" spc="165" dirty="0"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0" dirty="0"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referred</a:t>
            </a:r>
            <a:r>
              <a:rPr lang="en-US" sz="2400" b="1" spc="85" dirty="0"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0" dirty="0"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2400" b="1" spc="-55" dirty="0"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0" dirty="0"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sz="2400" b="1" spc="-70" dirty="0"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2400" b="1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servants</a:t>
            </a:r>
            <a:r>
              <a:rPr lang="en-US" sz="2400" b="1" spc="-1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".</a:t>
            </a:r>
            <a:endParaRPr lang="en-IN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2" indent="-228600" algn="l">
              <a:spcBef>
                <a:spcPts val="5"/>
              </a:spcBef>
              <a:spcAft>
                <a:spcPts val="0"/>
              </a:spcAft>
              <a:buFont typeface="+mj-lt"/>
              <a:buAutoNum type="alphaLcPeriod" startAt="12"/>
              <a:tabLst>
                <a:tab pos="1599565" algn="l"/>
              </a:tabLst>
            </a:pPr>
            <a:r>
              <a:rPr lang="en-US" sz="2400" spc="-5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Joshua was called</a:t>
            </a:r>
            <a:r>
              <a:rPr lang="en-US" sz="2400" spc="10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"the servant of Moses."</a:t>
            </a:r>
            <a:r>
              <a:rPr lang="en-US" sz="2400" spc="31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en-US" sz="2400" spc="365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served</a:t>
            </a:r>
            <a:r>
              <a:rPr lang="en-US" sz="2400" spc="11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Moses </a:t>
            </a:r>
            <a:r>
              <a:rPr lang="en-US" sz="2400" spc="-5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sz="2400" spc="6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40</a:t>
            </a:r>
            <a:r>
              <a:rPr lang="en-US" sz="2400" spc="1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  <a:r>
              <a:rPr lang="en-US" sz="2400" spc="-5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0" lvl="3" indent="-228600" algn="l">
              <a:buFont typeface="+mj-lt"/>
              <a:buAutoNum type="alphaLcPeriod"/>
              <a:tabLst>
                <a:tab pos="1812925" algn="l"/>
                <a:tab pos="3283585" algn="l"/>
                <a:tab pos="4610100" algn="l"/>
              </a:tabLst>
            </a:pPr>
            <a:r>
              <a:rPr lang="en-US" sz="2400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Joshua</a:t>
            </a:r>
            <a:r>
              <a:rPr lang="en-US" sz="2400" spc="13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went</a:t>
            </a:r>
            <a:r>
              <a:rPr lang="en-US" sz="2400" spc="95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n-US" sz="2400" spc="6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2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Moses </a:t>
            </a:r>
            <a:r>
              <a:rPr lang="en-US" sz="24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2400" spc="2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Mt.</a:t>
            </a:r>
            <a:r>
              <a:rPr lang="en-US" sz="2400" spc="5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Sinai</a:t>
            </a:r>
            <a:r>
              <a:rPr lang="en-US" sz="2400" spc="9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0" dirty="0">
                <a:solidFill>
                  <a:srgbClr val="67676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400" spc="60" dirty="0">
                <a:solidFill>
                  <a:srgbClr val="67676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1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Exodus</a:t>
            </a:r>
            <a:r>
              <a:rPr lang="en-US" sz="2400" dirty="0">
                <a:solidFill>
                  <a:srgbClr val="46464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24:13</a:t>
            </a:r>
            <a:r>
              <a:rPr lang="en-US" sz="2400" spc="0" dirty="0">
                <a:solidFill>
                  <a:srgbClr val="67676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spc="-2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18.</a:t>
            </a:r>
            <a:endParaRPr lang="en-I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0" lvl="3" indent="-228600" algn="l">
              <a:buFont typeface="+mj-lt"/>
              <a:buAutoNum type="alphaLcPeriod"/>
              <a:tabLst>
                <a:tab pos="1812925" algn="l"/>
              </a:tabLst>
            </a:pPr>
            <a:r>
              <a:rPr lang="en-US" sz="2400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Joshua</a:t>
            </a:r>
            <a:r>
              <a:rPr lang="en-US" sz="2400" spc="11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ministered </a:t>
            </a:r>
            <a:r>
              <a:rPr lang="en-US" sz="24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n-US" sz="2400" spc="11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Moses </a:t>
            </a:r>
            <a:r>
              <a:rPr lang="en-US" sz="2400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sz="2400" spc="10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2400" spc="-4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Tabernacle</a:t>
            </a:r>
            <a:r>
              <a:rPr lang="en-US" sz="2400" spc="1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400" spc="7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Exodus</a:t>
            </a:r>
            <a:r>
              <a:rPr lang="en-US" sz="2400" spc="135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1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33:</a:t>
            </a:r>
            <a:r>
              <a:rPr lang="en-US" sz="2400" spc="-1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11.</a:t>
            </a:r>
            <a:endParaRPr lang="en-I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00200" lvl="3" indent="-228600" algn="l">
              <a:spcBef>
                <a:spcPts val="5"/>
              </a:spcBef>
              <a:spcAft>
                <a:spcPts val="0"/>
              </a:spcAft>
              <a:buFont typeface="+mj-lt"/>
              <a:buAutoNum type="alphaLcPeriod"/>
              <a:tabLst>
                <a:tab pos="1812290" algn="l"/>
              </a:tabLst>
            </a:pPr>
            <a:r>
              <a:rPr lang="en-US" sz="24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Joshua</a:t>
            </a:r>
            <a:r>
              <a:rPr lang="en-US" sz="2400" spc="-3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en-US" sz="2400" spc="-55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chosen</a:t>
            </a:r>
            <a:r>
              <a:rPr lang="en-US" sz="2400" spc="55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en-US" sz="2400" spc="-4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God</a:t>
            </a:r>
            <a:r>
              <a:rPr lang="en-US" sz="2400" spc="-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2400" spc="-5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replace</a:t>
            </a:r>
            <a:r>
              <a:rPr lang="en-US" sz="2400" spc="-25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Moses</a:t>
            </a:r>
            <a:r>
              <a:rPr lang="en-US" sz="2400" spc="-45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en-US" sz="2400" spc="-2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Moses died</a:t>
            </a:r>
            <a:r>
              <a:rPr lang="en-US" sz="2400" spc="-1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400" spc="-5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Joshua</a:t>
            </a:r>
            <a:r>
              <a:rPr lang="en-US" sz="2400" spc="3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1:1-</a:t>
            </a:r>
            <a:r>
              <a:rPr lang="en-US" sz="2400" spc="-25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</a:t>
            </a:r>
            <a:endParaRPr lang="en-IN" sz="24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285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158BA-37A1-03B9-1347-699A08243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1471" y="1566153"/>
            <a:ext cx="8561747" cy="1605065"/>
          </a:xfrm>
        </p:spPr>
        <p:txBody>
          <a:bodyPr>
            <a:normAutofit/>
          </a:bodyPr>
          <a:lstStyle/>
          <a:p>
            <a:r>
              <a:rPr lang="en-US" sz="4800" dirty="0"/>
              <a:t>Supernatural Helps Ministry throughout the Bible</a:t>
            </a:r>
            <a:endParaRPr lang="en-IN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6C98B-91D1-19E6-A0A3-866A63E23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4001" y="3304816"/>
            <a:ext cx="12636229" cy="3261352"/>
          </a:xfrm>
        </p:spPr>
        <p:txBody>
          <a:bodyPr>
            <a:normAutofit/>
          </a:bodyPr>
          <a:lstStyle/>
          <a:p>
            <a:pPr lvl="1" algn="l">
              <a:tabLst>
                <a:tab pos="1383665" algn="l"/>
              </a:tabLst>
            </a:pPr>
            <a:r>
              <a:rPr lang="en-US" sz="2400" b="1" dirty="0">
                <a:solidFill>
                  <a:srgbClr val="2F2F2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Old</a:t>
            </a:r>
            <a:r>
              <a:rPr lang="en-US" sz="2400" b="1" spc="-2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Testament</a:t>
            </a:r>
            <a:r>
              <a:rPr lang="en-US" sz="2400" b="1" spc="3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 of</a:t>
            </a:r>
            <a:r>
              <a:rPr lang="en-US" sz="2400" b="1" spc="-4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2400" b="1" spc="0" dirty="0"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Helps</a:t>
            </a:r>
            <a:r>
              <a:rPr lang="en-US" sz="24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2400" spc="12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0" dirty="0"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en-US" sz="2400" spc="165" dirty="0"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0" dirty="0"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referred</a:t>
            </a:r>
            <a:r>
              <a:rPr lang="en-US" sz="2400" b="1" spc="85" dirty="0"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0" dirty="0"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2400" b="1" spc="-55" dirty="0"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0" dirty="0"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sz="2400" b="1" spc="-70" dirty="0"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2400" b="1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servants</a:t>
            </a:r>
            <a:r>
              <a:rPr lang="en-US" sz="2400" b="1" spc="-1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".</a:t>
            </a:r>
            <a:endParaRPr lang="en-IN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ctr">
              <a:buFont typeface="+mj-lt"/>
              <a:buAutoNum type="arabicPeriod" startAt="2"/>
              <a:tabLst>
                <a:tab pos="1599565" algn="l"/>
              </a:tabLst>
            </a:pPr>
            <a:r>
              <a:rPr lang="en-US" sz="1800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Elisha was called</a:t>
            </a:r>
            <a:r>
              <a:rPr lang="en-US" sz="1800" spc="115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1800" spc="35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servant</a:t>
            </a:r>
            <a:r>
              <a:rPr lang="en-US" sz="1800" spc="6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sz="1800" spc="85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Elijah</a:t>
            </a:r>
            <a:r>
              <a:rPr lang="en-US" sz="1800" spc="9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67676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1800" spc="55" dirty="0">
                <a:solidFill>
                  <a:srgbClr val="67676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1800" spc="85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Kings</a:t>
            </a:r>
            <a:r>
              <a:rPr lang="en-US" sz="1800" spc="15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19:</a:t>
            </a:r>
            <a:r>
              <a:rPr lang="en-US" sz="1800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19-</a:t>
            </a:r>
            <a:r>
              <a:rPr lang="en-US" sz="1800" spc="-25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21.</a:t>
            </a:r>
          </a:p>
          <a:p>
            <a:pPr marL="742950" lvl="1" indent="-285750" algn="l">
              <a:spcBef>
                <a:spcPts val="1185"/>
              </a:spcBef>
              <a:spcAft>
                <a:spcPts val="0"/>
              </a:spcAft>
              <a:buFont typeface="+mj-lt"/>
              <a:buAutoNum type="alphaLcPeriod"/>
              <a:tabLst>
                <a:tab pos="1816100" algn="l"/>
              </a:tabLst>
            </a:pPr>
            <a:r>
              <a:rPr lang="en-US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Elisha didn't</a:t>
            </a:r>
            <a:r>
              <a:rPr lang="en-US" spc="16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immediately</a:t>
            </a:r>
            <a:r>
              <a:rPr lang="en-US" spc="21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get</a:t>
            </a:r>
            <a:r>
              <a:rPr lang="en-US" spc="9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any</a:t>
            </a:r>
            <a:r>
              <a:rPr lang="en-US" spc="5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glory".</a:t>
            </a:r>
            <a:r>
              <a:rPr lang="en-US" spc="30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Most </a:t>
            </a:r>
            <a:r>
              <a:rPr lang="en-US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experts</a:t>
            </a:r>
            <a:r>
              <a:rPr lang="en-US" spc="175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believe</a:t>
            </a:r>
            <a:r>
              <a:rPr lang="en-US" spc="16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Elisha served Elijah for at least 10 years before Elisha assumed the Office of the Prophet.</a:t>
            </a:r>
            <a:endParaRPr lang="en-IN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740410" lvl="1" indent="-285750" algn="l">
              <a:lnSpc>
                <a:spcPct val="111000"/>
              </a:lnSpc>
              <a:spcBef>
                <a:spcPts val="1185"/>
              </a:spcBef>
              <a:spcAft>
                <a:spcPts val="0"/>
              </a:spcAft>
              <a:buFont typeface="+mj-lt"/>
              <a:buAutoNum type="alphaLcPeriod"/>
              <a:tabLst>
                <a:tab pos="1817370" algn="l"/>
              </a:tabLst>
            </a:pPr>
            <a:r>
              <a:rPr lang="en-US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Elijah</a:t>
            </a:r>
            <a:r>
              <a:rPr lang="en-US" spc="155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was</a:t>
            </a:r>
            <a:r>
              <a:rPr lang="en-US" spc="40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taken</a:t>
            </a:r>
            <a:r>
              <a:rPr lang="en-US" spc="11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up in a chariot</a:t>
            </a:r>
            <a:r>
              <a:rPr lang="en-US" spc="10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 fire, Elisha received a </a:t>
            </a:r>
            <a:r>
              <a:rPr lang="en-US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double portion</a:t>
            </a:r>
            <a:r>
              <a:rPr lang="en-US" spc="2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 Eli</a:t>
            </a:r>
            <a:r>
              <a:rPr lang="en-US" spc="0" dirty="0">
                <a:solidFill>
                  <a:srgbClr val="1D1D1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</a:t>
            </a:r>
            <a:r>
              <a:rPr lang="en-US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ah’s</a:t>
            </a:r>
            <a:r>
              <a:rPr lang="en-US" spc="400" dirty="0">
                <a:solidFill>
                  <a:srgbClr val="46464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spirit </a:t>
            </a:r>
            <a:r>
              <a:rPr lang="en-US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- 2 </a:t>
            </a:r>
            <a:r>
              <a:rPr lang="en-US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Kings</a:t>
            </a:r>
            <a:r>
              <a:rPr lang="en-US" spc="4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2:9-15.</a:t>
            </a:r>
            <a:endParaRPr lang="en-IN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 startAt="2"/>
              <a:tabLst>
                <a:tab pos="1599565" algn="l"/>
              </a:tabLst>
            </a:pPr>
            <a:endParaRPr lang="en-IN" sz="18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036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158BA-37A1-03B9-1347-699A08243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1471" y="1566153"/>
            <a:ext cx="8561747" cy="1605065"/>
          </a:xfrm>
        </p:spPr>
        <p:txBody>
          <a:bodyPr>
            <a:normAutofit/>
          </a:bodyPr>
          <a:lstStyle/>
          <a:p>
            <a:r>
              <a:rPr lang="en-US" sz="4800" dirty="0"/>
              <a:t>Supernatural Helps Ministry throughout the Bible</a:t>
            </a:r>
            <a:endParaRPr lang="en-IN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6C98B-91D1-19E6-A0A3-866A63E23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8324" y="3304816"/>
            <a:ext cx="12636229" cy="3261352"/>
          </a:xfrm>
        </p:spPr>
        <p:txBody>
          <a:bodyPr>
            <a:normAutofit/>
          </a:bodyPr>
          <a:lstStyle/>
          <a:p>
            <a:pPr lvl="0">
              <a:spcBef>
                <a:spcPts val="375"/>
              </a:spcBef>
              <a:spcAft>
                <a:spcPts val="0"/>
              </a:spcAft>
              <a:tabLst>
                <a:tab pos="1597025" algn="l"/>
              </a:tabLst>
            </a:pPr>
            <a:r>
              <a:rPr lang="en-US" sz="2000" b="1" u="sng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Characteristics these </a:t>
            </a:r>
            <a:r>
              <a:rPr lang="en-US" sz="2000" b="1" u="sng" spc="0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Old</a:t>
            </a:r>
            <a:r>
              <a:rPr lang="en-US" sz="2000" b="1" u="sng" spc="50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u="sng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Testament servants had</a:t>
            </a:r>
            <a:r>
              <a:rPr lang="en-US" sz="2000" b="1" u="sng" spc="12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u="sng" spc="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z="2000" b="1" u="sng" spc="75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u="sng" spc="-1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common:</a:t>
            </a:r>
          </a:p>
          <a:p>
            <a:pPr marL="228600" lvl="0" indent="-228600">
              <a:spcBef>
                <a:spcPts val="375"/>
              </a:spcBef>
              <a:spcAft>
                <a:spcPts val="0"/>
              </a:spcAft>
              <a:buAutoNum type="alphaLcPeriod"/>
              <a:tabLst>
                <a:tab pos="1597025" algn="l"/>
              </a:tabLst>
            </a:pPr>
            <a:r>
              <a:rPr lang="en-US" sz="2000" spc="-10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faithfulness: they were godly men</a:t>
            </a:r>
          </a:p>
          <a:p>
            <a:pPr marL="228600" lvl="0" indent="-228600">
              <a:spcBef>
                <a:spcPts val="375"/>
              </a:spcBef>
              <a:spcAft>
                <a:spcPts val="0"/>
              </a:spcAft>
              <a:buAutoNum type="alphaLcPeriod"/>
              <a:tabLst>
                <a:tab pos="1597025" algn="l"/>
              </a:tabLst>
            </a:pPr>
            <a:r>
              <a:rPr lang="en-US" sz="2000" spc="-1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Loyalty: they stood by their leader even when times were tough</a:t>
            </a:r>
          </a:p>
          <a:p>
            <a:pPr marL="228600" lvl="0" indent="-228600">
              <a:spcBef>
                <a:spcPts val="375"/>
              </a:spcBef>
              <a:spcAft>
                <a:spcPts val="0"/>
              </a:spcAft>
              <a:buAutoNum type="alphaLcPeriod"/>
              <a:tabLst>
                <a:tab pos="1597025" algn="l"/>
              </a:tabLst>
            </a:pPr>
            <a:r>
              <a:rPr lang="en-US" sz="2000" spc="-10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Total commitment: they left all to serve</a:t>
            </a:r>
          </a:p>
          <a:p>
            <a:pPr marL="228600" lvl="0" indent="-228600">
              <a:spcBef>
                <a:spcPts val="375"/>
              </a:spcBef>
              <a:spcAft>
                <a:spcPts val="0"/>
              </a:spcAft>
              <a:buAutoNum type="alphaLcPeriod"/>
              <a:tabLst>
                <a:tab pos="1597025" algn="l"/>
              </a:tabLst>
            </a:pPr>
            <a:r>
              <a:rPr lang="en-US" sz="2000" spc="-1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Proven: they passed the test of time</a:t>
            </a:r>
          </a:p>
          <a:p>
            <a:pPr marL="228600" lvl="0" indent="-228600">
              <a:spcBef>
                <a:spcPts val="375"/>
              </a:spcBef>
              <a:spcAft>
                <a:spcPts val="0"/>
              </a:spcAft>
              <a:buAutoNum type="alphaLcPeriod"/>
              <a:tabLst>
                <a:tab pos="1597025" algn="l"/>
              </a:tabLst>
            </a:pPr>
            <a:r>
              <a:rPr lang="en-US" sz="2000" spc="-10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They partook of their master’s anointing</a:t>
            </a:r>
            <a:endParaRPr lang="en-IN" sz="20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939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158BA-37A1-03B9-1347-699A08243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1471" y="1566153"/>
            <a:ext cx="8561747" cy="1605065"/>
          </a:xfrm>
        </p:spPr>
        <p:txBody>
          <a:bodyPr>
            <a:normAutofit/>
          </a:bodyPr>
          <a:lstStyle/>
          <a:p>
            <a:r>
              <a:rPr lang="en-US" sz="4800" dirty="0"/>
              <a:t>Supernatural Helps Ministry throughout the Bible</a:t>
            </a:r>
            <a:endParaRPr lang="en-IN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6C98B-91D1-19E6-A0A3-866A63E23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466931" y="3236720"/>
            <a:ext cx="13492262" cy="3261352"/>
          </a:xfrm>
        </p:spPr>
        <p:txBody>
          <a:bodyPr>
            <a:normAutofit/>
          </a:bodyPr>
          <a:lstStyle/>
          <a:p>
            <a:pPr marR="806450" lvl="1" algn="l">
              <a:lnSpc>
                <a:spcPct val="105000"/>
              </a:lnSpc>
              <a:spcAft>
                <a:spcPts val="0"/>
              </a:spcAft>
              <a:tabLst>
                <a:tab pos="1370330" algn="l"/>
                <a:tab pos="1381125" algn="l"/>
              </a:tabLst>
            </a:pPr>
            <a:r>
              <a:rPr lang="en-US" sz="2000" b="0" spc="0" dirty="0">
                <a:solidFill>
                  <a:srgbClr val="1A1A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000" b="1" spc="0" dirty="0">
                <a:solidFill>
                  <a:srgbClr val="1A1A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sz="2000" b="1" spc="180" dirty="0">
                <a:solidFill>
                  <a:srgbClr val="1A1A1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0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2000" b="1" spc="-40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0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Gospels,</a:t>
            </a:r>
            <a:r>
              <a:rPr lang="en-US" sz="2000" b="1" spc="-10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0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Jesus</a:t>
            </a:r>
            <a:r>
              <a:rPr lang="en-US" sz="2000" b="1" spc="-10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0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operated </a:t>
            </a:r>
            <a:r>
              <a:rPr lang="en-US" sz="2000" b="1" spc="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z="2000" b="1" spc="-35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2000" b="1" spc="-5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0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five-fold</a:t>
            </a:r>
            <a:r>
              <a:rPr lang="en-US" sz="2000" b="1" spc="-25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0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ministry</a:t>
            </a:r>
            <a:r>
              <a:rPr lang="en-US" sz="2000" b="1" spc="400" dirty="0">
                <a:solidFill>
                  <a:srgbClr val="28282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the</a:t>
            </a:r>
            <a:r>
              <a:rPr lang="en-US" sz="2000" b="1" spc="-35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disciples </a:t>
            </a:r>
            <a:r>
              <a:rPr lang="en-US" sz="2000" b="1" spc="0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functioned in </a:t>
            </a:r>
            <a:r>
              <a:rPr lang="en-US" sz="2000" b="1" spc="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Ministry of Helps.</a:t>
            </a:r>
          </a:p>
          <a:p>
            <a:pPr marR="806450" lvl="1" algn="l">
              <a:lnSpc>
                <a:spcPct val="105000"/>
              </a:lnSpc>
              <a:tabLst>
                <a:tab pos="1370330" algn="l"/>
                <a:tab pos="1381125" algn="l"/>
              </a:tabLst>
            </a:pPr>
            <a:r>
              <a:rPr lang="en-US" spc="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pc="8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disciples</a:t>
            </a:r>
            <a:r>
              <a:rPr lang="en-US" spc="14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brought</a:t>
            </a:r>
            <a:r>
              <a:rPr lang="en-US" spc="95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Jesus </a:t>
            </a:r>
            <a:r>
              <a:rPr lang="en-US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food</a:t>
            </a:r>
            <a:r>
              <a:rPr lang="en-US" spc="16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 </a:t>
            </a:r>
            <a:r>
              <a:rPr lang="en-US" spc="0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</a:t>
            </a:r>
            <a:r>
              <a:rPr lang="en-US" spc="5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could</a:t>
            </a:r>
            <a:r>
              <a:rPr lang="en-US" spc="195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rest</a:t>
            </a:r>
            <a:r>
              <a:rPr lang="en-US" spc="-25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(John 4:6-8)</a:t>
            </a:r>
          </a:p>
          <a:p>
            <a:pPr marR="806450" lvl="1" algn="l">
              <a:lnSpc>
                <a:spcPct val="105000"/>
              </a:lnSpc>
              <a:tabLst>
                <a:tab pos="1370330" algn="l"/>
                <a:tab pos="1381125" algn="l"/>
              </a:tabLst>
            </a:pPr>
            <a:r>
              <a:rPr lang="en-US" spc="-25" dirty="0">
                <a:solidFill>
                  <a:srgbClr val="38383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 disciples rowed the boat:</a:t>
            </a:r>
            <a:endParaRPr lang="en-US" spc="-25" dirty="0">
              <a:solidFill>
                <a:srgbClr val="383838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l">
              <a:buFont typeface="+mj-lt"/>
              <a:buAutoNum type="alphaLcPeriod"/>
              <a:tabLst>
                <a:tab pos="1813560" algn="l"/>
              </a:tabLst>
            </a:pPr>
            <a:r>
              <a:rPr lang="en-US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</a:t>
            </a:r>
            <a:r>
              <a:rPr lang="en-US" spc="25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Jesus </a:t>
            </a:r>
            <a:r>
              <a:rPr lang="en-US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could</a:t>
            </a:r>
            <a:r>
              <a:rPr lang="en-US" spc="8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escape from</a:t>
            </a:r>
            <a:r>
              <a:rPr lang="en-US" spc="145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pc="4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crowd</a:t>
            </a:r>
            <a:r>
              <a:rPr lang="en-US" spc="15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</a:t>
            </a:r>
            <a:r>
              <a:rPr lang="en-US" spc="13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necessary</a:t>
            </a:r>
            <a:r>
              <a:rPr lang="en-US" spc="7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67676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pc="305" dirty="0">
                <a:solidFill>
                  <a:srgbClr val="67676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Mark</a:t>
            </a:r>
            <a:r>
              <a:rPr lang="en-US" spc="75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2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3:9.</a:t>
            </a:r>
            <a:endParaRPr lang="en-IN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l">
              <a:buFont typeface="+mj-lt"/>
              <a:buAutoNum type="alphaLcPeriod"/>
              <a:tabLst>
                <a:tab pos="1813560" algn="l"/>
              </a:tabLst>
            </a:pPr>
            <a:r>
              <a:rPr lang="en-US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</a:t>
            </a:r>
            <a:r>
              <a:rPr lang="en-US" spc="-55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Jesus could</a:t>
            </a:r>
            <a:r>
              <a:rPr lang="en-US" spc="-5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sleep</a:t>
            </a:r>
            <a:r>
              <a:rPr lang="en-US" spc="-65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pc="16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Matthew</a:t>
            </a:r>
            <a:r>
              <a:rPr lang="en-US" spc="4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8:23-</a:t>
            </a:r>
            <a:r>
              <a:rPr lang="en-US" spc="-25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27</a:t>
            </a:r>
            <a:r>
              <a:rPr lang="en-US" spc="-25" dirty="0">
                <a:solidFill>
                  <a:srgbClr val="67676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IN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806450" lvl="1" algn="l">
              <a:lnSpc>
                <a:spcPct val="105000"/>
              </a:lnSpc>
              <a:tabLst>
                <a:tab pos="1370330" algn="l"/>
                <a:tab pos="1381125" algn="l"/>
              </a:tabLst>
            </a:pPr>
            <a:r>
              <a:rPr lang="en-US" sz="1800" spc="0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1800" spc="70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disciples baptized</a:t>
            </a:r>
            <a:r>
              <a:rPr lang="en-US" sz="1800" spc="155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those</a:t>
            </a:r>
            <a:r>
              <a:rPr lang="en-US" sz="1800" spc="135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who</a:t>
            </a:r>
            <a:r>
              <a:rPr lang="en-US" sz="1800" spc="8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came</a:t>
            </a:r>
            <a:r>
              <a:rPr lang="en-US" sz="1800" spc="4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</a:t>
            </a:r>
            <a:r>
              <a:rPr lang="en-US" sz="1800" spc="345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see Jesus</a:t>
            </a:r>
            <a:r>
              <a:rPr lang="en-US" sz="1800" spc="-5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(John 4:1-2)</a:t>
            </a:r>
          </a:p>
          <a:p>
            <a:pPr marR="806450" lvl="1" algn="l">
              <a:lnSpc>
                <a:spcPct val="105000"/>
              </a:lnSpc>
              <a:tabLst>
                <a:tab pos="1370330" algn="l"/>
                <a:tab pos="1381125" algn="l"/>
              </a:tabLst>
            </a:pPr>
            <a:r>
              <a:rPr lang="en-IN" sz="18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disciples worked with Jesus to heal the sick, cleanse the lepers, raise the dead, and cast out demons. (Mark 6:7-13,30-31; Matthew 10:7-8)</a:t>
            </a:r>
          </a:p>
          <a:p>
            <a:pPr marR="806450" lvl="1">
              <a:lnSpc>
                <a:spcPct val="105000"/>
              </a:lnSpc>
              <a:spcAft>
                <a:spcPts val="0"/>
              </a:spcAft>
              <a:tabLst>
                <a:tab pos="1370330" algn="l"/>
                <a:tab pos="1381125" algn="l"/>
              </a:tabLst>
            </a:pPr>
            <a:endParaRPr lang="en-IN" sz="1800" b="1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4764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158BA-37A1-03B9-1347-699A08243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1471" y="1566153"/>
            <a:ext cx="8561747" cy="1605065"/>
          </a:xfrm>
        </p:spPr>
        <p:txBody>
          <a:bodyPr>
            <a:normAutofit/>
          </a:bodyPr>
          <a:lstStyle/>
          <a:p>
            <a:r>
              <a:rPr lang="en-US" sz="4800" dirty="0"/>
              <a:t>Supernatural Helps Ministry throughout the Bible</a:t>
            </a:r>
            <a:endParaRPr lang="en-IN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6C98B-91D1-19E6-A0A3-866A63E23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343724"/>
            <a:ext cx="12558412" cy="3261352"/>
          </a:xfrm>
        </p:spPr>
        <p:txBody>
          <a:bodyPr>
            <a:normAutofit/>
          </a:bodyPr>
          <a:lstStyle/>
          <a:p>
            <a:pPr marR="806450" lvl="1" algn="l">
              <a:lnSpc>
                <a:spcPct val="105000"/>
              </a:lnSpc>
              <a:spcAft>
                <a:spcPts val="0"/>
              </a:spcAft>
              <a:tabLst>
                <a:tab pos="1370330" algn="l"/>
                <a:tab pos="1381125" algn="l"/>
              </a:tabLst>
            </a:pPr>
            <a:r>
              <a:rPr lang="en-US" sz="2000" b="0" spc="0" dirty="0">
                <a:solidFill>
                  <a:srgbClr val="1A1A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000" b="1" spc="0" dirty="0">
                <a:solidFill>
                  <a:srgbClr val="1A1A1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sz="2000" b="1" spc="180" dirty="0">
                <a:solidFill>
                  <a:srgbClr val="1A1A1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spc="0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2000" b="1" spc="-40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0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Gospels,</a:t>
            </a:r>
            <a:r>
              <a:rPr lang="en-US" sz="2000" b="1" spc="-10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0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Jesus</a:t>
            </a:r>
            <a:r>
              <a:rPr lang="en-US" sz="2000" b="1" spc="-10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0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operated </a:t>
            </a:r>
            <a:r>
              <a:rPr lang="en-US" sz="2000" b="1" spc="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z="2000" b="1" spc="-35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2000" b="1" spc="-5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0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five-fold</a:t>
            </a:r>
            <a:r>
              <a:rPr lang="en-US" sz="2000" b="1" spc="-25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0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ministry</a:t>
            </a:r>
            <a:r>
              <a:rPr lang="en-US" sz="2000" b="1" spc="400" dirty="0">
                <a:solidFill>
                  <a:srgbClr val="28282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the</a:t>
            </a:r>
            <a:r>
              <a:rPr lang="en-US" sz="2000" b="1" spc="-35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disciples </a:t>
            </a:r>
            <a:r>
              <a:rPr lang="en-US" sz="2000" b="1" spc="0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functioned in </a:t>
            </a:r>
            <a:r>
              <a:rPr lang="en-US" sz="2000" b="1" spc="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Ministry of Helps.</a:t>
            </a:r>
          </a:p>
          <a:p>
            <a:pPr lvl="0">
              <a:tabLst>
                <a:tab pos="1591945" algn="l"/>
                <a:tab pos="2404110" algn="l"/>
              </a:tabLst>
            </a:pPr>
            <a:r>
              <a:rPr lang="en-US" sz="1800" spc="0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1800" spc="80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disciples distributed </a:t>
            </a:r>
            <a:r>
              <a:rPr lang="en-US" sz="1800" spc="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1800" spc="35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food</a:t>
            </a:r>
            <a:r>
              <a:rPr lang="en-US" sz="1800" spc="135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when</a:t>
            </a:r>
            <a:r>
              <a:rPr lang="en-US" sz="1800" spc="8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Jesus</a:t>
            </a:r>
            <a:r>
              <a:rPr lang="en-US" sz="1800" spc="385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fed</a:t>
            </a:r>
            <a:r>
              <a:rPr lang="en-US" sz="1800" spc="125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</a:t>
            </a:r>
            <a:r>
              <a:rPr lang="en-US" sz="1800" spc="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five</a:t>
            </a:r>
            <a:r>
              <a:rPr lang="en-US" sz="1800" spc="95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thousand</a:t>
            </a:r>
            <a:r>
              <a:rPr lang="en-US" sz="1800" spc="-2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(Matthew 14:19)</a:t>
            </a:r>
          </a:p>
          <a:p>
            <a:pPr lvl="0">
              <a:tabLst>
                <a:tab pos="1591945" algn="l"/>
                <a:tab pos="2404110" algn="l"/>
              </a:tabLst>
            </a:pPr>
            <a:r>
              <a:rPr lang="en-US" spc="-20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By getting the disciples directly involved in the multiplying of the loaves and fishes, </a:t>
            </a:r>
            <a:r>
              <a:rPr lang="en-US" spc="-20" dirty="0" err="1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jesus</a:t>
            </a:r>
            <a:r>
              <a:rPr lang="en-US" spc="-20" dirty="0">
                <a:solidFill>
                  <a:srgbClr val="4B4B4B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was continuing to stretch their faith.</a:t>
            </a:r>
            <a:endParaRPr lang="en-US" sz="1800" spc="-20" dirty="0">
              <a:solidFill>
                <a:srgbClr val="4B4B4B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tabLst>
                <a:tab pos="1591945" algn="l"/>
                <a:tab pos="2404110" algn="l"/>
              </a:tabLst>
            </a:pPr>
            <a:r>
              <a:rPr lang="en-US" sz="180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 Jesus involved</a:t>
            </a:r>
            <a:r>
              <a:rPr lang="en-US" sz="1800" spc="20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disciples </a:t>
            </a:r>
            <a:r>
              <a:rPr lang="en-US" sz="1800" dirty="0">
                <a:solidFill>
                  <a:srgbClr val="52525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z="1800" spc="170" dirty="0">
                <a:solidFill>
                  <a:srgbClr val="52525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1800" spc="115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miraculous</a:t>
            </a:r>
            <a:r>
              <a:rPr lang="en-US" sz="1800" dirty="0">
                <a:solidFill>
                  <a:srgbClr val="52525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1800" spc="95" dirty="0">
                <a:solidFill>
                  <a:srgbClr val="52525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2B2B2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their </a:t>
            </a:r>
            <a:r>
              <a:rPr lang="en-US" sz="1800" dirty="0">
                <a:solidFill>
                  <a:srgbClr val="52525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faith</a:t>
            </a:r>
            <a:r>
              <a:rPr lang="en-US" sz="1800" spc="70" dirty="0">
                <a:solidFill>
                  <a:srgbClr val="52525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grew</a:t>
            </a:r>
            <a:r>
              <a:rPr lang="en-US" sz="1800" spc="11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en-US" sz="1800" spc="12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their lives</a:t>
            </a:r>
            <a:r>
              <a:rPr lang="en-US" spc="400" dirty="0">
                <a:solidFill>
                  <a:srgbClr val="3F3F3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were </a:t>
            </a:r>
            <a:r>
              <a:rPr lang="en-US" sz="1800" dirty="0">
                <a:solidFill>
                  <a:srgbClr val="52525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changed.</a:t>
            </a:r>
            <a:r>
              <a:rPr lang="en-US" sz="1800" spc="20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IN" sz="18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806450" lvl="1">
              <a:lnSpc>
                <a:spcPct val="105000"/>
              </a:lnSpc>
              <a:spcAft>
                <a:spcPts val="0"/>
              </a:spcAft>
              <a:tabLst>
                <a:tab pos="1370330" algn="l"/>
                <a:tab pos="1381125" algn="l"/>
              </a:tabLst>
            </a:pPr>
            <a:endParaRPr lang="en-IN" sz="1800" b="1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1883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158BA-37A1-03B9-1347-699A08243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1471" y="1566153"/>
            <a:ext cx="8561747" cy="1605065"/>
          </a:xfrm>
        </p:spPr>
        <p:txBody>
          <a:bodyPr>
            <a:normAutofit/>
          </a:bodyPr>
          <a:lstStyle/>
          <a:p>
            <a:r>
              <a:rPr lang="en-US" sz="4800" dirty="0"/>
              <a:t>Supernatural Helps Ministry throughout the Bible</a:t>
            </a:r>
            <a:endParaRPr lang="en-IN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6C98B-91D1-19E6-A0A3-866A63E23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343724"/>
            <a:ext cx="12558412" cy="3261352"/>
          </a:xfrm>
        </p:spPr>
        <p:txBody>
          <a:bodyPr>
            <a:normAutofit/>
          </a:bodyPr>
          <a:lstStyle/>
          <a:p>
            <a:pPr marR="665480" lvl="2">
              <a:lnSpc>
                <a:spcPct val="107000"/>
              </a:lnSpc>
              <a:spcBef>
                <a:spcPts val="1140"/>
              </a:spcBef>
              <a:spcAft>
                <a:spcPts val="0"/>
              </a:spcAft>
              <a:tabLst>
                <a:tab pos="2030730" algn="l"/>
                <a:tab pos="2032635" algn="l"/>
                <a:tab pos="4310380" algn="l"/>
              </a:tabLst>
            </a:pPr>
            <a:r>
              <a:rPr lang="en-US" sz="4400" spc="0" dirty="0">
                <a:solidFill>
                  <a:srgbClr val="2B2B2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Once </a:t>
            </a:r>
            <a:r>
              <a:rPr lang="en-US" sz="4400" spc="0" dirty="0">
                <a:solidFill>
                  <a:srgbClr val="52525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you experience </a:t>
            </a:r>
            <a:r>
              <a:rPr lang="en-US" sz="4400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miraculous power </a:t>
            </a:r>
            <a:r>
              <a:rPr lang="en-US" sz="4400" spc="0" dirty="0">
                <a:solidFill>
                  <a:srgbClr val="52525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 </a:t>
            </a:r>
            <a:r>
              <a:rPr lang="en-US" sz="4400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God flowing through you as you </a:t>
            </a:r>
            <a:r>
              <a:rPr lang="en-US" sz="4400" spc="0" dirty="0">
                <a:solidFill>
                  <a:srgbClr val="2B2B2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render </a:t>
            </a:r>
            <a:r>
              <a:rPr lang="en-US" sz="4400" spc="0" dirty="0">
                <a:solidFill>
                  <a:srgbClr val="52525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assistance </a:t>
            </a:r>
            <a:r>
              <a:rPr lang="en-US" sz="4400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others, </a:t>
            </a:r>
            <a:r>
              <a:rPr lang="en-US" sz="4400" spc="0" dirty="0">
                <a:solidFill>
                  <a:srgbClr val="52525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you </a:t>
            </a:r>
            <a:r>
              <a:rPr lang="en-US" sz="4400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will never </a:t>
            </a:r>
            <a:r>
              <a:rPr lang="en-US" sz="4400" spc="0" dirty="0">
                <a:solidFill>
                  <a:srgbClr val="2B2B2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 the </a:t>
            </a:r>
            <a:r>
              <a:rPr lang="en-US" sz="4400" spc="0" dirty="0">
                <a:solidFill>
                  <a:srgbClr val="52525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same!</a:t>
            </a:r>
            <a:endParaRPr lang="en-IN" sz="44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7735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158BA-37A1-03B9-1347-699A08243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1471" y="1566153"/>
            <a:ext cx="8561747" cy="1605065"/>
          </a:xfrm>
        </p:spPr>
        <p:txBody>
          <a:bodyPr>
            <a:normAutofit/>
          </a:bodyPr>
          <a:lstStyle/>
          <a:p>
            <a:r>
              <a:rPr lang="en-US" sz="4800" dirty="0"/>
              <a:t>Supernatural Helps Ministry throughout the Bible</a:t>
            </a:r>
            <a:endParaRPr lang="en-IN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6C98B-91D1-19E6-A0A3-866A63E23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236716"/>
            <a:ext cx="12558412" cy="3261352"/>
          </a:xfrm>
        </p:spPr>
        <p:txBody>
          <a:bodyPr>
            <a:normAutofit/>
          </a:bodyPr>
          <a:lstStyle/>
          <a:p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 The Ministry of Helps in the Early Church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Ministering to the Greek widows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(See Acts 6:1-7)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a. The apostles desired to be free to be in prayer and to study and minister the Word.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b. The apostles needed help in doing the necessary daily tasks which did not pertain to spiritual things.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When confronted with the fact of the neglect of the widows, at once the apostles requested the believers to select “seven men” to be responsible for “this business”.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0863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158BA-37A1-03B9-1347-699A08243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1471" y="1566153"/>
            <a:ext cx="8561747" cy="1605065"/>
          </a:xfrm>
        </p:spPr>
        <p:txBody>
          <a:bodyPr>
            <a:normAutofit/>
          </a:bodyPr>
          <a:lstStyle/>
          <a:p>
            <a:r>
              <a:rPr lang="en-US" sz="4800" dirty="0"/>
              <a:t>Supernatural Helps Ministry throughout the Bible</a:t>
            </a:r>
            <a:endParaRPr lang="en-IN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6C98B-91D1-19E6-A0A3-866A63E23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158892"/>
            <a:ext cx="12558412" cy="3261352"/>
          </a:xfrm>
        </p:spPr>
        <p:txBody>
          <a:bodyPr>
            <a:normAutofit/>
          </a:bodyPr>
          <a:lstStyle/>
          <a:p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 The Ministry of Helps in the Early Church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c. Other disciples (not the twelve apostles) chose seven men to fulfill the positions of administration.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The job was to wait at tables, yet look at the requirements: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	a) They had to have a good report given by others.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	b) They had to be full of the Holy Spirit.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	c) They had to be full of wisdom.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1969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158BA-37A1-03B9-1347-699A08243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1471" y="1566153"/>
            <a:ext cx="8561747" cy="1605065"/>
          </a:xfrm>
        </p:spPr>
        <p:txBody>
          <a:bodyPr>
            <a:normAutofit/>
          </a:bodyPr>
          <a:lstStyle/>
          <a:p>
            <a:r>
              <a:rPr lang="en-US" sz="4800" dirty="0"/>
              <a:t>Supernatural Helps Ministry throughout the Bible</a:t>
            </a:r>
            <a:endParaRPr lang="en-IN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6C98B-91D1-19E6-A0A3-866A63E23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158892"/>
            <a:ext cx="12558412" cy="3261352"/>
          </a:xfrm>
        </p:spPr>
        <p:txBody>
          <a:bodyPr>
            <a:normAutofit/>
          </a:bodyPr>
          <a:lstStyle/>
          <a:p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 The Ministry of Helps in the Early Church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d. The apostles approved their selection and laid their hands on the seven men </a:t>
            </a:r>
          </a:p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set them apart for God’s service. 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e. These Helps ministers were supernaturally equipped – </a:t>
            </a:r>
          </a:p>
          <a:p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some went on to a full-time calling.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Stephen proved himself faithful in serving and was promoted by God to the miracle ministry – Acts 6:8.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782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158BA-37A1-03B9-1347-699A08243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1471" y="2212810"/>
            <a:ext cx="8561747" cy="958408"/>
          </a:xfrm>
        </p:spPr>
        <p:txBody>
          <a:bodyPr>
            <a:normAutofit/>
          </a:bodyPr>
          <a:lstStyle/>
          <a:p>
            <a:r>
              <a:rPr lang="en-US" sz="4800" dirty="0"/>
              <a:t>Course Objectives</a:t>
            </a:r>
            <a:endParaRPr lang="en-IN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6C98B-91D1-19E6-A0A3-866A63E23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08179" y="3246449"/>
            <a:ext cx="11254901" cy="3261352"/>
          </a:xfrm>
        </p:spPr>
        <p:txBody>
          <a:bodyPr>
            <a:normAutofit/>
          </a:bodyPr>
          <a:lstStyle/>
          <a:p>
            <a:pPr marL="342900" lvl="0" indent="-342900">
              <a:spcBef>
                <a:spcPts val="5"/>
              </a:spcBef>
              <a:spcAft>
                <a:spcPts val="0"/>
              </a:spcAft>
              <a:buFont typeface="+mj-lt"/>
              <a:buAutoNum type="arabicPeriod"/>
              <a:tabLst>
                <a:tab pos="730885" algn="l"/>
              </a:tabLst>
            </a:pP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2000" spc="10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understand</a:t>
            </a:r>
            <a:r>
              <a:rPr lang="en-US" sz="2000" spc="70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2000" spc="-20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supernatural</a:t>
            </a:r>
            <a:r>
              <a:rPr lang="en-US" sz="2000" spc="120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gift</a:t>
            </a:r>
            <a:r>
              <a:rPr lang="en-US" sz="2000" spc="80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sz="2000" spc="6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Helps</a:t>
            </a:r>
            <a:endParaRPr lang="en-IN" sz="200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70"/>
              </a:spcBef>
              <a:spcAft>
                <a:spcPts val="0"/>
              </a:spcAft>
              <a:buFont typeface="+mj-lt"/>
              <a:buAutoNum type="arabicPeriod"/>
              <a:tabLst>
                <a:tab pos="731520" algn="l"/>
              </a:tabLst>
            </a:pP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2000" spc="-7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learn</a:t>
            </a:r>
            <a:r>
              <a:rPr lang="en-US" sz="2000" spc="-60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2000" spc="-80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diversity</a:t>
            </a:r>
            <a:r>
              <a:rPr lang="en-US" sz="2000" spc="-10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sz="2000" spc="1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gifts</a:t>
            </a:r>
            <a:r>
              <a:rPr lang="en-US" sz="2000" spc="-2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involved</a:t>
            </a:r>
            <a:r>
              <a:rPr lang="en-US" sz="2000" spc="-40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sz="2000" spc="-60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2000" spc="-80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Helps</a:t>
            </a:r>
            <a:r>
              <a:rPr lang="en-US" sz="2000" spc="-60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000" spc="-10" dirty="0">
                <a:solidFill>
                  <a:srgbClr val="31313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spc="-10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nistry</a:t>
            </a:r>
            <a:endParaRPr lang="en-IN" sz="200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620"/>
              </a:spcBef>
              <a:spcAft>
                <a:spcPts val="0"/>
              </a:spcAft>
              <a:buFont typeface="+mj-lt"/>
              <a:buAutoNum type="arabicPeriod"/>
              <a:tabLst>
                <a:tab pos="731520" algn="l"/>
              </a:tabLst>
            </a:pP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2000" spc="-6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en-US" sz="2000" spc="-40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2000" spc="-6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spiritual</a:t>
            </a:r>
            <a:r>
              <a:rPr lang="en-US" sz="2000" spc="-50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attributes</a:t>
            </a:r>
            <a:r>
              <a:rPr lang="en-US" sz="2000" spc="-2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sz="2000" spc="-40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spc="-7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servant</a:t>
            </a:r>
            <a:r>
              <a:rPr lang="en-US" sz="2000" spc="-30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sz="2000" spc="-20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2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God</a:t>
            </a:r>
            <a:endParaRPr lang="en-IN" sz="200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70"/>
              </a:spcBef>
              <a:spcAft>
                <a:spcPts val="0"/>
              </a:spcAft>
              <a:buFont typeface="+mj-lt"/>
              <a:buAutoNum type="arabicPeriod"/>
              <a:tabLst>
                <a:tab pos="732155" algn="l"/>
              </a:tabLst>
            </a:pP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2000" spc="3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study</a:t>
            </a:r>
            <a:r>
              <a:rPr lang="en-US" sz="2000" spc="5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2000" spc="10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impartation</a:t>
            </a:r>
            <a:r>
              <a:rPr lang="en-US" sz="2000" spc="100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sz="2000" spc="2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comes</a:t>
            </a:r>
            <a:r>
              <a:rPr lang="en-US" sz="2000" spc="50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2000" spc="10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spc="-3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Helps</a:t>
            </a:r>
            <a:r>
              <a:rPr lang="en-US" sz="2000" spc="4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minister</a:t>
            </a:r>
            <a:endParaRPr lang="en-IN" sz="200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660"/>
              </a:spcBef>
              <a:spcAft>
                <a:spcPts val="0"/>
              </a:spcAft>
              <a:buFont typeface="+mj-lt"/>
              <a:buAutoNum type="arabicPeriod"/>
              <a:tabLst>
                <a:tab pos="731520" algn="l"/>
              </a:tabLst>
            </a:pP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2000" spc="1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en-US" sz="2000" spc="20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en-US" sz="2000" spc="50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believer</a:t>
            </a:r>
            <a:r>
              <a:rPr lang="en-US" sz="2000" spc="11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find</a:t>
            </a:r>
            <a:r>
              <a:rPr lang="en-US" sz="2000" spc="4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en-US" sz="2000" spc="10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own</a:t>
            </a:r>
            <a:r>
              <a:rPr lang="en-US" sz="2000" spc="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lang="en-US" sz="2000" spc="-5" dirty="0">
                <a:solidFill>
                  <a:srgbClr val="31313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en-US" sz="2000" spc="-4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place</a:t>
            </a:r>
            <a:r>
              <a:rPr lang="en-US" sz="2000" spc="6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sz="2000" spc="120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service</a:t>
            </a:r>
            <a:endParaRPr lang="en-IN" sz="200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95"/>
              </a:spcBef>
              <a:spcAft>
                <a:spcPts val="0"/>
              </a:spcAft>
              <a:buFont typeface="+mj-lt"/>
              <a:buAutoNum type="arabicPeriod"/>
              <a:tabLst>
                <a:tab pos="731520" algn="l"/>
              </a:tabLst>
            </a:pP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2000" spc="-8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learn</a:t>
            </a:r>
            <a:r>
              <a:rPr lang="en-US" sz="2000" spc="-80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en-US" sz="2000" spc="-80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2000" spc="-80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avoid</a:t>
            </a:r>
            <a:r>
              <a:rPr lang="en-US" sz="2000" spc="-80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burn-out</a:t>
            </a:r>
            <a:r>
              <a:rPr lang="en-US" sz="2000" spc="-20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sz="2000" spc="-80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2000" spc="-80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Helps</a:t>
            </a:r>
            <a:r>
              <a:rPr lang="en-US" sz="2000" spc="-80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spc="-10" dirty="0">
                <a:solidFill>
                  <a:srgbClr val="18181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ministry</a:t>
            </a:r>
            <a:endParaRPr lang="en-IN" sz="200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8974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158BA-37A1-03B9-1347-699A08243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1471" y="1566153"/>
            <a:ext cx="8561747" cy="1605065"/>
          </a:xfrm>
        </p:spPr>
        <p:txBody>
          <a:bodyPr>
            <a:normAutofit/>
          </a:bodyPr>
          <a:lstStyle/>
          <a:p>
            <a:r>
              <a:rPr lang="en-US" sz="4800" dirty="0"/>
              <a:t>Supernatural Helps Ministry throughout the Bible</a:t>
            </a:r>
            <a:endParaRPr lang="en-IN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6C98B-91D1-19E6-A0A3-866A63E23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68096" y="3158892"/>
            <a:ext cx="12558412" cy="3261352"/>
          </a:xfrm>
        </p:spPr>
        <p:txBody>
          <a:bodyPr>
            <a:normAutofit/>
          </a:bodyPr>
          <a:lstStyle/>
          <a:p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 The Ministry of Helps in the Early Church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f.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Church growth resulted from the work of the Helps ministry.</a:t>
            </a:r>
            <a:endParaRPr lang="en-IN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7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 The Word of God increased (spread) after the Ministry of Helps was added to the early church.</a:t>
            </a:r>
            <a:endParaRPr lang="en-IN" sz="17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Before this, disciples had been “added” – now they were “multiplied”.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3) For the first time many priests were obedient to the faith.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4)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demonstrates that God will multiply the members of a church when He knows people will be cared for.</a:t>
            </a:r>
            <a:endParaRPr lang="en-IN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1627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158BA-37A1-03B9-1347-699A08243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1471" y="1566153"/>
            <a:ext cx="8561747" cy="1605065"/>
          </a:xfrm>
        </p:spPr>
        <p:txBody>
          <a:bodyPr>
            <a:normAutofit/>
          </a:bodyPr>
          <a:lstStyle/>
          <a:p>
            <a:r>
              <a:rPr lang="en-US" sz="4800" dirty="0"/>
              <a:t>Supernatural Helps Ministry throughout the Bible</a:t>
            </a:r>
            <a:endParaRPr lang="en-IN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6C98B-91D1-19E6-A0A3-866A63E23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68096" y="3158892"/>
            <a:ext cx="12260096" cy="3261352"/>
          </a:xfrm>
        </p:spPr>
        <p:txBody>
          <a:bodyPr>
            <a:normAutofit/>
          </a:bodyPr>
          <a:lstStyle/>
          <a:p>
            <a:r>
              <a:rPr lang="en-IN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E. All of these things combined to produce a supernatural, growing Church that turned the world upside down. There is no reason we cannot do that again – if we learn from the experiences of those who made up the first-generation Church.</a:t>
            </a:r>
            <a:endParaRPr lang="en-I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2962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158BA-37A1-03B9-1347-699A08243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1471" y="1566153"/>
            <a:ext cx="8561747" cy="1605065"/>
          </a:xfrm>
        </p:spPr>
        <p:txBody>
          <a:bodyPr>
            <a:normAutofit/>
          </a:bodyPr>
          <a:lstStyle/>
          <a:p>
            <a:r>
              <a:rPr lang="en-US" sz="4800" dirty="0"/>
              <a:t>Supernatural Helps Ministry throughout the Bible</a:t>
            </a:r>
            <a:endParaRPr lang="en-IN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6C98B-91D1-19E6-A0A3-866A63E23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68096" y="3431276"/>
            <a:ext cx="12260096" cy="3261352"/>
          </a:xfrm>
        </p:spPr>
        <p:txBody>
          <a:bodyPr>
            <a:normAutofit/>
          </a:bodyPr>
          <a:lstStyle/>
          <a:p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F. </a:t>
            </a:r>
            <a:r>
              <a:rPr lang="en-IN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Building the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IN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ody</a:t>
            </a:r>
            <a:r>
              <a:rPr lang="en-IN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Christ: spiritual awakening, revival, church growth and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IN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elps</a:t>
            </a:r>
            <a:r>
              <a:rPr lang="en-IN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IN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inistry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growth of your local church does not depend totally on the pastor and his vision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Spiritual awakening in your city does not depend totally on the evangelist and his vision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IN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IN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growth or increase of the body is the result of each member fulfilling the call of God on his or her life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(Ephesians 4:16)</a:t>
            </a:r>
            <a:endParaRPr lang="en-IN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5521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158BA-37A1-03B9-1347-699A08243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02833" y="1935804"/>
            <a:ext cx="8561747" cy="1605065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H – Having</a:t>
            </a:r>
            <a:br>
              <a:rPr lang="en-US" sz="4800" dirty="0"/>
            </a:br>
            <a:r>
              <a:rPr lang="en-US" sz="4800" dirty="0"/>
              <a:t>E – Enough</a:t>
            </a:r>
            <a:br>
              <a:rPr lang="en-US" sz="4800" dirty="0"/>
            </a:br>
            <a:r>
              <a:rPr lang="en-US" sz="4800" dirty="0"/>
              <a:t>L – Loving</a:t>
            </a:r>
            <a:br>
              <a:rPr lang="en-US" sz="4800" dirty="0"/>
            </a:br>
            <a:r>
              <a:rPr lang="en-US" sz="4800" dirty="0"/>
              <a:t>P – People</a:t>
            </a:r>
            <a:br>
              <a:rPr lang="en-US" sz="4800" dirty="0"/>
            </a:br>
            <a:r>
              <a:rPr lang="en-US" sz="4800" dirty="0"/>
              <a:t>S – Serving</a:t>
            </a:r>
            <a:endParaRPr lang="en-IN" sz="4800" dirty="0"/>
          </a:p>
        </p:txBody>
      </p:sp>
    </p:spTree>
    <p:extLst>
      <p:ext uri="{BB962C8B-B14F-4D97-AF65-F5344CB8AC3E}">
        <p14:creationId xmlns:p14="http://schemas.microsoft.com/office/powerpoint/2010/main" val="34931079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158BA-37A1-03B9-1347-699A08243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1471" y="1566153"/>
            <a:ext cx="8561747" cy="1605065"/>
          </a:xfrm>
        </p:spPr>
        <p:txBody>
          <a:bodyPr>
            <a:normAutofit/>
          </a:bodyPr>
          <a:lstStyle/>
          <a:p>
            <a:r>
              <a:rPr lang="en-US" sz="4800" dirty="0"/>
              <a:t>Who Can Help?</a:t>
            </a:r>
            <a:endParaRPr lang="en-IN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6C98B-91D1-19E6-A0A3-866A63E23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68096" y="3431276"/>
            <a:ext cx="12260096" cy="3261352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“Members in particular”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God has a place for you in the Church. He has set you in the place He designed for you to be. (1 Corinthians 12:18)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God will use you just the way you are: your gifts, talents, your personality. (1 Cor. 12:27)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6091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158BA-37A1-03B9-1347-699A08243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1471" y="1566153"/>
            <a:ext cx="8561747" cy="1605065"/>
          </a:xfrm>
        </p:spPr>
        <p:txBody>
          <a:bodyPr>
            <a:normAutofit/>
          </a:bodyPr>
          <a:lstStyle/>
          <a:p>
            <a:r>
              <a:rPr lang="en-US" sz="4800" dirty="0"/>
              <a:t>Who Can Help?</a:t>
            </a:r>
            <a:endParaRPr lang="en-IN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6C98B-91D1-19E6-A0A3-866A63E23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68096" y="3431276"/>
            <a:ext cx="12260096" cy="3261352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“Members in particular”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 one can fill your place like you. Our church will be the most efficient and effectively r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ea</a:t>
            </a:r>
            <a:r>
              <a:rPr lang="en-I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</a:t>
            </a: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our city when each member finds their place and does what only they can do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There is no need for competition within the body of Christ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LcPeriod"/>
            </a:pP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Right after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Corinthians 12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you will find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Corinthians 13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often called the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“L</a:t>
            </a:r>
            <a:r>
              <a:rPr lang="en-I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ove</a:t>
            </a: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IN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hapter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”. </a:t>
            </a: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Here Paul makes the point that </a:t>
            </a:r>
            <a:r>
              <a:rPr lang="en-IN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without love</a:t>
            </a:r>
            <a:r>
              <a:rPr lang="en-US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IN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no gift can function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Since we are so diverse and distinct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love is essential for all of us to work together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6438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158BA-37A1-03B9-1347-699A08243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1471" y="1566153"/>
            <a:ext cx="8561747" cy="1605065"/>
          </a:xfrm>
        </p:spPr>
        <p:txBody>
          <a:bodyPr>
            <a:normAutofit/>
          </a:bodyPr>
          <a:lstStyle/>
          <a:p>
            <a:r>
              <a:rPr lang="en-US" sz="4800" dirty="0"/>
              <a:t>Who Can Help?</a:t>
            </a:r>
            <a:endParaRPr lang="en-IN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6C98B-91D1-19E6-A0A3-866A63E23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68096" y="3431276"/>
            <a:ext cx="12260096" cy="3261352"/>
          </a:xfrm>
        </p:spPr>
        <p:txBody>
          <a:bodyPr>
            <a:norm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“The Unction to Function”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God gives us grace in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different ways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”. (Ephesians 4:7)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God gives not only the place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but also the grace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LcPeriod"/>
            </a:pP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Everyone's grace is different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LcPeriod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My grace won’t </a:t>
            </a: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work in your place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your grace won't work in my place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0355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158BA-37A1-03B9-1347-699A08243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1471" y="1566153"/>
            <a:ext cx="8561747" cy="1605065"/>
          </a:xfrm>
        </p:spPr>
        <p:txBody>
          <a:bodyPr>
            <a:normAutofit/>
          </a:bodyPr>
          <a:lstStyle/>
          <a:p>
            <a:r>
              <a:rPr lang="en-US" sz="4800" dirty="0"/>
              <a:t>Who Can Help?</a:t>
            </a:r>
            <a:endParaRPr lang="en-IN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6C98B-91D1-19E6-A0A3-866A63E23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68096" y="3431276"/>
            <a:ext cx="12260096" cy="3261352"/>
          </a:xfrm>
        </p:spPr>
        <p:txBody>
          <a:bodyPr>
            <a:norm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“The Unction to Function”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This grace is not for your benefit alone.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LcPeriod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 also benefits those you serve. (1 peter 4:10)</a:t>
            </a:r>
          </a:p>
          <a:p>
            <a:pPr marL="342900" indent="-342900">
              <a:lnSpc>
                <a:spcPct val="107000"/>
              </a:lnSpc>
              <a:buFont typeface="+mj-lt"/>
              <a:buAutoNum type="alphaLcPeriod"/>
            </a:pP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 is a serving grace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You will experience great joy as you allow God to flow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 gifts through you to others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!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LcPeriod"/>
            </a:pP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4223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158BA-37A1-03B9-1347-699A08243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1471" y="1566153"/>
            <a:ext cx="8561747" cy="1605065"/>
          </a:xfrm>
        </p:spPr>
        <p:txBody>
          <a:bodyPr>
            <a:normAutofit/>
          </a:bodyPr>
          <a:lstStyle/>
          <a:p>
            <a:r>
              <a:rPr lang="en-US" sz="4800" dirty="0"/>
              <a:t>Who Can Help?</a:t>
            </a:r>
            <a:endParaRPr lang="en-IN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6C98B-91D1-19E6-A0A3-866A63E23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68096" y="3431276"/>
            <a:ext cx="12260096" cy="3261352"/>
          </a:xfrm>
        </p:spPr>
        <p:txBody>
          <a:bodyPr>
            <a:norm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“The Unction to Function”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No one can teach us a grace. (1 john 2:27)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You have within you all the ability you need to operate in your place.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LcPeriod"/>
            </a:pP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Holy Spirit teaches us to find our place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to yield to the grace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continually improve in our delivery of the anointing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LcPeriod"/>
            </a:pP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8957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158BA-37A1-03B9-1347-699A08243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1471" y="1566153"/>
            <a:ext cx="8561747" cy="1605065"/>
          </a:xfrm>
        </p:spPr>
        <p:txBody>
          <a:bodyPr>
            <a:normAutofit/>
          </a:bodyPr>
          <a:lstStyle/>
          <a:p>
            <a:r>
              <a:rPr lang="en-US" sz="4800" dirty="0"/>
              <a:t>Who Can Help?</a:t>
            </a:r>
            <a:endParaRPr lang="en-IN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6C98B-91D1-19E6-A0A3-866A63E23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68096" y="3431276"/>
            <a:ext cx="12260096" cy="3261352"/>
          </a:xfrm>
        </p:spPr>
        <p:txBody>
          <a:bodyPr>
            <a:norm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Too many chiefs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Not everyone is called to be in charge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There are only a few outward body parts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IN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but there are a lot more inward parts that are essential and vital for life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313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158BA-37A1-03B9-1347-699A08243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3105" y="4070788"/>
            <a:ext cx="9698895" cy="1590705"/>
          </a:xfrm>
        </p:spPr>
        <p:txBody>
          <a:bodyPr>
            <a:normAutofit fontScale="90000"/>
          </a:bodyPr>
          <a:lstStyle/>
          <a:p>
            <a:r>
              <a:rPr lang="en-US" sz="8000" dirty="0"/>
              <a:t>Module 5: Session 1</a:t>
            </a:r>
            <a:br>
              <a:rPr lang="en-US" sz="8000" dirty="0"/>
            </a:br>
            <a:br>
              <a:rPr lang="en-US" sz="8000" dirty="0"/>
            </a:br>
            <a:r>
              <a:rPr lang="en-US" sz="8000" dirty="0"/>
              <a:t>Supernatural Helps Ministry throughout the Bible</a:t>
            </a:r>
            <a:endParaRPr lang="en-IN" sz="8000" dirty="0"/>
          </a:p>
        </p:txBody>
      </p:sp>
    </p:spTree>
    <p:extLst>
      <p:ext uri="{BB962C8B-B14F-4D97-AF65-F5344CB8AC3E}">
        <p14:creationId xmlns:p14="http://schemas.microsoft.com/office/powerpoint/2010/main" val="12851996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158BA-37A1-03B9-1347-699A08243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1471" y="1566153"/>
            <a:ext cx="8561747" cy="1605065"/>
          </a:xfrm>
        </p:spPr>
        <p:txBody>
          <a:bodyPr>
            <a:normAutofit/>
          </a:bodyPr>
          <a:lstStyle/>
          <a:p>
            <a:r>
              <a:rPr lang="en-US" sz="4800" dirty="0"/>
              <a:t>Who Can Help?</a:t>
            </a:r>
            <a:endParaRPr lang="en-IN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6C98B-91D1-19E6-A0A3-866A63E23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68096" y="3304812"/>
            <a:ext cx="12260096" cy="3261352"/>
          </a:xfrm>
        </p:spPr>
        <p:txBody>
          <a:bodyPr>
            <a:norm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 Everyone can help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IN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Not everyone is called to be in charge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IN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but everyone is called to help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!</a:t>
            </a:r>
            <a:endParaRPr lang="en-IN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IN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Everyone in the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IN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ody</a:t>
            </a:r>
            <a:r>
              <a:rPr lang="en-IN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Christ is called to serve somewhere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IN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Every believer has a ministry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IN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“Pew Warmers”</a:t>
            </a:r>
            <a:r>
              <a:rPr lang="en-IN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will never know all of what God has placed inside of them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IN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IN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 you are called to the 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five-fold ministry, </a:t>
            </a:r>
            <a:r>
              <a:rPr lang="en-IN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you will not move into what God has for you until you learn to serve others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IN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3792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158BA-37A1-03B9-1347-699A08243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1471" y="1566153"/>
            <a:ext cx="8561747" cy="1605065"/>
          </a:xfrm>
        </p:spPr>
        <p:txBody>
          <a:bodyPr>
            <a:normAutofit/>
          </a:bodyPr>
          <a:lstStyle/>
          <a:p>
            <a:r>
              <a:rPr lang="en-US" sz="4800" dirty="0"/>
              <a:t>Who Can Help?</a:t>
            </a:r>
            <a:endParaRPr lang="en-IN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6C98B-91D1-19E6-A0A3-866A63E23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68096" y="3304812"/>
            <a:ext cx="12260096" cy="3261352"/>
          </a:xfrm>
        </p:spPr>
        <p:txBody>
          <a:bodyPr>
            <a:norm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e. Be “fervent in spirit, serving the Lord” (Romans 12:11)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0" indent="-215900"/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“Oh!!! The infinite value of the humbled Gospel helpers. Thousands of people who have no gifts as leaders but are number one helpers. How grand revival work moves along when red-hot platoons of fire-baptized helpers crowd around God’s heroic leaders!” – Rev. W. B.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Godbey</a:t>
            </a:r>
            <a:endParaRPr lang="en-IN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1268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158BA-37A1-03B9-1347-699A08243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1471" y="1566153"/>
            <a:ext cx="8561747" cy="1605065"/>
          </a:xfrm>
        </p:spPr>
        <p:txBody>
          <a:bodyPr>
            <a:normAutofit/>
          </a:bodyPr>
          <a:lstStyle/>
          <a:p>
            <a:r>
              <a:rPr lang="en-US" sz="4800" dirty="0"/>
              <a:t>Four Lists of “Gifts” found in the Bible</a:t>
            </a:r>
            <a:endParaRPr lang="en-IN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6C98B-91D1-19E6-A0A3-866A63E23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68096" y="3304812"/>
            <a:ext cx="12260096" cy="3261352"/>
          </a:xfrm>
        </p:spPr>
        <p:txBody>
          <a:bodyPr>
            <a:normAutofit/>
          </a:bodyPr>
          <a:lstStyle/>
          <a:p>
            <a:pPr marL="612775">
              <a:spcBef>
                <a:spcPts val="420"/>
              </a:spcBef>
              <a:spcAft>
                <a:spcPts val="0"/>
              </a:spcAft>
            </a:pPr>
            <a:r>
              <a:rPr lang="en-US" sz="4800" b="1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''Five-fold</a:t>
            </a:r>
            <a:r>
              <a:rPr lang="en-US" sz="4800" b="1" spc="3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Ministry</a:t>
            </a:r>
            <a:r>
              <a:rPr lang="en-US" sz="4800" b="1" spc="-6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spc="-1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Gifts"</a:t>
            </a:r>
            <a:endParaRPr lang="en-IN" sz="4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9920">
              <a:spcBef>
                <a:spcPts val="145"/>
              </a:spcBef>
              <a:spcAft>
                <a:spcPts val="0"/>
              </a:spcAft>
            </a:pPr>
            <a:r>
              <a:rPr lang="en-US" sz="180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180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en-US" sz="1800" spc="25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are</a:t>
            </a:r>
            <a:r>
              <a:rPr lang="en-US" sz="1800" spc="3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1F21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listed </a:t>
            </a:r>
            <a:r>
              <a:rPr lang="en-US" sz="180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z="1800" spc="5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Ephesians </a:t>
            </a:r>
            <a:r>
              <a:rPr lang="en-US" sz="180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4:7-</a:t>
            </a:r>
            <a:r>
              <a:rPr lang="en-US" sz="1800" spc="-25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</a:t>
            </a:r>
            <a:r>
              <a:rPr lang="en-US" sz="1800" spc="-25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35"/>
              </a:spcBef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56845" lvl="0">
              <a:lnSpc>
                <a:spcPct val="106000"/>
              </a:lnSpc>
              <a:spcAft>
                <a:spcPts val="0"/>
              </a:spcAft>
              <a:tabLst>
                <a:tab pos="300990" algn="l"/>
                <a:tab pos="302895" algn="l"/>
              </a:tabLst>
            </a:pPr>
            <a:r>
              <a:rPr lang="en-US" dirty="0">
                <a:solidFill>
                  <a:srgbClr val="1F211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</a:t>
            </a:r>
            <a:r>
              <a:rPr lang="en-US" sz="1800" spc="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</a:t>
            </a:r>
            <a:r>
              <a:rPr lang="en-US" sz="1800" spc="-4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gave some,</a:t>
            </a:r>
            <a:r>
              <a:rPr lang="en-US" sz="1800" spc="-4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u="heavy" spc="0" dirty="0">
                <a:solidFill>
                  <a:srgbClr val="2F2F2F"/>
                </a:solidFill>
                <a:effectLst/>
                <a:uFill>
                  <a:solidFill>
                    <a:srgbClr val="2F2F2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apostles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and some,</a:t>
            </a:r>
            <a:r>
              <a:rPr lang="en-US" sz="1800" spc="2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u="heavy" spc="0" dirty="0">
                <a:solidFill>
                  <a:srgbClr val="1F211F"/>
                </a:solidFill>
                <a:effectLst/>
                <a:uFill>
                  <a:solidFill>
                    <a:srgbClr val="1F211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prophets</a:t>
            </a:r>
            <a:r>
              <a:rPr lang="en-US" sz="1800" u="heavy" spc="0" dirty="0">
                <a:solidFill>
                  <a:srgbClr val="1F211F"/>
                </a:solidFill>
                <a:effectLst/>
                <a:uFill>
                  <a:solidFill>
                    <a:srgbClr val="1F211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r>
              <a:rPr lang="en-US" sz="1800" spc="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some,</a:t>
            </a:r>
            <a:r>
              <a:rPr lang="en-US" sz="1800" spc="-7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u="heavy" spc="0" dirty="0">
                <a:solidFill>
                  <a:srgbClr val="2F2F2F"/>
                </a:solidFill>
                <a:effectLst/>
                <a:uFill>
                  <a:solidFill>
                    <a:srgbClr val="2F2F2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evangelists</a:t>
            </a:r>
            <a:r>
              <a:rPr lang="en-US" sz="1800" u="heavy" spc="0" dirty="0">
                <a:solidFill>
                  <a:srgbClr val="2F2F2F"/>
                </a:solidFill>
                <a:effectLst/>
                <a:uFill>
                  <a:solidFill>
                    <a:srgbClr val="2F2F2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and some, </a:t>
            </a:r>
            <a:r>
              <a:rPr lang="en-US" sz="1800" b="1" u="heavy" spc="0" dirty="0">
                <a:solidFill>
                  <a:srgbClr val="1F211F"/>
                </a:solidFill>
                <a:effectLst/>
                <a:uFill>
                  <a:solidFill>
                    <a:srgbClr val="464646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pastor</a:t>
            </a:r>
            <a:r>
              <a:rPr lang="en-US" sz="1800" b="1" u="heavy" spc="0" dirty="0">
                <a:solidFill>
                  <a:srgbClr val="464646"/>
                </a:solidFill>
                <a:effectLst/>
                <a:uFill>
                  <a:solidFill>
                    <a:srgbClr val="464646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US" sz="1800" spc="40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</a:t>
            </a:r>
            <a:r>
              <a:rPr lang="en-US" sz="1800" b="1" u="heavy" spc="-20" dirty="0">
                <a:solidFill>
                  <a:srgbClr val="2F2F2F"/>
                </a:solidFill>
                <a:effectLst/>
                <a:uFill>
                  <a:solidFill>
                    <a:srgbClr val="2F2F2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teachers</a:t>
            </a:r>
            <a:r>
              <a:rPr lang="en-US" sz="1800" u="heavy" spc="-20" dirty="0">
                <a:solidFill>
                  <a:srgbClr val="2F2F2F"/>
                </a:solidFill>
                <a:effectLst/>
                <a:uFill>
                  <a:solidFill>
                    <a:srgbClr val="2F2F2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r>
              <a:rPr lang="en-IN" u="heavy" dirty="0">
                <a:uFill>
                  <a:solidFill>
                    <a:srgbClr val="2F2F2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</a:t>
            </a:r>
            <a:r>
              <a:rPr lang="en-US" sz="1800" spc="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perfecting </a:t>
            </a:r>
            <a:r>
              <a:rPr lang="en-US" sz="1800" spc="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 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saints,</a:t>
            </a:r>
            <a:r>
              <a:rPr lang="en-US" sz="1800" spc="-3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</a:t>
            </a:r>
            <a:r>
              <a:rPr lang="en-US" sz="1800" spc="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work of </a:t>
            </a:r>
            <a:r>
              <a:rPr lang="en-US" sz="1800" spc="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ministry, for </a:t>
            </a:r>
            <a:r>
              <a:rPr lang="en-US" sz="1800" spc="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edifying </a:t>
            </a:r>
            <a:r>
              <a:rPr lang="en-US" sz="1800" spc="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 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body of </a:t>
            </a:r>
            <a:r>
              <a:rPr lang="en-US" sz="1800" spc="-1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Christ.</a:t>
            </a:r>
            <a:endParaRPr lang="en-IN" sz="18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3178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158BA-37A1-03B9-1347-699A08243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1471" y="1566153"/>
            <a:ext cx="8561747" cy="1605065"/>
          </a:xfrm>
        </p:spPr>
        <p:txBody>
          <a:bodyPr>
            <a:normAutofit/>
          </a:bodyPr>
          <a:lstStyle/>
          <a:p>
            <a:r>
              <a:rPr lang="en-US" sz="4800" dirty="0"/>
              <a:t>Four Lists of “Gifts” found in the Bible</a:t>
            </a:r>
            <a:endParaRPr lang="en-IN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6C98B-91D1-19E6-A0A3-866A63E23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68096" y="3304812"/>
            <a:ext cx="12260096" cy="3261352"/>
          </a:xfrm>
        </p:spPr>
        <p:txBody>
          <a:bodyPr>
            <a:normAutofit/>
          </a:bodyPr>
          <a:lstStyle/>
          <a:p>
            <a:pPr marL="434975" marR="439420">
              <a:spcBef>
                <a:spcPts val="420"/>
              </a:spcBef>
              <a:spcAft>
                <a:spcPts val="0"/>
              </a:spcAft>
            </a:pPr>
            <a:r>
              <a:rPr lang="en-US" sz="4800" b="1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"Gifts</a:t>
            </a:r>
            <a:r>
              <a:rPr lang="en-US" sz="4800" b="1" spc="-3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</a:t>
            </a:r>
            <a:r>
              <a:rPr lang="en-US" sz="4800" b="1" spc="-8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Bodily</a:t>
            </a:r>
            <a:r>
              <a:rPr lang="en-US" sz="4800" b="1" spc="-5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spc="-1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Members"</a:t>
            </a:r>
            <a:endParaRPr lang="en-IN" sz="4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4975" marR="434975">
              <a:spcBef>
                <a:spcPts val="120"/>
              </a:spcBef>
              <a:spcAft>
                <a:spcPts val="0"/>
              </a:spcAft>
            </a:pP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(8</a:t>
            </a:r>
            <a:r>
              <a:rPr lang="en-US" sz="1800" spc="1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are</a:t>
            </a:r>
            <a:r>
              <a:rPr lang="en-US" sz="1800" spc="17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80A0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listed </a:t>
            </a:r>
            <a:r>
              <a:rPr lang="en-US" sz="180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z="1800" spc="-15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1800" spc="11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Corinthians</a:t>
            </a:r>
            <a:r>
              <a:rPr lang="en-US" sz="1800" spc="15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12:27-</a:t>
            </a:r>
            <a:r>
              <a:rPr lang="en-US" sz="1800" spc="-2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28)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85"/>
              </a:spcBef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14935" lvl="0">
              <a:lnSpc>
                <a:spcPct val="102000"/>
              </a:lnSpc>
              <a:spcAft>
                <a:spcPts val="0"/>
              </a:spcAft>
              <a:buClr>
                <a:srgbClr val="2F2F2F"/>
              </a:buClr>
              <a:buSzPts val="1050"/>
              <a:tabLst>
                <a:tab pos="305435" algn="l"/>
                <a:tab pos="394970" algn="l"/>
              </a:tabLst>
            </a:pP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Now</a:t>
            </a:r>
            <a:r>
              <a:rPr lang="en-US" sz="1800" spc="4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ye are t</a:t>
            </a:r>
            <a:r>
              <a:rPr lang="en-US" sz="1800" spc="0" dirty="0">
                <a:solidFill>
                  <a:srgbClr val="080A0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en-US" sz="1800" spc="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body 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 Christ</a:t>
            </a:r>
            <a:r>
              <a:rPr lang="en-US" sz="1800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1800" spc="-35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members in </a:t>
            </a:r>
            <a:r>
              <a:rPr lang="en-US" sz="1800" spc="-1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particular.</a:t>
            </a:r>
            <a:r>
              <a:rPr lang="en-IN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God </a:t>
            </a:r>
            <a:r>
              <a:rPr lang="en-US" sz="1800" spc="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hath 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set</a:t>
            </a:r>
            <a:r>
              <a:rPr lang="en-US" sz="1800" spc="-1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some in </a:t>
            </a:r>
            <a:r>
              <a:rPr lang="en-US" sz="1800" spc="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church,</a:t>
            </a:r>
            <a:r>
              <a:rPr lang="en-US" sz="1800" spc="-1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first </a:t>
            </a:r>
            <a:r>
              <a:rPr lang="en-US" sz="1800" u="heavy" spc="0" dirty="0">
                <a:solidFill>
                  <a:srgbClr val="2F2F2F"/>
                </a:solidFill>
                <a:effectLst/>
                <a:uFill>
                  <a:solidFill>
                    <a:srgbClr val="2F2F2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apostles,</a:t>
            </a:r>
            <a:r>
              <a:rPr lang="en-IN" u="heavy" dirty="0">
                <a:uFill>
                  <a:solidFill>
                    <a:srgbClr val="2F2F2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-1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Seco</a:t>
            </a:r>
            <a:r>
              <a:rPr lang="en-US" sz="1800" spc="-10" dirty="0">
                <a:solidFill>
                  <a:srgbClr val="080A0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nda</a:t>
            </a:r>
            <a:r>
              <a:rPr lang="en-US" sz="1800" spc="-1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rily </a:t>
            </a:r>
            <a:r>
              <a:rPr lang="en-US" sz="1800" u="sng" spc="-1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prophets</a:t>
            </a:r>
            <a:r>
              <a:rPr lang="en-US" sz="1800" spc="-1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1800" dirty="0">
                <a:solidFill>
                  <a:srgbClr val="080A0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ird</a:t>
            </a:r>
            <a:r>
              <a:rPr lang="en-US" sz="1800" dirty="0">
                <a:solidFill>
                  <a:srgbClr val="080A0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ly</a:t>
            </a:r>
            <a:r>
              <a:rPr lang="en-US" sz="1800" spc="235" dirty="0">
                <a:solidFill>
                  <a:srgbClr val="080A0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u="heavy" dirty="0">
                <a:solidFill>
                  <a:srgbClr val="2F2F2F"/>
                </a:solidFill>
                <a:effectLst/>
                <a:uFill>
                  <a:solidFill>
                    <a:srgbClr val="2F2F2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teachers</a:t>
            </a:r>
            <a:r>
              <a:rPr lang="en-US" sz="1800" dirty="0">
                <a:solidFill>
                  <a:srgbClr val="2F2F2F"/>
                </a:solidFill>
                <a:effectLst/>
                <a:uFill>
                  <a:solidFill>
                    <a:srgbClr val="2F2F2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IN" dirty="0">
                <a:uFill>
                  <a:solidFill>
                    <a:srgbClr val="2F2F2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after that </a:t>
            </a:r>
            <a:r>
              <a:rPr lang="en-US" sz="1800" u="heavy" dirty="0">
                <a:solidFill>
                  <a:srgbClr val="2F2F2F"/>
                </a:solidFill>
                <a:effectLst/>
                <a:uFill>
                  <a:solidFill>
                    <a:srgbClr val="2F2F2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miracles,</a:t>
            </a: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-1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then</a:t>
            </a:r>
            <a:r>
              <a:rPr lang="en-US" sz="1800" spc="-6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-1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gifts</a:t>
            </a:r>
            <a:r>
              <a:rPr lang="en-US" sz="1800" spc="-6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-1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of’</a:t>
            </a:r>
            <a:r>
              <a:rPr lang="en-US" spc="-65" dirty="0">
                <a:solidFill>
                  <a:srgbClr val="2F2F2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u="heavy" spc="-10" dirty="0">
                <a:solidFill>
                  <a:srgbClr val="1F211F"/>
                </a:solidFill>
                <a:effectLst/>
                <a:uFill>
                  <a:solidFill>
                    <a:srgbClr val="464646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healing</a:t>
            </a:r>
            <a:r>
              <a:rPr lang="en-US" sz="1800" u="heavy" spc="-10" dirty="0">
                <a:solidFill>
                  <a:srgbClr val="464646"/>
                </a:solidFill>
                <a:effectLst/>
                <a:uFill>
                  <a:solidFill>
                    <a:srgbClr val="464646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s,</a:t>
            </a:r>
            <a:r>
              <a:rPr lang="en-US" sz="1800" spc="-1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u="heavy" spc="-10" dirty="0">
                <a:solidFill>
                  <a:srgbClr val="1F211F"/>
                </a:solidFill>
                <a:effectLst/>
                <a:uFill>
                  <a:solidFill>
                    <a:srgbClr val="464646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helps</a:t>
            </a:r>
            <a:r>
              <a:rPr lang="en-US" sz="1800" spc="-1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u="heavy" spc="-10" dirty="0">
                <a:solidFill>
                  <a:srgbClr val="2F2F2F"/>
                </a:solidFill>
                <a:effectLst/>
                <a:uFill>
                  <a:solidFill>
                    <a:srgbClr val="2F2F2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governments,</a:t>
            </a:r>
            <a:r>
              <a:rPr lang="en-IN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u="heavy" dirty="0">
                <a:solidFill>
                  <a:srgbClr val="2F2F2F"/>
                </a:solidFill>
                <a:effectLst/>
                <a:uFill>
                  <a:solidFill>
                    <a:srgbClr val="2F2F2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diversities of tongues</a:t>
            </a:r>
            <a:r>
              <a:rPr lang="en-US" sz="1800" u="heavy" spc="-25" dirty="0">
                <a:solidFill>
                  <a:srgbClr val="2F2F2F"/>
                </a:solidFill>
                <a:effectLst/>
                <a:uFill>
                  <a:solidFill>
                    <a:srgbClr val="2F2F2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8602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158BA-37A1-03B9-1347-699A08243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1471" y="1566153"/>
            <a:ext cx="8561747" cy="1605065"/>
          </a:xfrm>
        </p:spPr>
        <p:txBody>
          <a:bodyPr>
            <a:normAutofit/>
          </a:bodyPr>
          <a:lstStyle/>
          <a:p>
            <a:r>
              <a:rPr lang="en-US" sz="4800" dirty="0"/>
              <a:t>Four Lists of “Gifts” found in the Bible</a:t>
            </a:r>
            <a:endParaRPr lang="en-IN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6C98B-91D1-19E6-A0A3-866A63E23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68096" y="2983796"/>
            <a:ext cx="12260096" cy="3261352"/>
          </a:xfrm>
        </p:spPr>
        <p:txBody>
          <a:bodyPr>
            <a:normAutofit lnSpcReduction="10000"/>
          </a:bodyPr>
          <a:lstStyle/>
          <a:p>
            <a:pPr marL="5080" marR="3175">
              <a:spcBef>
                <a:spcPts val="445"/>
              </a:spcBef>
              <a:spcAft>
                <a:spcPts val="0"/>
              </a:spcAft>
            </a:pPr>
            <a:r>
              <a:rPr lang="en-US" sz="2200" b="1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"Office</a:t>
            </a:r>
            <a:r>
              <a:rPr lang="en-US" sz="2200" b="1" spc="-5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200" b="1" spc="-1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Gifts"</a:t>
            </a:r>
            <a:endParaRPr lang="en-IN" sz="2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080">
              <a:spcBef>
                <a:spcPts val="195"/>
              </a:spcBef>
              <a:spcAft>
                <a:spcPts val="0"/>
              </a:spcAft>
            </a:pP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(7 are</a:t>
            </a:r>
            <a:r>
              <a:rPr lang="en-US" sz="1800" spc="24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listed</a:t>
            </a:r>
            <a:r>
              <a:rPr lang="en-US" sz="1800" spc="11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z="1800" spc="95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Roman</a:t>
            </a:r>
            <a:r>
              <a:rPr lang="en-US" sz="180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US" sz="1800" spc="55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12:4-</a:t>
            </a:r>
            <a:r>
              <a:rPr lang="en-US" sz="1800" spc="-3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8)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175"/>
              </a:spcBef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Bef>
                <a:spcPts val="175"/>
              </a:spcBef>
            </a:pP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</a:t>
            </a:r>
            <a:r>
              <a:rPr lang="en-US" sz="1800" spc="-2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 we</a:t>
            </a:r>
            <a:r>
              <a:rPr lang="en-US" sz="1800" spc="-1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have many members</a:t>
            </a:r>
            <a:r>
              <a:rPr lang="en-US" sz="1800" spc="-5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z="1800" spc="-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one </a:t>
            </a:r>
            <a:r>
              <a:rPr lang="en-US" sz="180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body</a:t>
            </a:r>
            <a:r>
              <a:rPr lang="en-US" sz="180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all </a:t>
            </a:r>
            <a:r>
              <a:rPr lang="en-US" sz="180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member</a:t>
            </a:r>
            <a:r>
              <a:rPr lang="en-US" sz="1800" spc="40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have not </a:t>
            </a: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same office: So we, being many,</a:t>
            </a:r>
            <a:r>
              <a:rPr lang="en-US" sz="1800" spc="2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are one </a:t>
            </a:r>
            <a:r>
              <a:rPr lang="en-US" sz="180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body </a:t>
            </a: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Christ,</a:t>
            </a:r>
            <a:r>
              <a:rPr lang="en-US" sz="1800" spc="-9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every one </a:t>
            </a:r>
            <a:r>
              <a:rPr lang="en-US" sz="180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members </a:t>
            </a: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one of another.</a:t>
            </a:r>
            <a:r>
              <a:rPr lang="en-IN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Having </a:t>
            </a:r>
            <a:r>
              <a:rPr lang="en-US" sz="1800" spc="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then 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gifts differing </a:t>
            </a:r>
            <a:r>
              <a:rPr lang="en-US" sz="1800" spc="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according 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the grace </a:t>
            </a:r>
            <a:r>
              <a:rPr lang="en-US" sz="1800" spc="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that 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</a:t>
            </a:r>
            <a:r>
              <a:rPr lang="en-US" sz="1800" spc="-2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given </a:t>
            </a:r>
            <a:r>
              <a:rPr lang="en-US" sz="1800" spc="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us,</a:t>
            </a:r>
            <a:r>
              <a:rPr lang="en-US" sz="1800" spc="-5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whether </a:t>
            </a:r>
            <a:r>
              <a:rPr lang="en-US" sz="1800" b="1" u="heavy" spc="0" dirty="0">
                <a:solidFill>
                  <a:srgbClr val="2F2F2F"/>
                </a:solidFill>
                <a:effectLst/>
                <a:uFill>
                  <a:solidFill>
                    <a:srgbClr val="2F2F2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prophecy</a:t>
            </a:r>
            <a:r>
              <a:rPr lang="en-US" sz="1800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1800" spc="-5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let 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 </a:t>
            </a:r>
            <a:r>
              <a:rPr lang="en-US" sz="1800" spc="0" dirty="0">
                <a:solidFill>
                  <a:srgbClr val="080A0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prophesy </a:t>
            </a:r>
            <a:r>
              <a:rPr lang="en-US" sz="1800" spc="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according to the proportion of </a:t>
            </a:r>
            <a:r>
              <a:rPr lang="en-US" sz="1800" spc="-1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faith</a:t>
            </a:r>
            <a:r>
              <a:rPr lang="en-US" sz="1800" b="1" spc="-1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1800" spc="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 </a:t>
            </a:r>
            <a:r>
              <a:rPr lang="en-US" sz="1800" b="1" u="heavy" spc="0" dirty="0">
                <a:solidFill>
                  <a:srgbClr val="2F2F2F"/>
                </a:solidFill>
                <a:effectLst/>
                <a:uFill>
                  <a:solidFill>
                    <a:srgbClr val="2F2F2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ministry</a:t>
            </a:r>
            <a:r>
              <a:rPr lang="en-US" sz="1800" u="heavy" spc="0" dirty="0">
                <a:solidFill>
                  <a:srgbClr val="2F2F2F"/>
                </a:solidFill>
                <a:effectLst/>
                <a:uFill>
                  <a:solidFill>
                    <a:srgbClr val="2F2F2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1800" spc="-1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let us 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wait</a:t>
            </a:r>
            <a:r>
              <a:rPr lang="en-US" sz="1800" spc="-1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 our ministering: or </a:t>
            </a:r>
            <a:r>
              <a:rPr lang="en-US" sz="1800" spc="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 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that </a:t>
            </a:r>
            <a:r>
              <a:rPr lang="en-US" sz="1800" b="1" u="heavy" spc="0" dirty="0">
                <a:solidFill>
                  <a:srgbClr val="1F211F"/>
                </a:solidFill>
                <a:effectLst/>
                <a:uFill>
                  <a:solidFill>
                    <a:srgbClr val="464646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teaches</a:t>
            </a:r>
            <a:r>
              <a:rPr lang="en-US" sz="1800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 </a:t>
            </a:r>
            <a:r>
              <a:rPr lang="en-US" sz="1800" spc="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teaching;</a:t>
            </a:r>
            <a:r>
              <a:rPr lang="en-IN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</a:t>
            </a:r>
            <a:r>
              <a:rPr lang="en-US" sz="1800" spc="5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</a:t>
            </a:r>
            <a:r>
              <a:rPr lang="en-US" sz="1800" spc="25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that</a:t>
            </a:r>
            <a:r>
              <a:rPr lang="en-US" sz="1800" spc="9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u="heavy" spc="0" dirty="0">
                <a:solidFill>
                  <a:srgbClr val="2F2F2F"/>
                </a:solidFill>
                <a:effectLst/>
                <a:uFill>
                  <a:solidFill>
                    <a:srgbClr val="2F2F2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exhorts</a:t>
            </a:r>
            <a:r>
              <a:rPr lang="en-US" sz="1800" u="heavy" spc="0" dirty="0">
                <a:solidFill>
                  <a:srgbClr val="2F2F2F"/>
                </a:solidFill>
                <a:effectLst/>
                <a:uFill>
                  <a:solidFill>
                    <a:srgbClr val="2F2F2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1800" spc="5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</a:t>
            </a:r>
            <a:r>
              <a:rPr lang="en-US" sz="1800" spc="2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-1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exhortation:</a:t>
            </a:r>
            <a:r>
              <a:rPr lang="en-IN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 that</a:t>
            </a:r>
            <a:r>
              <a:rPr lang="en-US" sz="1800" spc="-1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u="heavy" dirty="0">
                <a:solidFill>
                  <a:srgbClr val="2F2F2F"/>
                </a:solidFill>
                <a:effectLst/>
                <a:uFill>
                  <a:solidFill>
                    <a:srgbClr val="2F2F2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gives</a:t>
            </a:r>
            <a:r>
              <a:rPr lang="en-US" sz="1800" u="heavy" dirty="0">
                <a:solidFill>
                  <a:srgbClr val="2F2F2F"/>
                </a:solidFill>
                <a:effectLst/>
                <a:uFill>
                  <a:solidFill>
                    <a:srgbClr val="2F2F2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1800" spc="-1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let</a:t>
            </a:r>
            <a:r>
              <a:rPr lang="en-US" sz="1800" spc="-25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him do </a:t>
            </a:r>
            <a:r>
              <a:rPr lang="en-US" sz="1800" dirty="0">
                <a:solidFill>
                  <a:srgbClr val="080A0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 </a:t>
            </a: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with</a:t>
            </a:r>
            <a:r>
              <a:rPr lang="en-US" sz="180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simplicity</a:t>
            </a: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he that </a:t>
            </a:r>
            <a:r>
              <a:rPr lang="en-US" sz="1800" b="1" u="heavy" dirty="0">
                <a:solidFill>
                  <a:srgbClr val="1F211F"/>
                </a:solidFill>
                <a:effectLst/>
                <a:uFill>
                  <a:solidFill>
                    <a:srgbClr val="1F211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rules</a:t>
            </a:r>
            <a:r>
              <a:rPr lang="en-US" sz="1800" u="heavy" dirty="0">
                <a:solidFill>
                  <a:srgbClr val="1F211F"/>
                </a:solidFill>
                <a:effectLst/>
                <a:uFill>
                  <a:solidFill>
                    <a:srgbClr val="1F211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u="sng" dirty="0">
                <a:solidFill>
                  <a:srgbClr val="1F211F"/>
                </a:solidFill>
                <a:uFill>
                  <a:solidFill>
                    <a:srgbClr val="1F211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with diligence; he</a:t>
            </a:r>
            <a:r>
              <a:rPr lang="en-US" sz="1800" spc="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that</a:t>
            </a:r>
            <a:r>
              <a:rPr lang="en-US" sz="1800" spc="-4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u="heavy" dirty="0">
                <a:solidFill>
                  <a:srgbClr val="2F2F2F"/>
                </a:solidFill>
                <a:effectLst/>
                <a:uFill>
                  <a:solidFill>
                    <a:srgbClr val="2F2F2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shows</a:t>
            </a:r>
            <a:r>
              <a:rPr lang="en-US" sz="1800" spc="8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mercy</a:t>
            </a: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1800" spc="4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with</a:t>
            </a:r>
            <a:r>
              <a:rPr lang="en-US" sz="1800" spc="15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-1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1800" spc="-10" dirty="0">
                <a:solidFill>
                  <a:srgbClr val="080A0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z="1800" spc="-1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eerfulness.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1882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158BA-37A1-03B9-1347-699A08243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1471" y="1566153"/>
            <a:ext cx="8561747" cy="1605065"/>
          </a:xfrm>
        </p:spPr>
        <p:txBody>
          <a:bodyPr>
            <a:normAutofit/>
          </a:bodyPr>
          <a:lstStyle/>
          <a:p>
            <a:r>
              <a:rPr lang="en-US" sz="4800" dirty="0"/>
              <a:t>Four Lists of “Gifts” found in the Bible</a:t>
            </a:r>
            <a:endParaRPr lang="en-IN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6C98B-91D1-19E6-A0A3-866A63E23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68096" y="3110252"/>
            <a:ext cx="12260096" cy="3261352"/>
          </a:xfrm>
        </p:spPr>
        <p:txBody>
          <a:bodyPr>
            <a:normAutofit/>
          </a:bodyPr>
          <a:lstStyle/>
          <a:p>
            <a:pPr marL="434975" marR="432435">
              <a:spcBef>
                <a:spcPts val="445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"Manifestations</a:t>
            </a:r>
            <a:r>
              <a:rPr lang="en-US" sz="2800" b="1" spc="-2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 the</a:t>
            </a:r>
            <a:r>
              <a:rPr lang="en-US" sz="2800" b="1" spc="-25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Spirit" </a:t>
            </a:r>
            <a:r>
              <a:rPr lang="en-US" sz="2800" b="1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 </a:t>
            </a:r>
            <a:r>
              <a:rPr lang="en-US" sz="2800" b="1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"Spiritua</a:t>
            </a:r>
            <a:r>
              <a:rPr lang="en-US" sz="2800" b="1" dirty="0">
                <a:solidFill>
                  <a:srgbClr val="080A0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 </a:t>
            </a:r>
            <a:r>
              <a:rPr lang="en-US" sz="2800" b="1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Gifts"</a:t>
            </a:r>
            <a:endParaRPr lang="en-IN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4975" marR="433070">
              <a:spcBef>
                <a:spcPts val="155"/>
              </a:spcBef>
              <a:spcAft>
                <a:spcPts val="0"/>
              </a:spcAft>
            </a:pPr>
            <a:r>
              <a:rPr lang="en-US" sz="180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(9</a:t>
            </a:r>
            <a:r>
              <a:rPr lang="en-US" sz="1800" spc="-35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are</a:t>
            </a:r>
            <a:r>
              <a:rPr lang="en-US" sz="1800" spc="11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</a:t>
            </a:r>
            <a:r>
              <a:rPr lang="en-US" sz="180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US" sz="180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ted</a:t>
            </a:r>
            <a:r>
              <a:rPr lang="en-US" sz="1800" spc="35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z="1800" spc="25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25" dirty="0">
                <a:solidFill>
                  <a:srgbClr val="2F2F2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Corinthians</a:t>
            </a:r>
            <a:r>
              <a:rPr lang="en-US" sz="1800" spc="35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12:8-</a:t>
            </a:r>
            <a:r>
              <a:rPr lang="en-US" sz="1800" spc="-2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10)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60"/>
              </a:spcBef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tabLst>
                <a:tab pos="302895" algn="l"/>
              </a:tabLst>
            </a:pP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</a:t>
            </a:r>
            <a:r>
              <a:rPr lang="en-US" sz="1800" spc="6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</a:t>
            </a:r>
            <a:r>
              <a:rPr lang="en-US" sz="1800" spc="-1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z="1800" spc="0" dirty="0">
                <a:solidFill>
                  <a:srgbClr val="080A0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1800" spc="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is 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1800" spc="0" dirty="0">
                <a:solidFill>
                  <a:srgbClr val="080A0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ven</a:t>
            </a:r>
            <a:r>
              <a:rPr lang="en-US" sz="1800" spc="4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by </a:t>
            </a:r>
            <a:r>
              <a:rPr lang="en-US" sz="1800" spc="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Spirit </a:t>
            </a:r>
            <a:r>
              <a:rPr lang="en-US" sz="1800" spc="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1800" spc="-1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u="heavy" spc="0" dirty="0">
                <a:solidFill>
                  <a:srgbClr val="2F2F2F"/>
                </a:solidFill>
                <a:effectLst/>
                <a:uFill>
                  <a:solidFill>
                    <a:srgbClr val="2F2F2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word</a:t>
            </a:r>
            <a:r>
              <a:rPr lang="en-US" sz="1800" b="1" u="heavy" spc="50" dirty="0">
                <a:solidFill>
                  <a:srgbClr val="2F2F2F"/>
                </a:solidFill>
                <a:effectLst/>
                <a:uFill>
                  <a:solidFill>
                    <a:srgbClr val="2F2F2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u="heavy" spc="-25" dirty="0">
                <a:solidFill>
                  <a:srgbClr val="2F2F2F"/>
                </a:solidFill>
                <a:effectLst/>
                <a:uFill>
                  <a:solidFill>
                    <a:srgbClr val="2F2F2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of wisdom</a:t>
            </a:r>
            <a:r>
              <a:rPr lang="en-US" sz="1800" spc="-25" dirty="0">
                <a:solidFill>
                  <a:srgbClr val="2F2F2F"/>
                </a:solidFill>
                <a:effectLst/>
                <a:uFill>
                  <a:solidFill>
                    <a:srgbClr val="2F2F2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another </a:t>
            </a:r>
            <a:r>
              <a:rPr lang="en-US" sz="180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</a:t>
            </a:r>
            <a:r>
              <a:rPr lang="en-US" sz="1800" b="1" u="heavy" dirty="0">
                <a:solidFill>
                  <a:srgbClr val="2F2F2F"/>
                </a:solidFill>
                <a:effectLst/>
                <a:uFill>
                  <a:solidFill>
                    <a:srgbClr val="1F211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word of</a:t>
            </a:r>
            <a:r>
              <a:rPr lang="en-US" sz="1800" b="1" u="heavy" spc="200" dirty="0">
                <a:solidFill>
                  <a:srgbClr val="2F2F2F"/>
                </a:solidFill>
                <a:effectLst/>
                <a:uFill>
                  <a:solidFill>
                    <a:srgbClr val="1F211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u="heavy" dirty="0">
                <a:solidFill>
                  <a:srgbClr val="1F211F"/>
                </a:solidFill>
                <a:effectLst/>
                <a:uFill>
                  <a:solidFill>
                    <a:srgbClr val="1F211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knowledge</a:t>
            </a:r>
            <a:r>
              <a:rPr lang="en-US" sz="1800" b="1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180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 </a:t>
            </a:r>
            <a:r>
              <a:rPr lang="en-US" sz="180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</a:t>
            </a: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same </a:t>
            </a:r>
            <a:r>
              <a:rPr lang="en-US" sz="1800" spc="-1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Spirit;</a:t>
            </a:r>
            <a:r>
              <a:rPr lang="en-IN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</a:t>
            </a:r>
            <a:r>
              <a:rPr lang="en-US" sz="1800" spc="2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another</a:t>
            </a:r>
            <a:r>
              <a:rPr lang="en-US" sz="1800" spc="7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u="heavy" spc="0" dirty="0">
                <a:solidFill>
                  <a:srgbClr val="1F211F"/>
                </a:solidFill>
                <a:effectLst/>
                <a:uFill>
                  <a:solidFill>
                    <a:srgbClr val="1F211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faith</a:t>
            </a:r>
            <a:r>
              <a:rPr lang="en-US" sz="1800" spc="6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1800" spc="0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en-US" sz="1800" spc="25" dirty="0">
                <a:solidFill>
                  <a:srgbClr val="46464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1800" spc="-6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same</a:t>
            </a:r>
            <a:r>
              <a:rPr lang="en-US" sz="1800" spc="-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-1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Spirit; </a:t>
            </a: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</a:t>
            </a:r>
            <a:r>
              <a:rPr lang="en-US" sz="1800" spc="-7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another</a:t>
            </a:r>
            <a:r>
              <a:rPr lang="en-US" sz="1800" spc="-2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1800" spc="-7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u="heavy" dirty="0">
                <a:solidFill>
                  <a:srgbClr val="2F2F2F"/>
                </a:solidFill>
                <a:effectLst/>
                <a:uFill>
                  <a:solidFill>
                    <a:srgbClr val="1F211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gifts</a:t>
            </a:r>
            <a:r>
              <a:rPr lang="en-US" sz="1800" b="1" u="heavy" spc="-55" dirty="0">
                <a:solidFill>
                  <a:srgbClr val="2F2F2F"/>
                </a:solidFill>
                <a:effectLst/>
                <a:uFill>
                  <a:solidFill>
                    <a:srgbClr val="1F211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u="heavy" dirty="0">
                <a:solidFill>
                  <a:srgbClr val="2F2F2F"/>
                </a:solidFill>
                <a:effectLst/>
                <a:uFill>
                  <a:solidFill>
                    <a:srgbClr val="1F211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sz="1800" b="1" u="heavy" spc="-5" dirty="0">
                <a:solidFill>
                  <a:srgbClr val="2F2F2F"/>
                </a:solidFill>
                <a:effectLst/>
                <a:uFill>
                  <a:solidFill>
                    <a:srgbClr val="1F211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u="heavy" dirty="0">
                <a:solidFill>
                  <a:srgbClr val="1F211F"/>
                </a:solidFill>
                <a:effectLst/>
                <a:uFill>
                  <a:solidFill>
                    <a:srgbClr val="1F211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healing</a:t>
            </a:r>
            <a:r>
              <a:rPr lang="en-US" sz="1800" b="1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by</a:t>
            </a:r>
            <a:r>
              <a:rPr lang="en-US" sz="1800" spc="-4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1800" spc="-7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same </a:t>
            </a:r>
            <a:r>
              <a:rPr lang="en-US" sz="1800" spc="-1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Spirit;</a:t>
            </a:r>
            <a:r>
              <a:rPr lang="en-IN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</a:t>
            </a:r>
            <a:r>
              <a:rPr lang="en-US" sz="1800" spc="-3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another </a:t>
            </a:r>
            <a:r>
              <a:rPr lang="en-US" sz="1800" spc="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1800" spc="-5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u="heavy" spc="0" dirty="0">
                <a:solidFill>
                  <a:srgbClr val="2F2F2F"/>
                </a:solidFill>
                <a:effectLst/>
                <a:uFill>
                  <a:solidFill>
                    <a:srgbClr val="2F2F2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working </a:t>
            </a:r>
            <a:r>
              <a:rPr lang="en-US" sz="1800" b="1" u="heavy" spc="0" dirty="0">
                <a:solidFill>
                  <a:srgbClr val="1F211F"/>
                </a:solidFill>
                <a:effectLst/>
                <a:uFill>
                  <a:solidFill>
                    <a:srgbClr val="2F2F2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of </a:t>
            </a:r>
            <a:r>
              <a:rPr lang="en-US" sz="1800" b="1" u="heavy" spc="0" dirty="0">
                <a:solidFill>
                  <a:srgbClr val="2F2F2F"/>
                </a:solidFill>
                <a:effectLst/>
                <a:uFill>
                  <a:solidFill>
                    <a:srgbClr val="2F2F2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miracles</a:t>
            </a:r>
            <a:r>
              <a:rPr lang="en-US" sz="1800" spc="0" dirty="0">
                <a:solidFill>
                  <a:srgbClr val="2F2F2F"/>
                </a:solidFill>
                <a:effectLst/>
                <a:uFill>
                  <a:solidFill>
                    <a:srgbClr val="2F2F2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to another</a:t>
            </a:r>
            <a:r>
              <a:rPr lang="en-US" sz="1800" spc="2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u="heavy" spc="0" dirty="0">
                <a:solidFill>
                  <a:srgbClr val="2F2F2F"/>
                </a:solidFill>
                <a:effectLst/>
                <a:uFill>
                  <a:solidFill>
                    <a:srgbClr val="2F2F2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prop</a:t>
            </a:r>
            <a:r>
              <a:rPr lang="en-US" sz="1800" b="1" u="heavy" spc="0" dirty="0">
                <a:solidFill>
                  <a:srgbClr val="080A08"/>
                </a:solidFill>
                <a:effectLst/>
                <a:uFill>
                  <a:solidFill>
                    <a:srgbClr val="2F2F2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z="1800" b="1" u="heavy" spc="0" dirty="0">
                <a:solidFill>
                  <a:srgbClr val="2F2F2F"/>
                </a:solidFill>
                <a:effectLst/>
                <a:uFill>
                  <a:solidFill>
                    <a:srgbClr val="2F2F2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ecy</a:t>
            </a:r>
            <a:r>
              <a:rPr lang="en-US" sz="18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</a:t>
            </a:r>
            <a:r>
              <a:rPr lang="en-US" sz="1800" spc="-1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another</a:t>
            </a:r>
            <a:r>
              <a:rPr lang="en-US" sz="1800" spc="6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u="heavy" dirty="0">
                <a:solidFill>
                  <a:srgbClr val="2F2F2F"/>
                </a:solidFill>
                <a:effectLst/>
                <a:uFill>
                  <a:solidFill>
                    <a:srgbClr val="1F211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discerning of spirits</a:t>
            </a:r>
            <a:r>
              <a:rPr lang="en-US" sz="1800" spc="-10" dirty="0">
                <a:solidFill>
                  <a:srgbClr val="1F211F"/>
                </a:solidFill>
                <a:effectLst/>
                <a:uFill>
                  <a:solidFill>
                    <a:srgbClr val="1F211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</a:t>
            </a:r>
            <a:r>
              <a:rPr lang="en-US" sz="1800" spc="-3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another</a:t>
            </a:r>
            <a:r>
              <a:rPr lang="en-US" sz="1800" spc="3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u="heavy" dirty="0">
                <a:solidFill>
                  <a:srgbClr val="2F2F2F"/>
                </a:solidFill>
                <a:effectLst/>
                <a:uFill>
                  <a:solidFill>
                    <a:srgbClr val="1F211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diverse</a:t>
            </a:r>
            <a:r>
              <a:rPr lang="en-US" sz="1800" b="1" u="heavy" spc="50" dirty="0">
                <a:solidFill>
                  <a:srgbClr val="2F2F2F"/>
                </a:solidFill>
                <a:effectLst/>
                <a:uFill>
                  <a:solidFill>
                    <a:srgbClr val="1F211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u="heavy" dirty="0">
                <a:solidFill>
                  <a:srgbClr val="1F211F"/>
                </a:solidFill>
                <a:effectLst/>
                <a:uFill>
                  <a:solidFill>
                    <a:srgbClr val="1F211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kinds</a:t>
            </a:r>
            <a:r>
              <a:rPr lang="en-US" sz="1800" b="1" u="heavy" spc="15" dirty="0">
                <a:solidFill>
                  <a:srgbClr val="1F211F"/>
                </a:solidFill>
                <a:effectLst/>
                <a:uFill>
                  <a:solidFill>
                    <a:srgbClr val="1F211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u="heavy" dirty="0">
                <a:solidFill>
                  <a:srgbClr val="2F2F2F"/>
                </a:solidFill>
                <a:effectLst/>
                <a:uFill>
                  <a:solidFill>
                    <a:srgbClr val="1F211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sz="1800" b="1" u="heavy" spc="90" dirty="0">
                <a:solidFill>
                  <a:srgbClr val="2F2F2F"/>
                </a:solidFill>
                <a:effectLst/>
                <a:uFill>
                  <a:solidFill>
                    <a:srgbClr val="1F211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u="heavy" spc="-25" dirty="0">
                <a:solidFill>
                  <a:srgbClr val="1F211F"/>
                </a:solidFill>
                <a:effectLst/>
                <a:uFill>
                  <a:solidFill>
                    <a:srgbClr val="1F211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tongues</a:t>
            </a:r>
            <a:r>
              <a:rPr lang="en-US" sz="1800" spc="-25" dirty="0">
                <a:solidFill>
                  <a:srgbClr val="2F2F2F"/>
                </a:solidFill>
                <a:effectLst/>
                <a:uFill>
                  <a:solidFill>
                    <a:srgbClr val="2F2F2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r>
              <a:rPr lang="en-IN" spc="-25" dirty="0">
                <a:uFill>
                  <a:solidFill>
                    <a:srgbClr val="2F2F2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</a:t>
            </a:r>
            <a:r>
              <a:rPr lang="en-US" sz="1800" spc="-7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another</a:t>
            </a:r>
            <a:r>
              <a:rPr lang="en-US" sz="1800" spc="-5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1800" spc="-60" dirty="0">
                <a:solidFill>
                  <a:srgbClr val="1F21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u="heavy" dirty="0">
                <a:solidFill>
                  <a:srgbClr val="1F211F"/>
                </a:solidFill>
                <a:effectLst/>
                <a:uFill>
                  <a:solidFill>
                    <a:srgbClr val="1F211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interpretation</a:t>
            </a:r>
            <a:r>
              <a:rPr lang="en-US" sz="1800" b="1" u="heavy" spc="-65" dirty="0">
                <a:solidFill>
                  <a:srgbClr val="1F211F"/>
                </a:solidFill>
                <a:effectLst/>
                <a:uFill>
                  <a:solidFill>
                    <a:srgbClr val="1F211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u="heavy" dirty="0">
                <a:solidFill>
                  <a:srgbClr val="2F2F2F"/>
                </a:solidFill>
                <a:effectLst/>
                <a:uFill>
                  <a:solidFill>
                    <a:srgbClr val="1F211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sz="1800" b="1" u="heavy" spc="-5" dirty="0">
                <a:solidFill>
                  <a:srgbClr val="2F2F2F"/>
                </a:solidFill>
                <a:effectLst/>
                <a:uFill>
                  <a:solidFill>
                    <a:srgbClr val="1F211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1" u="heavy" spc="-10" dirty="0">
                <a:solidFill>
                  <a:srgbClr val="1F211F"/>
                </a:solidFill>
                <a:effectLst/>
                <a:uFill>
                  <a:solidFill>
                    <a:srgbClr val="1F211F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tongues.</a:t>
            </a:r>
            <a:endParaRPr lang="en-IN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6385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158BA-37A1-03B9-1347-699A08243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1198" y="2315183"/>
            <a:ext cx="8561747" cy="1605065"/>
          </a:xfrm>
        </p:spPr>
        <p:txBody>
          <a:bodyPr>
            <a:noAutofit/>
          </a:bodyPr>
          <a:lstStyle/>
          <a:p>
            <a:r>
              <a:rPr lang="en-US" sz="5400" dirty="0"/>
              <a:t>Link to </a:t>
            </a:r>
            <a:r>
              <a:rPr lang="en-US" sz="5400" dirty="0" err="1"/>
              <a:t>Menti</a:t>
            </a:r>
            <a:r>
              <a:rPr lang="en-US" sz="5400" dirty="0"/>
              <a:t>:  </a:t>
            </a:r>
            <a:r>
              <a:rPr lang="en-US" sz="5400" dirty="0">
                <a:hlinkClick r:id="rId2"/>
              </a:rPr>
              <a:t>https://www.menti.com/alwctjugevh8</a:t>
            </a:r>
            <a:br>
              <a:rPr lang="en-US" sz="5400" dirty="0"/>
            </a:br>
            <a:endParaRPr lang="en-IN" sz="5400" dirty="0"/>
          </a:p>
        </p:txBody>
      </p:sp>
    </p:spTree>
    <p:extLst>
      <p:ext uri="{BB962C8B-B14F-4D97-AF65-F5344CB8AC3E}">
        <p14:creationId xmlns:p14="http://schemas.microsoft.com/office/powerpoint/2010/main" val="1257843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158BA-37A1-03B9-1347-699A08243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1471" y="2212810"/>
            <a:ext cx="8561747" cy="958408"/>
          </a:xfrm>
        </p:spPr>
        <p:txBody>
          <a:bodyPr>
            <a:normAutofit/>
          </a:bodyPr>
          <a:lstStyle/>
          <a:p>
            <a:r>
              <a:rPr lang="en-US" sz="4800" dirty="0"/>
              <a:t>What is the Ministry of Helps?</a:t>
            </a:r>
            <a:endParaRPr lang="en-IN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6C98B-91D1-19E6-A0A3-866A63E23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0316" y="3178352"/>
            <a:ext cx="11254901" cy="3261352"/>
          </a:xfrm>
        </p:spPr>
        <p:txBody>
          <a:bodyPr>
            <a:normAutofit/>
          </a:bodyPr>
          <a:lstStyle/>
          <a:p>
            <a:pPr marR="509905" lvl="1" algn="l">
              <a:lnSpc>
                <a:spcPct val="103000"/>
              </a:lnSpc>
              <a:spcBef>
                <a:spcPts val="5"/>
              </a:spcBef>
              <a:spcAft>
                <a:spcPts val="0"/>
              </a:spcAft>
              <a:tabLst>
                <a:tab pos="1379855" algn="l"/>
                <a:tab pos="1384300" algn="l"/>
              </a:tabLst>
            </a:pPr>
            <a:r>
              <a:rPr lang="en-US" sz="3200" spc="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Jesus</a:t>
            </a:r>
            <a:r>
              <a:rPr lang="en-US" sz="3200" spc="-2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spc="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anointed and set</a:t>
            </a:r>
            <a:r>
              <a:rPr lang="en-US" sz="3200" spc="-35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spc="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</a:t>
            </a:r>
            <a:r>
              <a:rPr lang="en-US" sz="3200" spc="0" dirty="0">
                <a:solidFill>
                  <a:srgbClr val="1618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</a:t>
            </a:r>
            <a:r>
              <a:rPr lang="en-US" sz="3200" spc="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Church: apostles, prophets,</a:t>
            </a:r>
            <a:r>
              <a:rPr lang="en-US" sz="3200" spc="-1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spc="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evangelists, </a:t>
            </a:r>
            <a:r>
              <a:rPr lang="en-US" sz="3200" spc="0" dirty="0">
                <a:solidFill>
                  <a:srgbClr val="1618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pastors</a:t>
            </a:r>
            <a:r>
              <a:rPr lang="en-US" sz="3200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spc="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teachers. (Ephesians 4:11-13)</a:t>
            </a:r>
            <a:endParaRPr lang="en-US" sz="1600" spc="0" dirty="0">
              <a:solidFill>
                <a:srgbClr val="2A2A2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777240" lvl="0" indent="-228600">
              <a:lnSpc>
                <a:spcPct val="112000"/>
              </a:lnSpc>
              <a:spcAft>
                <a:spcPts val="0"/>
              </a:spcAft>
              <a:buAutoNum type="arabicPeriod"/>
              <a:tabLst>
                <a:tab pos="1591945" algn="l"/>
                <a:tab pos="1598295" algn="l"/>
              </a:tabLst>
            </a:pPr>
            <a:r>
              <a:rPr lang="en-US" sz="1600" dirty="0">
                <a:solidFill>
                  <a:srgbClr val="2A2A2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These are often called “the five-fold” ministries or “the five-fold ministry gifts”.</a:t>
            </a:r>
          </a:p>
          <a:p>
            <a:pPr marL="342900" marR="777240" indent="-342900">
              <a:lnSpc>
                <a:spcPct val="112000"/>
              </a:lnSpc>
              <a:buFont typeface="+mj-lt"/>
              <a:buAutoNum type="arabicPeriod" startAt="2"/>
              <a:tabLst>
                <a:tab pos="1591945" algn="l"/>
                <a:tab pos="1598295" algn="l"/>
              </a:tabLst>
            </a:pPr>
            <a:r>
              <a:rPr lang="en-US" sz="1600" spc="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Those </a:t>
            </a:r>
            <a:r>
              <a:rPr lang="en-US" sz="1600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called</a:t>
            </a:r>
            <a:r>
              <a:rPr lang="en-US" sz="1600" spc="115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the five</a:t>
            </a:r>
            <a:r>
              <a:rPr lang="en-US" sz="1600" spc="0" dirty="0">
                <a:solidFill>
                  <a:srgbClr val="52525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-fold</a:t>
            </a:r>
            <a:r>
              <a:rPr lang="en-US" sz="1600" spc="120" dirty="0">
                <a:solidFill>
                  <a:srgbClr val="52525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ministry are</a:t>
            </a:r>
            <a:r>
              <a:rPr lang="en-US" sz="1600" spc="9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equipped</a:t>
            </a:r>
            <a:r>
              <a:rPr lang="en-US" sz="1600" spc="155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with</a:t>
            </a:r>
            <a:r>
              <a:rPr lang="en-US" sz="1600" spc="9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five</a:t>
            </a:r>
            <a:r>
              <a:rPr lang="en-US" sz="1600" spc="40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supernatural anointings </a:t>
            </a:r>
            <a:r>
              <a:rPr lang="en-US" sz="1600" spc="0" dirty="0">
                <a:solidFill>
                  <a:srgbClr val="62626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1600" spc="200" dirty="0">
                <a:solidFill>
                  <a:srgbClr val="62626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</a:t>
            </a:r>
            <a:r>
              <a:rPr lang="en-US" sz="1600" spc="0" dirty="0">
                <a:solidFill>
                  <a:srgbClr val="52525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supernatural</a:t>
            </a:r>
            <a:r>
              <a:rPr lang="en-US" sz="1600" spc="200" dirty="0">
                <a:solidFill>
                  <a:srgbClr val="52525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equipment</a:t>
            </a:r>
            <a:r>
              <a:rPr lang="en-US" sz="1600" spc="20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get the job </a:t>
            </a:r>
            <a:r>
              <a:rPr lang="en-US" sz="1600" spc="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done.</a:t>
            </a:r>
            <a:endParaRPr lang="en-IN" sz="16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737870" lvl="0" indent="-342900">
              <a:lnSpc>
                <a:spcPct val="112000"/>
              </a:lnSpc>
              <a:spcBef>
                <a:spcPts val="1190"/>
              </a:spcBef>
              <a:spcAft>
                <a:spcPts val="0"/>
              </a:spcAft>
              <a:buFont typeface="+mj-lt"/>
              <a:buAutoNum type="arabicPeriod" startAt="2"/>
              <a:tabLst>
                <a:tab pos="1591945" algn="l"/>
                <a:tab pos="1600835" algn="l"/>
              </a:tabLst>
            </a:pPr>
            <a:r>
              <a:rPr lang="en-US" sz="1600" spc="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Their</a:t>
            </a:r>
            <a:r>
              <a:rPr lang="en-US" sz="1600" spc="9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job</a:t>
            </a:r>
            <a:r>
              <a:rPr lang="en-US" sz="1600" spc="95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 to </a:t>
            </a:r>
            <a:r>
              <a:rPr lang="en-US" sz="1600" spc="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prepare </a:t>
            </a:r>
            <a:r>
              <a:rPr lang="en-US" sz="1600" spc="0" dirty="0">
                <a:solidFill>
                  <a:srgbClr val="52525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others </a:t>
            </a:r>
            <a:r>
              <a:rPr lang="en-US" sz="1600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the</a:t>
            </a:r>
            <a:r>
              <a:rPr lang="en-US" sz="1600" spc="95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work</a:t>
            </a:r>
            <a:r>
              <a:rPr lang="en-US" sz="1600" spc="85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sz="1600" spc="10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ministry and</a:t>
            </a:r>
            <a:r>
              <a:rPr lang="en-US" sz="1600" spc="125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edify</a:t>
            </a:r>
            <a:r>
              <a:rPr lang="en-US" sz="1600" spc="10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</a:t>
            </a:r>
            <a:r>
              <a:rPr lang="en-US" sz="1600" spc="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Body </a:t>
            </a:r>
            <a:r>
              <a:rPr lang="en-US" sz="1600" spc="0" dirty="0">
                <a:solidFill>
                  <a:srgbClr val="52525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 </a:t>
            </a:r>
            <a:r>
              <a:rPr lang="en-US" sz="1600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Christ.</a:t>
            </a:r>
            <a:endParaRPr lang="en-IN" sz="16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509905" lvl="1" indent="-285750" algn="l">
              <a:lnSpc>
                <a:spcPct val="103000"/>
              </a:lnSpc>
              <a:spcBef>
                <a:spcPts val="5"/>
              </a:spcBef>
              <a:spcAft>
                <a:spcPts val="0"/>
              </a:spcAft>
              <a:buFont typeface="+mj-lt"/>
              <a:buAutoNum type="alphaUcPeriod"/>
              <a:tabLst>
                <a:tab pos="1379855" algn="l"/>
                <a:tab pos="1384300" algn="l"/>
              </a:tabLst>
            </a:pPr>
            <a:endParaRPr lang="en-US" sz="3200" spc="0" dirty="0">
              <a:solidFill>
                <a:srgbClr val="2A2A2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931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158BA-37A1-03B9-1347-699A08243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1471" y="2212810"/>
            <a:ext cx="8561747" cy="958408"/>
          </a:xfrm>
        </p:spPr>
        <p:txBody>
          <a:bodyPr>
            <a:normAutofit/>
          </a:bodyPr>
          <a:lstStyle/>
          <a:p>
            <a:r>
              <a:rPr lang="en-US" sz="4800" dirty="0"/>
              <a:t>What is the Ministry of Helps?</a:t>
            </a:r>
            <a:endParaRPr lang="en-IN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6C98B-91D1-19E6-A0A3-866A63E23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0316" y="3178352"/>
            <a:ext cx="11254901" cy="3261352"/>
          </a:xfrm>
        </p:spPr>
        <p:txBody>
          <a:bodyPr>
            <a:normAutofit/>
          </a:bodyPr>
          <a:lstStyle/>
          <a:p>
            <a:pPr marR="533400" lvl="1" algn="l">
              <a:lnSpc>
                <a:spcPct val="110000"/>
              </a:lnSpc>
              <a:spcAft>
                <a:spcPts val="0"/>
              </a:spcAft>
              <a:tabLst>
                <a:tab pos="1383665" algn="l"/>
              </a:tabLst>
            </a:pPr>
            <a:r>
              <a:rPr lang="en-US" sz="3200" b="1" spc="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There</a:t>
            </a:r>
            <a:r>
              <a:rPr lang="en-US" sz="3200" b="1" spc="12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spc="0" dirty="0">
                <a:solidFill>
                  <a:srgbClr val="1618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 also </a:t>
            </a:r>
            <a:r>
              <a:rPr lang="en-US" sz="3200" b="1" spc="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Ministry of</a:t>
            </a:r>
            <a:r>
              <a:rPr lang="en-US" sz="3200" b="1" spc="115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spc="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Helps</a:t>
            </a:r>
            <a:r>
              <a:rPr lang="en-US" sz="3200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b="1" spc="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supernatural calling with</a:t>
            </a:r>
            <a:r>
              <a:rPr lang="en-US" sz="3200" b="1" spc="40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spc="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supernatural </a:t>
            </a:r>
            <a:r>
              <a:rPr lang="en-US" sz="3200" b="1" spc="-1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equipment. </a:t>
            </a:r>
            <a:r>
              <a:rPr lang="en-US" sz="3200" dirty="0">
                <a:solidFill>
                  <a:srgbClr val="52525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3200" dirty="0">
                <a:solidFill>
                  <a:srgbClr val="1618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en-US" sz="320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Corinthians 12:27-28)</a:t>
            </a:r>
          </a:p>
          <a:p>
            <a:pPr marR="533400" lvl="1" algn="l">
              <a:lnSpc>
                <a:spcPct val="110000"/>
              </a:lnSpc>
              <a:spcAft>
                <a:spcPts val="0"/>
              </a:spcAft>
              <a:tabLst>
                <a:tab pos="1383665" algn="l"/>
              </a:tabLst>
            </a:pPr>
            <a:r>
              <a:rPr lang="en-US" spc="-5" dirty="0">
                <a:solidFill>
                  <a:srgbClr val="1618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pc="-5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ere,</a:t>
            </a:r>
            <a:r>
              <a:rPr lang="en-US" spc="11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5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pc="12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5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Bible</a:t>
            </a:r>
            <a:r>
              <a:rPr lang="en-US" spc="135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5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lists</a:t>
            </a:r>
            <a:r>
              <a:rPr lang="en-US" spc="115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5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three</a:t>
            </a:r>
            <a:r>
              <a:rPr lang="en-US" spc="65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5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spc="20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5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</a:t>
            </a:r>
            <a:r>
              <a:rPr lang="en-US" spc="-5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five-fold ministries and</a:t>
            </a:r>
            <a:r>
              <a:rPr lang="en-US" spc="165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5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then</a:t>
            </a:r>
            <a:r>
              <a:rPr lang="en-US" spc="155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5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adds some other roles</a:t>
            </a:r>
            <a:r>
              <a:rPr lang="en-US" spc="8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5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that</a:t>
            </a:r>
            <a:r>
              <a:rPr lang="en-US" spc="115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5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members of</a:t>
            </a:r>
            <a:r>
              <a:rPr lang="en-US" spc="11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5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pc="-1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5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Body</a:t>
            </a:r>
            <a:r>
              <a:rPr lang="en-US" spc="55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5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spc="75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5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Christ might</a:t>
            </a:r>
            <a:r>
              <a:rPr lang="en-US" spc="8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-5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fulfill</a:t>
            </a:r>
            <a:r>
              <a:rPr lang="en-US" spc="-5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IN" sz="2000" spc="-5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605790" lvl="0">
              <a:lnSpc>
                <a:spcPct val="110000"/>
              </a:lnSpc>
              <a:spcBef>
                <a:spcPts val="1045"/>
              </a:spcBef>
              <a:spcAft>
                <a:spcPts val="0"/>
              </a:spcAft>
              <a:buClr>
                <a:srgbClr val="3F3F3F"/>
              </a:buClr>
              <a:buSzPts val="1050"/>
              <a:tabLst>
                <a:tab pos="1600835" algn="l"/>
                <a:tab pos="2682240" algn="l"/>
              </a:tabLst>
            </a:pPr>
            <a:r>
              <a:rPr lang="en-US" spc="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Notice that </a:t>
            </a:r>
            <a:r>
              <a:rPr lang="en-US" sz="2000" i="1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God</a:t>
            </a:r>
            <a:r>
              <a:rPr lang="en-US" sz="2000" i="1" spc="11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has</a:t>
            </a:r>
            <a:r>
              <a:rPr lang="en-US" spc="0" dirty="0">
                <a:solidFill>
                  <a:srgbClr val="52525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set </a:t>
            </a:r>
            <a:r>
              <a:rPr lang="en-US" spc="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Helps Ministry </a:t>
            </a:r>
            <a:r>
              <a:rPr lang="en-US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the Church.</a:t>
            </a:r>
            <a:r>
              <a:rPr lang="en-US" spc="36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pc="-3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calling</a:t>
            </a:r>
            <a:r>
              <a:rPr lang="en-US" spc="115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the </a:t>
            </a:r>
            <a:r>
              <a:rPr lang="en-US" spc="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Helps Ministry</a:t>
            </a:r>
            <a:r>
              <a:rPr lang="en-US" spc="20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</a:t>
            </a:r>
            <a:r>
              <a:rPr lang="en-US" spc="40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just</a:t>
            </a:r>
            <a:r>
              <a:rPr lang="en-US" spc="20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 valid</a:t>
            </a:r>
            <a:r>
              <a:rPr lang="en-US" spc="17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</a:t>
            </a:r>
            <a:r>
              <a:rPr lang="en-US" spc="40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</a:t>
            </a:r>
            <a:r>
              <a:rPr lang="en-US" spc="135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God</a:t>
            </a:r>
            <a:r>
              <a:rPr lang="en-US" spc="155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asked </a:t>
            </a:r>
            <a:r>
              <a:rPr lang="en-US" spc="0" dirty="0">
                <a:solidFill>
                  <a:srgbClr val="52525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you</a:t>
            </a:r>
            <a:r>
              <a:rPr lang="en-US" spc="170" dirty="0">
                <a:solidFill>
                  <a:srgbClr val="52525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</a:t>
            </a:r>
            <a:r>
              <a:rPr lang="en-US" spc="11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 </a:t>
            </a:r>
            <a:r>
              <a:rPr lang="en-US" spc="0" dirty="0">
                <a:solidFill>
                  <a:srgbClr val="52525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en-US" spc="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prophet</a:t>
            </a:r>
            <a:r>
              <a:rPr lang="en-US" spc="125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52525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 </a:t>
            </a:r>
            <a:r>
              <a:rPr lang="en-US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</a:t>
            </a:r>
            <a:r>
              <a:rPr lang="en-US" spc="13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pc="0" dirty="0">
                <a:solidFill>
                  <a:srgbClr val="52525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apostle</a:t>
            </a:r>
            <a:r>
              <a:rPr lang="en-US" spc="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IN" sz="20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533400" lvl="1" algn="l">
              <a:lnSpc>
                <a:spcPct val="110000"/>
              </a:lnSpc>
              <a:spcAft>
                <a:spcPts val="0"/>
              </a:spcAft>
              <a:tabLst>
                <a:tab pos="1383665" algn="l"/>
              </a:tabLst>
            </a:pPr>
            <a:endParaRPr lang="en-IN" sz="28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165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158BA-37A1-03B9-1347-699A08243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1471" y="2212810"/>
            <a:ext cx="8561747" cy="958408"/>
          </a:xfrm>
        </p:spPr>
        <p:txBody>
          <a:bodyPr>
            <a:normAutofit/>
          </a:bodyPr>
          <a:lstStyle/>
          <a:p>
            <a:r>
              <a:rPr lang="en-US" sz="4800" dirty="0"/>
              <a:t>What is the Ministry of Helps?</a:t>
            </a:r>
            <a:endParaRPr lang="en-IN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6C98B-91D1-19E6-A0A3-866A63E23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94" y="3275632"/>
            <a:ext cx="12636229" cy="3261352"/>
          </a:xfrm>
        </p:spPr>
        <p:txBody>
          <a:bodyPr>
            <a:normAutofit/>
          </a:bodyPr>
          <a:lstStyle/>
          <a:p>
            <a:pPr marR="586105" lvl="0">
              <a:lnSpc>
                <a:spcPct val="107000"/>
              </a:lnSpc>
              <a:spcBef>
                <a:spcPts val="1155"/>
              </a:spcBef>
              <a:spcAft>
                <a:spcPts val="0"/>
              </a:spcAft>
              <a:buClr>
                <a:srgbClr val="3F3F3F"/>
              </a:buClr>
              <a:buSzPts val="1050"/>
              <a:tabLst>
                <a:tab pos="1599565" algn="l"/>
                <a:tab pos="1604645" algn="l"/>
              </a:tabLst>
            </a:pPr>
            <a:r>
              <a:rPr lang="en-US" sz="1600" spc="0" dirty="0">
                <a:solidFill>
                  <a:srgbClr val="1618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z="1600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elps</a:t>
            </a:r>
            <a:r>
              <a:rPr lang="en-US" sz="1600" spc="40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ministers</a:t>
            </a:r>
            <a:r>
              <a:rPr lang="en-US" sz="1600" spc="40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are supernaturally anointed</a:t>
            </a:r>
            <a:r>
              <a:rPr lang="en-US" sz="1600" spc="14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serve God</a:t>
            </a:r>
            <a:r>
              <a:rPr lang="en-US" sz="1600" spc="135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by </a:t>
            </a:r>
            <a:r>
              <a:rPr lang="en-US" sz="1600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serving those in </a:t>
            </a:r>
            <a:r>
              <a:rPr lang="en-US" sz="1600" spc="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</a:t>
            </a:r>
            <a:r>
              <a:rPr lang="en-US" sz="1600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five-fo</a:t>
            </a:r>
            <a:r>
              <a:rPr lang="en-US" sz="1600" spc="0" dirty="0">
                <a:solidFill>
                  <a:srgbClr val="16181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1600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 ministry.</a:t>
            </a:r>
            <a:endParaRPr lang="en-IN" sz="16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556895" lvl="1" indent="-285750" algn="l">
              <a:lnSpc>
                <a:spcPct val="115000"/>
              </a:lnSpc>
              <a:spcBef>
                <a:spcPts val="1185"/>
              </a:spcBef>
              <a:spcAft>
                <a:spcPts val="0"/>
              </a:spcAft>
              <a:buFont typeface="+mj-lt"/>
              <a:buAutoNum type="alphaLcPeriod"/>
              <a:tabLst>
                <a:tab pos="1818640" algn="l"/>
              </a:tabLst>
            </a:pPr>
            <a:r>
              <a:rPr lang="en-US" sz="1600" spc="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</a:t>
            </a:r>
            <a:r>
              <a:rPr lang="en-US" sz="1600" spc="40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we study the lives</a:t>
            </a:r>
            <a:r>
              <a:rPr lang="en-US" sz="1600" spc="40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sz="1600" spc="9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0" dirty="0">
                <a:solidFill>
                  <a:srgbClr val="52525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various</a:t>
            </a:r>
            <a:r>
              <a:rPr lang="en-US" sz="1600" spc="400" dirty="0">
                <a:solidFill>
                  <a:srgbClr val="52525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Helps</a:t>
            </a:r>
            <a:r>
              <a:rPr lang="en-US" sz="1600" spc="40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ministers </a:t>
            </a:r>
            <a:r>
              <a:rPr lang="en-US" sz="1600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z="1600" spc="85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Bible,</a:t>
            </a:r>
            <a:r>
              <a:rPr lang="en-US" sz="1600" spc="75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we will see </a:t>
            </a:r>
            <a:r>
              <a:rPr lang="en-US" sz="1600" spc="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how </a:t>
            </a:r>
            <a:r>
              <a:rPr lang="en-US" sz="1600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God</a:t>
            </a:r>
            <a:r>
              <a:rPr lang="en-US" sz="1600" spc="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supernaturally guided them</a:t>
            </a:r>
            <a:r>
              <a:rPr lang="en-US" sz="1600" spc="200" dirty="0">
                <a:solidFill>
                  <a:srgbClr val="2A2A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</a:t>
            </a:r>
            <a:r>
              <a:rPr lang="en-US" sz="1600" spc="0" dirty="0">
                <a:solidFill>
                  <a:srgbClr val="52525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equipped</a:t>
            </a:r>
            <a:r>
              <a:rPr lang="en-US" sz="1600" spc="200" dirty="0">
                <a:solidFill>
                  <a:srgbClr val="52525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them</a:t>
            </a:r>
            <a:r>
              <a:rPr lang="en-US" sz="1600" spc="20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0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with </a:t>
            </a:r>
            <a:r>
              <a:rPr lang="en-US" sz="1600" spc="0" dirty="0">
                <a:solidFill>
                  <a:srgbClr val="52525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giftings and impartations.</a:t>
            </a:r>
          </a:p>
          <a:p>
            <a:pPr marL="742950" lvl="1" indent="-285750" algn="l">
              <a:spcBef>
                <a:spcPts val="375"/>
              </a:spcBef>
              <a:buFont typeface="+mj-lt"/>
              <a:buAutoNum type="alphaLcPeriod"/>
              <a:tabLst>
                <a:tab pos="1813560" algn="l"/>
              </a:tabLst>
            </a:pPr>
            <a:r>
              <a:rPr lang="en-US" sz="1600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Supernatural</a:t>
            </a:r>
            <a:r>
              <a:rPr lang="en-US" sz="1600" spc="22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doe</a:t>
            </a:r>
            <a:r>
              <a:rPr lang="en-US" sz="1600" spc="13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 not necessarily </a:t>
            </a:r>
            <a:r>
              <a:rPr lang="en-US" sz="1600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mean</a:t>
            </a:r>
            <a:r>
              <a:rPr lang="en-US" sz="1600" spc="14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spectacular</a:t>
            </a:r>
            <a:r>
              <a:rPr lang="en-US" sz="1600" spc="-10" dirty="0">
                <a:solidFill>
                  <a:srgbClr val="77777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IN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029460" marR="671195" indent="-196215">
              <a:lnSpc>
                <a:spcPct val="125000"/>
              </a:lnSpc>
              <a:spcAft>
                <a:spcPts val="0"/>
              </a:spcAft>
              <a:tabLst>
                <a:tab pos="3128010" algn="l"/>
              </a:tabLst>
            </a:pPr>
            <a:r>
              <a:rPr lang="en-US" sz="1600" dirty="0">
                <a:solidFill>
                  <a:srgbClr val="1F1F1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160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1600" spc="20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Some </a:t>
            </a:r>
            <a:r>
              <a:rPr lang="en-US" sz="160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people </a:t>
            </a:r>
            <a:r>
              <a:rPr lang="en-US" sz="160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miss the</a:t>
            </a:r>
            <a:r>
              <a:rPr lang="en-US" sz="1600" spc="28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supernatural</a:t>
            </a:r>
            <a:r>
              <a:rPr lang="en-US" sz="1600" spc="45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because they</a:t>
            </a:r>
            <a:r>
              <a:rPr lang="en-US" sz="1600" spc="-25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are</a:t>
            </a:r>
            <a:r>
              <a:rPr lang="en-US" sz="1600" spc="-55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looking</a:t>
            </a:r>
            <a:r>
              <a:rPr lang="en-US" sz="1600" spc="-45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</a:t>
            </a:r>
            <a:r>
              <a:rPr lang="en-US" sz="1600" spc="-4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</a:t>
            </a:r>
            <a:r>
              <a:rPr lang="en-US" sz="1600" spc="-1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spec</a:t>
            </a:r>
            <a:r>
              <a:rPr lang="en-US" sz="1600" spc="-1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1600" spc="-1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acular</a:t>
            </a:r>
            <a:r>
              <a:rPr lang="en-US" sz="1600" spc="-10" dirty="0"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IN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033905" marR="660400" indent="-214630">
              <a:lnSpc>
                <a:spcPct val="120000"/>
              </a:lnSpc>
              <a:spcBef>
                <a:spcPts val="1140"/>
              </a:spcBef>
              <a:spcAft>
                <a:spcPts val="0"/>
              </a:spcAft>
              <a:tabLst>
                <a:tab pos="2727325" algn="l"/>
              </a:tabLst>
            </a:pPr>
            <a:r>
              <a:rPr lang="en-US" sz="160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</a:t>
            </a:r>
            <a:r>
              <a:rPr lang="en-US" sz="1600" spc="20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They</a:t>
            </a:r>
            <a:r>
              <a:rPr lang="en-US" sz="1600" spc="20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miss serving </a:t>
            </a:r>
            <a:r>
              <a:rPr lang="en-US" sz="160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</a:t>
            </a:r>
            <a:r>
              <a:rPr lang="en-US" sz="160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1600" spc="40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supernatural</a:t>
            </a:r>
            <a:r>
              <a:rPr lang="en-US" sz="1600" spc="18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calling </a:t>
            </a:r>
            <a:r>
              <a:rPr lang="en-US" sz="160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 </a:t>
            </a:r>
            <a:r>
              <a:rPr lang="en-US" sz="160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Ministry </a:t>
            </a:r>
            <a:r>
              <a:rPr lang="en-US" sz="160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sz="1600" spc="13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Helps because</a:t>
            </a:r>
            <a:r>
              <a:rPr lang="en-US" sz="1600" spc="20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they</a:t>
            </a:r>
            <a:r>
              <a:rPr lang="en-US" sz="1600" spc="165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are </a:t>
            </a:r>
            <a:r>
              <a:rPr lang="en-US" sz="160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looking</a:t>
            </a:r>
            <a:r>
              <a:rPr lang="en-US" sz="1600" spc="14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a</a:t>
            </a:r>
            <a:r>
              <a:rPr lang="en-US" sz="1600" spc="40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spectacu</a:t>
            </a:r>
            <a:r>
              <a:rPr lang="en-US" sz="1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160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 </a:t>
            </a:r>
            <a:r>
              <a:rPr lang="en-US" sz="160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place</a:t>
            </a:r>
            <a:r>
              <a:rPr lang="en-US" sz="1600" spc="15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z="1600" spc="18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ministry.</a:t>
            </a:r>
            <a:endParaRPr lang="en-IN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marR="556895" lvl="1" indent="-285750" algn="l">
              <a:lnSpc>
                <a:spcPct val="115000"/>
              </a:lnSpc>
              <a:spcBef>
                <a:spcPts val="1185"/>
              </a:spcBef>
              <a:spcAft>
                <a:spcPts val="0"/>
              </a:spcAft>
              <a:buFont typeface="+mj-lt"/>
              <a:buAutoNum type="alphaLcPeriod"/>
              <a:tabLst>
                <a:tab pos="1818640" algn="l"/>
              </a:tabLst>
            </a:pPr>
            <a:endParaRPr lang="en-IN" sz="16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081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158BA-37A1-03B9-1347-699A08243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1471" y="2212810"/>
            <a:ext cx="8561747" cy="958408"/>
          </a:xfrm>
        </p:spPr>
        <p:txBody>
          <a:bodyPr>
            <a:normAutofit/>
          </a:bodyPr>
          <a:lstStyle/>
          <a:p>
            <a:r>
              <a:rPr lang="en-US" sz="4800" dirty="0"/>
              <a:t>What is the Ministry of Helps?</a:t>
            </a:r>
            <a:endParaRPr lang="en-IN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6C98B-91D1-19E6-A0A3-866A63E23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94" y="3275632"/>
            <a:ext cx="12636229" cy="3261352"/>
          </a:xfrm>
        </p:spPr>
        <p:txBody>
          <a:bodyPr>
            <a:normAutofit/>
          </a:bodyPr>
          <a:lstStyle/>
          <a:p>
            <a:pPr marR="695960" lvl="1" algn="l">
              <a:lnSpc>
                <a:spcPct val="120000"/>
              </a:lnSpc>
              <a:tabLst>
                <a:tab pos="1383665" algn="l"/>
              </a:tabLst>
            </a:pPr>
            <a:r>
              <a:rPr lang="en-US" sz="2000" b="1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</a:t>
            </a:r>
            <a:r>
              <a:rPr lang="en-US" sz="2000" b="1" spc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Ministry of Helps is</a:t>
            </a:r>
            <a:r>
              <a:rPr lang="en-US" sz="2000" b="1" spc="-3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"anything</a:t>
            </a:r>
            <a:r>
              <a:rPr lang="en-US" sz="2000" b="1" spc="200" dirty="0">
                <a:solidFill>
                  <a:srgbClr val="38383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that</a:t>
            </a:r>
            <a:r>
              <a:rPr lang="en-US" sz="2000" b="1" spc="-2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helps"...</a:t>
            </a:r>
            <a:r>
              <a:rPr lang="en-US" sz="2000" b="1" spc="-115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anything</a:t>
            </a:r>
            <a:r>
              <a:rPr lang="en-US" sz="2000" b="1" spc="155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that </a:t>
            </a:r>
            <a:r>
              <a:rPr lang="en-US" sz="2000" b="1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helps the </a:t>
            </a:r>
            <a:r>
              <a:rPr lang="en-US" sz="2000" b="1" spc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minister</a:t>
            </a:r>
            <a:r>
              <a:rPr lang="en-US" sz="2000" b="1" spc="125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accomplish</a:t>
            </a:r>
            <a:r>
              <a:rPr lang="en-US" sz="2000" b="1" spc="14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what</a:t>
            </a:r>
            <a:r>
              <a:rPr lang="en-US" sz="2000" b="1" spc="-25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God wants</a:t>
            </a:r>
            <a:r>
              <a:rPr lang="en-US" sz="2000" b="1" spc="-1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</a:t>
            </a:r>
            <a:r>
              <a:rPr lang="en-US" sz="2000" b="1" spc="-45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</a:t>
            </a:r>
            <a:r>
              <a:rPr lang="en-US" sz="2000" b="1" spc="-65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z="2000" b="1" spc="-25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2000" b="1" spc="-65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church,</a:t>
            </a:r>
            <a:r>
              <a:rPr lang="en-US" sz="2000" b="1" spc="-35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city,</a:t>
            </a:r>
            <a:r>
              <a:rPr lang="en-US" sz="2000" b="1" spc="-65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</a:t>
            </a:r>
            <a:r>
              <a:rPr lang="en-US" sz="2000" b="1" spc="-65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crusade.</a:t>
            </a:r>
            <a:endParaRPr lang="en-IN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721360" indent="-228600">
              <a:lnSpc>
                <a:spcPct val="125000"/>
              </a:lnSpc>
              <a:buFont typeface="Arial" panose="020B0604020202020204" pitchFamily="34" charset="0"/>
              <a:buAutoNum type="arabicPeriod"/>
              <a:tabLst>
                <a:tab pos="1591945" algn="l"/>
                <a:tab pos="1601470" algn="l"/>
              </a:tabLst>
            </a:pPr>
            <a:r>
              <a:rPr lang="en-US" sz="2000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The Greek word translated “helps” means “to render assistance”.</a:t>
            </a:r>
          </a:p>
          <a:p>
            <a:pPr marL="342900" marR="721360" lvl="0" indent="-342900">
              <a:lnSpc>
                <a:spcPct val="125000"/>
              </a:lnSpc>
              <a:spcAft>
                <a:spcPts val="0"/>
              </a:spcAft>
              <a:buFont typeface="+mj-lt"/>
              <a:buAutoNum type="arabicPeriod" startAt="2"/>
              <a:tabLst>
                <a:tab pos="1591945" algn="l"/>
                <a:tab pos="1601470" algn="l"/>
              </a:tabLst>
            </a:pPr>
            <a:r>
              <a:rPr lang="en-US" sz="2000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</a:t>
            </a:r>
            <a:r>
              <a:rPr lang="en-US" sz="2000" spc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z="2000" spc="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elps</a:t>
            </a:r>
            <a:r>
              <a:rPr lang="en-US" sz="2000" spc="40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ministry</a:t>
            </a:r>
            <a:r>
              <a:rPr lang="en-US" sz="2000" spc="175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assists</a:t>
            </a:r>
            <a:r>
              <a:rPr lang="en-US" sz="2000" spc="40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five</a:t>
            </a:r>
            <a:r>
              <a:rPr lang="en-US" sz="2000" spc="0" dirty="0">
                <a:solidFill>
                  <a:srgbClr val="77777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2000" spc="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fold </a:t>
            </a:r>
            <a:r>
              <a:rPr lang="en-US" sz="2000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ministers</a:t>
            </a:r>
            <a:r>
              <a:rPr lang="en-US" sz="2000" spc="135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accomplish</a:t>
            </a:r>
            <a:r>
              <a:rPr lang="en-US" sz="2000" spc="13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fulfill </a:t>
            </a:r>
            <a:r>
              <a:rPr lang="en-US" sz="2000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their God</a:t>
            </a:r>
            <a:r>
              <a:rPr lang="en-US" sz="2000" spc="0" dirty="0"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2000" spc="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given vision</a:t>
            </a:r>
            <a:r>
              <a:rPr lang="en-US" sz="2000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IN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 startAt="2"/>
              <a:tabLst>
                <a:tab pos="1601470" algn="l"/>
              </a:tabLst>
            </a:pPr>
            <a:r>
              <a:rPr lang="en-US" sz="2000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000" spc="29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servant’s </a:t>
            </a:r>
            <a:r>
              <a:rPr lang="en-US" sz="2000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place</a:t>
            </a:r>
            <a:r>
              <a:rPr lang="en-US" sz="2000" spc="55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 to</a:t>
            </a:r>
            <a:r>
              <a:rPr lang="en-US" sz="2000" spc="5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take s</a:t>
            </a:r>
            <a:r>
              <a:rPr lang="en-US" sz="2000" spc="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ome</a:t>
            </a:r>
            <a:r>
              <a:rPr lang="en-US" sz="2000" spc="45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sz="2000" spc="75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2000" spc="5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load</a:t>
            </a:r>
            <a:r>
              <a:rPr lang="en-US" sz="2000" spc="75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off</a:t>
            </a:r>
            <a:r>
              <a:rPr lang="en-US" sz="2000" spc="115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2000" spc="8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five</a:t>
            </a:r>
            <a:r>
              <a:rPr lang="en-US" sz="2000" spc="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-fold</a:t>
            </a:r>
            <a:r>
              <a:rPr lang="en-US" sz="2000" spc="14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-1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minister.</a:t>
            </a:r>
            <a:endParaRPr lang="en-IN" sz="20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328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158BA-37A1-03B9-1347-699A08243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1471" y="1566153"/>
            <a:ext cx="8561747" cy="1605065"/>
          </a:xfrm>
        </p:spPr>
        <p:txBody>
          <a:bodyPr>
            <a:normAutofit/>
          </a:bodyPr>
          <a:lstStyle/>
          <a:p>
            <a:r>
              <a:rPr lang="en-US" sz="4800" dirty="0"/>
              <a:t>Supernatural Helps Ministry throughout the Bible</a:t>
            </a:r>
            <a:endParaRPr lang="en-IN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6C98B-91D1-19E6-A0A3-866A63E23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94" y="3275632"/>
            <a:ext cx="12636229" cy="3261352"/>
          </a:xfrm>
        </p:spPr>
        <p:txBody>
          <a:bodyPr>
            <a:normAutofit/>
          </a:bodyPr>
          <a:lstStyle/>
          <a:p>
            <a:pPr marL="742950" lvl="1" indent="-285750" algn="l">
              <a:buFont typeface="+mj-lt"/>
              <a:buAutoNum type="alphaUcPeriod"/>
              <a:tabLst>
                <a:tab pos="1383030" algn="l"/>
              </a:tabLst>
            </a:pPr>
            <a:r>
              <a:rPr lang="en-US" sz="2000" b="1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Helps</a:t>
            </a:r>
            <a:r>
              <a:rPr lang="en-US" sz="2000" b="1" spc="-55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Ministry</a:t>
            </a:r>
            <a:r>
              <a:rPr lang="en-US" sz="2000" b="1" spc="3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z="2000" b="1" spc="-45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2000" b="1" spc="-35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Old</a:t>
            </a:r>
            <a:r>
              <a:rPr lang="en-US" sz="2000" b="1" spc="-45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-1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Testament</a:t>
            </a:r>
            <a:endParaRPr lang="en-IN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0" lvl="2" indent="-228600" algn="l">
              <a:buFont typeface="+mj-lt"/>
              <a:buAutoNum type="alphaLcPeriod" startAt="12"/>
              <a:tabLst>
                <a:tab pos="1600200" algn="l"/>
              </a:tabLst>
            </a:pPr>
            <a:r>
              <a:rPr lang="en-US" sz="2000" spc="-5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Eliezer,</a:t>
            </a:r>
            <a:r>
              <a:rPr lang="en-US" sz="2000" spc="-65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-5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Abraham</a:t>
            </a:r>
            <a:r>
              <a:rPr lang="en-US" sz="2000" spc="-5" dirty="0">
                <a:solidFill>
                  <a:srgbClr val="77777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'</a:t>
            </a:r>
            <a:r>
              <a:rPr lang="en-US" sz="2000" spc="-5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US" sz="2000" spc="-75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-1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servant</a:t>
            </a:r>
            <a:endParaRPr lang="en-IN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600200" marR="880110" lvl="3" indent="-228600" algn="l">
              <a:lnSpc>
                <a:spcPct val="121000"/>
              </a:lnSpc>
              <a:spcBef>
                <a:spcPts val="5"/>
              </a:spcBef>
              <a:spcAft>
                <a:spcPts val="0"/>
              </a:spcAft>
              <a:buFont typeface="+mj-lt"/>
              <a:buAutoNum type="alphaLcPeriod"/>
              <a:tabLst>
                <a:tab pos="1813560" algn="l"/>
                <a:tab pos="1814830" algn="l"/>
              </a:tabLst>
            </a:pPr>
            <a:r>
              <a:rPr lang="en-US" sz="2000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Such</a:t>
            </a:r>
            <a:r>
              <a:rPr lang="en-US" sz="2000" spc="115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en-US" sz="2000" spc="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close </a:t>
            </a:r>
            <a:r>
              <a:rPr lang="en-US" sz="2000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personal assistant as</a:t>
            </a:r>
            <a:r>
              <a:rPr lang="en-US" sz="1400" spc="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be</a:t>
            </a:r>
            <a:r>
              <a:rPr lang="en-US" sz="2000" spc="-5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considered a</a:t>
            </a:r>
            <a:r>
              <a:rPr lang="en-US" sz="2000" spc="9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potential</a:t>
            </a:r>
            <a:r>
              <a:rPr lang="en-US" sz="2000" spc="19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heir – Genesis 15:2-3</a:t>
            </a:r>
            <a:r>
              <a:rPr lang="en-US" sz="2000" spc="0" dirty="0">
                <a:solidFill>
                  <a:srgbClr val="6666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IN" sz="20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600200" marR="655320" lvl="3" indent="-228600" algn="l">
              <a:lnSpc>
                <a:spcPct val="126000"/>
              </a:lnSpc>
              <a:spcBef>
                <a:spcPts val="1140"/>
              </a:spcBef>
              <a:spcAft>
                <a:spcPts val="0"/>
              </a:spcAft>
              <a:buFont typeface="+mj-lt"/>
              <a:buAutoNum type="alphaLcPeriod"/>
              <a:tabLst>
                <a:tab pos="1817370" algn="l"/>
              </a:tabLst>
            </a:pPr>
            <a:r>
              <a:rPr lang="en-US" sz="2000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When</a:t>
            </a:r>
            <a:r>
              <a:rPr lang="en-US" sz="2000" spc="105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</a:t>
            </a:r>
            <a:r>
              <a:rPr lang="en-US" sz="2000" spc="10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came</a:t>
            </a:r>
            <a:r>
              <a:rPr lang="en-US" sz="2000" spc="13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time to</a:t>
            </a:r>
            <a:r>
              <a:rPr lang="en-US" sz="2000" spc="400" dirty="0">
                <a:solidFill>
                  <a:srgbClr val="38383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seek a</a:t>
            </a:r>
            <a:r>
              <a:rPr lang="en-US" sz="2000" spc="105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wife for Isaac, Abraham</a:t>
            </a:r>
            <a:r>
              <a:rPr lang="en-US" sz="2000" spc="40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sen</a:t>
            </a:r>
            <a:r>
              <a:rPr lang="en-US" sz="2000" spc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 </a:t>
            </a:r>
            <a:r>
              <a:rPr lang="en-US" sz="2000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Eliezer,</a:t>
            </a:r>
            <a:r>
              <a:rPr lang="en-US" sz="2000" spc="40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who </a:t>
            </a:r>
            <a:r>
              <a:rPr lang="en-US" sz="2000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prayed</a:t>
            </a:r>
            <a:r>
              <a:rPr lang="en-US" sz="2000" spc="135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</a:t>
            </a:r>
            <a:r>
              <a:rPr lang="en-US" sz="2000" spc="55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2000" spc="34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en-US" sz="2000" spc="16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received -</a:t>
            </a:r>
            <a:r>
              <a:rPr lang="en-US" sz="2000" spc="40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supernatural</a:t>
            </a:r>
            <a:r>
              <a:rPr lang="en-US" sz="2000" spc="20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assistance -</a:t>
            </a:r>
            <a:r>
              <a:rPr lang="en-US" sz="2000" spc="7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Genesis</a:t>
            </a:r>
            <a:r>
              <a:rPr lang="en-US" sz="2000" spc="40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spc="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24:</a:t>
            </a:r>
            <a:r>
              <a:rPr lang="en-US" sz="2000" spc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000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2-</a:t>
            </a:r>
            <a:r>
              <a:rPr lang="en-US" sz="2000" spc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2000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</a:t>
            </a:r>
            <a:endParaRPr lang="en-IN" sz="20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869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158BA-37A1-03B9-1347-699A08243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51471" y="1566153"/>
            <a:ext cx="8561747" cy="1605065"/>
          </a:xfrm>
        </p:spPr>
        <p:txBody>
          <a:bodyPr>
            <a:normAutofit/>
          </a:bodyPr>
          <a:lstStyle/>
          <a:p>
            <a:r>
              <a:rPr lang="en-US" sz="4800" dirty="0"/>
              <a:t>Supernatural Helps Ministry throughout the Bible</a:t>
            </a:r>
            <a:endParaRPr lang="en-IN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6C98B-91D1-19E6-A0A3-866A63E23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94555" y="3275632"/>
            <a:ext cx="12636229" cy="3261352"/>
          </a:xfrm>
        </p:spPr>
        <p:txBody>
          <a:bodyPr>
            <a:normAutofit/>
          </a:bodyPr>
          <a:lstStyle/>
          <a:p>
            <a:pPr marL="742950" lvl="1" indent="-285750" algn="l">
              <a:buFont typeface="+mj-lt"/>
              <a:buAutoNum type="alphaUcPeriod"/>
              <a:tabLst>
                <a:tab pos="1383030" algn="l"/>
              </a:tabLst>
            </a:pPr>
            <a:r>
              <a:rPr lang="en-US" sz="2000" b="1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Helps</a:t>
            </a:r>
            <a:r>
              <a:rPr lang="en-US" sz="2000" b="1" spc="-55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Ministry</a:t>
            </a:r>
            <a:r>
              <a:rPr lang="en-US" sz="2000" b="1" spc="30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z="2000" b="1" spc="-45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2000" b="1" spc="-35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Old</a:t>
            </a:r>
            <a:r>
              <a:rPr lang="en-US" sz="2000" b="1" spc="-45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spc="-1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Testament</a:t>
            </a:r>
            <a:endParaRPr lang="en-IN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2" algn="l">
              <a:tabLst>
                <a:tab pos="1600200" algn="l"/>
              </a:tabLst>
            </a:pPr>
            <a:r>
              <a:rPr lang="en-US" sz="1900" spc="-5" dirty="0">
                <a:solidFill>
                  <a:srgbClr val="38383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Joseph</a:t>
            </a:r>
          </a:p>
          <a:p>
            <a:pPr lvl="2" algn="l">
              <a:tabLst>
                <a:tab pos="1600200" algn="l"/>
              </a:tabLst>
            </a:pPr>
            <a:r>
              <a:rPr lang="en-US" sz="1900" spc="-5" dirty="0">
                <a:solidFill>
                  <a:srgbClr val="383838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 Aaron &amp; Hur</a:t>
            </a:r>
          </a:p>
          <a:p>
            <a:pPr lvl="2" algn="l">
              <a:tabLst>
                <a:tab pos="1600200" algn="l"/>
              </a:tabLst>
            </a:pPr>
            <a:r>
              <a:rPr lang="en-US" sz="1900" spc="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God </a:t>
            </a:r>
            <a:r>
              <a:rPr lang="en-US" sz="1900" spc="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called skilled</a:t>
            </a:r>
            <a:r>
              <a:rPr lang="en-US" sz="1900" spc="15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900" spc="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</a:t>
            </a:r>
            <a:r>
              <a:rPr lang="en-US" sz="1900" spc="125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900" spc="0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help </a:t>
            </a:r>
            <a:r>
              <a:rPr lang="en-US" sz="1900" spc="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Moses </a:t>
            </a:r>
            <a:r>
              <a:rPr lang="en-US" sz="1900" spc="0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build </a:t>
            </a:r>
            <a:r>
              <a:rPr lang="en-US" sz="1900" spc="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Tabernacle</a:t>
            </a:r>
            <a:r>
              <a:rPr lang="en-US" sz="1900" spc="11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900" spc="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en-US" sz="1900" spc="95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900" spc="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its</a:t>
            </a:r>
            <a:r>
              <a:rPr lang="en-US" sz="1900" spc="4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900" spc="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furnishings.</a:t>
            </a:r>
            <a:r>
              <a:rPr lang="en-US" sz="1900" spc="2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900" spc="0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Then</a:t>
            </a:r>
            <a:r>
              <a:rPr lang="en-US" sz="1900" spc="200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900" spc="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</a:t>
            </a:r>
            <a:r>
              <a:rPr lang="en-US" sz="1900" spc="4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900" spc="0" dirty="0">
                <a:solidFill>
                  <a:srgbClr val="15161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</a:t>
            </a:r>
            <a:r>
              <a:rPr lang="en-US" sz="1900" spc="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perna</a:t>
            </a:r>
            <a:r>
              <a:rPr lang="en-US" sz="1900" spc="0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</a:t>
            </a:r>
            <a:r>
              <a:rPr lang="en-US" sz="1900" spc="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1900" spc="0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ll</a:t>
            </a:r>
            <a:r>
              <a:rPr lang="en-US" sz="1900" spc="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 anointed</a:t>
            </a:r>
            <a:r>
              <a:rPr lang="en-US" sz="1900" spc="20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900" spc="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them</a:t>
            </a:r>
            <a:r>
              <a:rPr lang="en-US" sz="1900" spc="15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900" spc="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</a:t>
            </a:r>
            <a:r>
              <a:rPr lang="en-US" sz="1900" spc="20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900" spc="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their</a:t>
            </a:r>
            <a:r>
              <a:rPr lang="en-US" sz="1900" spc="17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900" spc="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task. (Exodus 35:30-35)</a:t>
            </a:r>
            <a:endParaRPr lang="en-IN" sz="19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2" algn="l">
              <a:tabLst>
                <a:tab pos="1600200" algn="l"/>
              </a:tabLst>
            </a:pPr>
            <a:r>
              <a:rPr lang="en-US" sz="1900" spc="0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God</a:t>
            </a:r>
            <a:r>
              <a:rPr lang="en-US" sz="1900" spc="210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900" spc="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gave</a:t>
            </a:r>
            <a:r>
              <a:rPr lang="en-US" sz="1900" spc="155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900" spc="-35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Moses </a:t>
            </a:r>
            <a:r>
              <a:rPr lang="en-US" sz="1900" spc="0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70</a:t>
            </a:r>
            <a:r>
              <a:rPr lang="en-US" sz="1900" spc="50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900" spc="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elders</a:t>
            </a:r>
            <a:r>
              <a:rPr lang="en-US" sz="1900" spc="185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900" spc="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</a:t>
            </a:r>
            <a:r>
              <a:rPr lang="en-US" sz="1900" spc="12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900" spc="0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help  </a:t>
            </a:r>
            <a:r>
              <a:rPr lang="en-US" sz="1900" spc="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him</a:t>
            </a:r>
            <a:r>
              <a:rPr lang="en-US" sz="1900" spc="16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900" spc="0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lead </a:t>
            </a:r>
            <a:r>
              <a:rPr lang="en-US" sz="1900" spc="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1900" spc="130" dirty="0">
                <a:solidFill>
                  <a:srgbClr val="3A3A3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900" spc="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people</a:t>
            </a:r>
            <a:r>
              <a:rPr lang="en-US" sz="1900" spc="10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900" spc="0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z="1900" spc="145" dirty="0">
                <a:solidFill>
                  <a:srgbClr val="282828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900" spc="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1900" spc="22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900" spc="0" dirty="0">
                <a:solidFill>
                  <a:srgbClr val="4B4B4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wilderness. (Numbers 11)</a:t>
            </a:r>
          </a:p>
          <a:p>
            <a:pPr lvl="2" algn="l">
              <a:tabLst>
                <a:tab pos="1600200" algn="l"/>
              </a:tabLst>
            </a:pPr>
            <a:r>
              <a:rPr lang="en-US" sz="1900" spc="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GOD IMPARTED SUPERNATURAL ABILITY TO THE ELDERS.</a:t>
            </a:r>
            <a:endParaRPr lang="en-IN" sz="19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2" algn="l">
              <a:tabLst>
                <a:tab pos="1600200" algn="l"/>
              </a:tabLst>
            </a:pPr>
            <a:endParaRPr lang="en-IN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67982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255</TotalTime>
  <Words>2635</Words>
  <Application>Microsoft Office PowerPoint</Application>
  <PresentationFormat>Widescreen</PresentationFormat>
  <Paragraphs>176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Arial</vt:lpstr>
      <vt:lpstr>Palatino Linotype</vt:lpstr>
      <vt:lpstr>Times New Roman</vt:lpstr>
      <vt:lpstr>Gallery</vt:lpstr>
      <vt:lpstr>The Ministry of Helps</vt:lpstr>
      <vt:lpstr>Course Objectives</vt:lpstr>
      <vt:lpstr>Module 5: Session 1  Supernatural Helps Ministry throughout the Bible</vt:lpstr>
      <vt:lpstr>What is the Ministry of Helps?</vt:lpstr>
      <vt:lpstr>What is the Ministry of Helps?</vt:lpstr>
      <vt:lpstr>What is the Ministry of Helps?</vt:lpstr>
      <vt:lpstr>What is the Ministry of Helps?</vt:lpstr>
      <vt:lpstr>Supernatural Helps Ministry throughout the Bible</vt:lpstr>
      <vt:lpstr>Supernatural Helps Ministry throughout the Bible</vt:lpstr>
      <vt:lpstr>Supernatural Helps Ministry throughout the Bible</vt:lpstr>
      <vt:lpstr>Supernatural Helps Ministry throughout the Bible</vt:lpstr>
      <vt:lpstr>Supernatural Helps Ministry throughout the Bible</vt:lpstr>
      <vt:lpstr>Supernatural Helps Ministry throughout the Bible</vt:lpstr>
      <vt:lpstr>Supernatural Helps Ministry throughout the Bible</vt:lpstr>
      <vt:lpstr>Supernatural Helps Ministry throughout the Bible</vt:lpstr>
      <vt:lpstr>Supernatural Helps Ministry throughout the Bible</vt:lpstr>
      <vt:lpstr>Supernatural Helps Ministry throughout the Bible</vt:lpstr>
      <vt:lpstr>Supernatural Helps Ministry throughout the Bible</vt:lpstr>
      <vt:lpstr>Supernatural Helps Ministry throughout the Bible</vt:lpstr>
      <vt:lpstr>Supernatural Helps Ministry throughout the Bible</vt:lpstr>
      <vt:lpstr>Supernatural Helps Ministry throughout the Bible</vt:lpstr>
      <vt:lpstr>Supernatural Helps Ministry throughout the Bible</vt:lpstr>
      <vt:lpstr>H – Having E – Enough L – Loving P – People S – Serving</vt:lpstr>
      <vt:lpstr>Who Can Help?</vt:lpstr>
      <vt:lpstr>Who Can Help?</vt:lpstr>
      <vt:lpstr>Who Can Help?</vt:lpstr>
      <vt:lpstr>Who Can Help?</vt:lpstr>
      <vt:lpstr>Who Can Help?</vt:lpstr>
      <vt:lpstr>Who Can Help?</vt:lpstr>
      <vt:lpstr>Who Can Help?</vt:lpstr>
      <vt:lpstr>Who Can Help?</vt:lpstr>
      <vt:lpstr>Four Lists of “Gifts” found in the Bible</vt:lpstr>
      <vt:lpstr>Four Lists of “Gifts” found in the Bible</vt:lpstr>
      <vt:lpstr>Four Lists of “Gifts” found in the Bible</vt:lpstr>
      <vt:lpstr>Four Lists of “Gifts” found in the Bible</vt:lpstr>
      <vt:lpstr>Link to Menti:  https://www.menti.com/alwctjugevh8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Rajeev S. Bhalerao (Faculty – Pathways School Noida)</dc:creator>
  <cp:lastModifiedBy>Rajeev S. Bhalerao (Faculty – Pathways School Noida)</cp:lastModifiedBy>
  <cp:revision>21</cp:revision>
  <dcterms:created xsi:type="dcterms:W3CDTF">2024-08-21T16:07:25Z</dcterms:created>
  <dcterms:modified xsi:type="dcterms:W3CDTF">2024-08-22T17:16:32Z</dcterms:modified>
</cp:coreProperties>
</file>