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6" r:id="rId5"/>
    <p:sldId id="293" r:id="rId6"/>
    <p:sldId id="294" r:id="rId7"/>
    <p:sldId id="295" r:id="rId8"/>
    <p:sldId id="296" r:id="rId9"/>
    <p:sldId id="297" r:id="rId10"/>
    <p:sldId id="299" r:id="rId11"/>
    <p:sldId id="300" r:id="rId12"/>
    <p:sldId id="301" r:id="rId13"/>
    <p:sldId id="302" r:id="rId14"/>
    <p:sldId id="303" r:id="rId15"/>
    <p:sldId id="304" r:id="rId16"/>
    <p:sldId id="305" r:id="rId17"/>
    <p:sldId id="306" r:id="rId18"/>
    <p:sldId id="307" r:id="rId19"/>
    <p:sldId id="308" r:id="rId20"/>
    <p:sldId id="309" r:id="rId21"/>
    <p:sldId id="311" r:id="rId22"/>
    <p:sldId id="310" r:id="rId23"/>
    <p:sldId id="312" r:id="rId24"/>
    <p:sldId id="313" r:id="rId25"/>
    <p:sldId id="287" r:id="rId26"/>
    <p:sldId id="288" r:id="rId27"/>
    <p:sldId id="289" r:id="rId28"/>
    <p:sldId id="290" r:id="rId29"/>
    <p:sldId id="291" r:id="rId30"/>
    <p:sldId id="29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8/28/2024</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8/28/2024</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8/28/2024</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menti.com/alwctjugevh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802298"/>
            <a:ext cx="9698895" cy="1590705"/>
          </a:xfrm>
        </p:spPr>
        <p:txBody>
          <a:bodyPr>
            <a:normAutofit fontScale="90000"/>
          </a:bodyPr>
          <a:lstStyle/>
          <a:p>
            <a:r>
              <a:rPr lang="en-US" sz="8000" dirty="0"/>
              <a:t>The Ministry of Helps</a:t>
            </a:r>
            <a:endParaRPr lang="en-IN" sz="80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r>
              <a:rPr lang="en-US" sz="2000" dirty="0"/>
              <a:t>Week 1 (22 Aug): supernatural helps ministry throughout the bible</a:t>
            </a:r>
          </a:p>
          <a:p>
            <a:r>
              <a:rPr lang="en-US" sz="2000" dirty="0"/>
              <a:t>Week 2 (29 </a:t>
            </a:r>
            <a:r>
              <a:rPr lang="en-US" sz="2000" dirty="0" err="1"/>
              <a:t>aug</a:t>
            </a:r>
            <a:r>
              <a:rPr lang="en-US" sz="2000" dirty="0"/>
              <a:t>): qualifications for a high call</a:t>
            </a:r>
          </a:p>
          <a:p>
            <a:r>
              <a:rPr lang="en-US" sz="2000" dirty="0"/>
              <a:t>Week 3 (5 </a:t>
            </a:r>
            <a:r>
              <a:rPr lang="en-US" sz="2000" dirty="0" err="1"/>
              <a:t>sep</a:t>
            </a:r>
            <a:r>
              <a:rPr lang="en-US" sz="2000" dirty="0"/>
              <a:t>): the problem of burn-out and how to avoid it</a:t>
            </a:r>
          </a:p>
          <a:p>
            <a:r>
              <a:rPr lang="en-US" sz="2000" dirty="0"/>
              <a:t>Week 4 (12 </a:t>
            </a:r>
            <a:r>
              <a:rPr lang="en-US" sz="2000" dirty="0" err="1"/>
              <a:t>sep</a:t>
            </a:r>
            <a:r>
              <a:rPr lang="en-US" sz="2000" dirty="0"/>
              <a:t>): finding and staying in your place of ministry</a:t>
            </a:r>
          </a:p>
          <a:p>
            <a:r>
              <a:rPr lang="en-US" sz="2000" dirty="0"/>
              <a:t>Week 5 (19 </a:t>
            </a:r>
            <a:r>
              <a:rPr lang="en-US" sz="2000" dirty="0" err="1"/>
              <a:t>sep</a:t>
            </a:r>
            <a:r>
              <a:rPr lang="en-US" sz="2000" dirty="0"/>
              <a:t>): getting along with difficult people</a:t>
            </a:r>
          </a:p>
          <a:p>
            <a:r>
              <a:rPr lang="en-US" sz="2000" dirty="0"/>
              <a:t>26 September: Q &amp; A</a:t>
            </a:r>
            <a:endParaRPr lang="en-IN" sz="2000" dirty="0"/>
          </a:p>
        </p:txBody>
      </p:sp>
    </p:spTree>
    <p:extLst>
      <p:ext uri="{BB962C8B-B14F-4D97-AF65-F5344CB8AC3E}">
        <p14:creationId xmlns:p14="http://schemas.microsoft.com/office/powerpoint/2010/main" val="94890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B96C98B-91D1-19E6-A0A3-866A63E230E1}"/>
              </a:ext>
            </a:extLst>
          </p:cNvPr>
          <p:cNvSpPr>
            <a:spLocks noGrp="1"/>
          </p:cNvSpPr>
          <p:nvPr>
            <p:ph type="subTitle" idx="4294967295"/>
          </p:nvPr>
        </p:nvSpPr>
        <p:spPr>
          <a:xfrm>
            <a:off x="0" y="418066"/>
            <a:ext cx="12315825" cy="5846763"/>
          </a:xfrm>
        </p:spPr>
        <p:txBody>
          <a:bodyPr>
            <a:noAutofit/>
          </a:bodyPr>
          <a:lstStyle/>
          <a:p>
            <a:r>
              <a:rPr lang="en-US" i="1" dirty="0"/>
              <a:t>But Jesus called them to [Him] and said to them, You know that those who are recognized as governing... the Gentiles... lord it over them [ruling with absolute power, holding them in subjection], and their great men exercise authority and dominion over them.</a:t>
            </a:r>
            <a:endParaRPr lang="en-IN" sz="1800" dirty="0"/>
          </a:p>
          <a:p>
            <a:r>
              <a:rPr lang="en-US" i="1" dirty="0"/>
              <a:t>But this is not to be so among you; instead, whoever desires to be great among you must be your servant,</a:t>
            </a:r>
            <a:endParaRPr lang="en-IN" sz="1800" dirty="0"/>
          </a:p>
          <a:p>
            <a:r>
              <a:rPr lang="en-US" i="1" dirty="0"/>
              <a:t>And whoever wishes to be most important and first in rank among you must be slave of all.</a:t>
            </a:r>
            <a:endParaRPr lang="en-IN" sz="1800" dirty="0"/>
          </a:p>
          <a:p>
            <a:r>
              <a:rPr lang="en-US" i="1" dirty="0"/>
              <a:t>For even the Son of Man came not to have service rendered to Him, but to serve, and to give His life as a ransom for many. (Mark 10:42-44 </a:t>
            </a:r>
            <a:r>
              <a:rPr lang="en-US" sz="1400" i="1" dirty="0"/>
              <a:t>AMP).</a:t>
            </a:r>
          </a:p>
          <a:p>
            <a:endParaRPr lang="en-IN" sz="1800" dirty="0"/>
          </a:p>
          <a:p>
            <a:r>
              <a:rPr lang="en-US" i="1" dirty="0"/>
              <a:t>"You've observed how godless rulers throw their weight around," he said, "and when people get a little power how quickly it goes to their heads. It's not going to be that way with you. Whoever wants to be great must become a servant. Whoever wants to be first among you must be your slave" (Mark 10:43-43 </a:t>
            </a:r>
            <a:r>
              <a:rPr lang="en-US" sz="1400" i="1" dirty="0"/>
              <a:t>MSG).</a:t>
            </a:r>
            <a:endParaRPr lang="en-IN" sz="1800" dirty="0"/>
          </a:p>
        </p:txBody>
      </p:sp>
    </p:spTree>
    <p:extLst>
      <p:ext uri="{BB962C8B-B14F-4D97-AF65-F5344CB8AC3E}">
        <p14:creationId xmlns:p14="http://schemas.microsoft.com/office/powerpoint/2010/main" val="67330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marR="736600" lvl="1">
              <a:lnSpc>
                <a:spcPct val="111000"/>
              </a:lnSpc>
              <a:spcAft>
                <a:spcPts val="0"/>
              </a:spcAft>
              <a:tabLst>
                <a:tab pos="1811655" algn="l"/>
                <a:tab pos="1869440" algn="l"/>
              </a:tabLst>
            </a:pP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If</a:t>
            </a:r>
            <a:r>
              <a:rPr lang="en-US" sz="2000" b="1" cap="all" spc="1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000" b="1" cap="all"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desire to do</a:t>
            </a:r>
            <a:r>
              <a:rPr lang="en-US" sz="2000" b="1" cap="all"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great</a:t>
            </a:r>
            <a:r>
              <a:rPr lang="en-US" sz="2000" b="1" cap="all"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things</a:t>
            </a:r>
            <a:r>
              <a:rPr lang="en-US" sz="2000" b="1" cap="all"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2000" b="1" cap="all"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the Kingdom</a:t>
            </a:r>
            <a:r>
              <a:rPr lang="en-US" sz="2000" b="1" cap="all"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2000" b="1" cap="all"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God, </a:t>
            </a:r>
          </a:p>
          <a:p>
            <a:pPr marR="736600" lvl="1">
              <a:lnSpc>
                <a:spcPct val="111000"/>
              </a:lnSpc>
              <a:spcAft>
                <a:spcPts val="0"/>
              </a:spcAft>
              <a:tabLst>
                <a:tab pos="1811655" algn="l"/>
                <a:tab pos="1869440" algn="l"/>
              </a:tabLst>
            </a:pP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000" b="1" cap="all"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must be a </a:t>
            </a:r>
            <a:r>
              <a:rPr lang="en-US" sz="2000" b="1" cap="all" spc="-10" dirty="0">
                <a:effectLst/>
                <a:latin typeface="Times New Roman" panose="02020603050405020304" pitchFamily="18" charset="0"/>
                <a:ea typeface="Times New Roman" panose="02020603050405020304" pitchFamily="18" charset="0"/>
                <a:cs typeface="Times New Roman" panose="02020603050405020304" pitchFamily="18" charset="0"/>
              </a:rPr>
              <a:t>servant.</a:t>
            </a:r>
          </a:p>
          <a:p>
            <a:pPr marR="736600" lvl="1">
              <a:lnSpc>
                <a:spcPct val="111000"/>
              </a:lnSpc>
              <a:spcAft>
                <a:spcPts val="0"/>
              </a:spcAft>
              <a:tabLst>
                <a:tab pos="1811655" algn="l"/>
                <a:tab pos="1869440" algn="l"/>
              </a:tabLst>
            </a:pPr>
            <a:endParaRPr lang="en-IN" sz="2000" b="1"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spcBef>
                <a:spcPts val="1155"/>
              </a:spcBef>
              <a:spcAft>
                <a:spcPts val="0"/>
              </a:spcAft>
              <a:tabLst>
                <a:tab pos="1818005" algn="l"/>
              </a:tabLst>
            </a:pP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000" b="1" cap="all"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leader</a:t>
            </a:r>
            <a:r>
              <a:rPr lang="en-US" sz="2000" b="1" cap="all" spc="3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serves</a:t>
            </a:r>
            <a:r>
              <a:rPr lang="en-US" sz="2000" b="1" cap="all"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those</a:t>
            </a:r>
            <a:r>
              <a:rPr lang="en-US" sz="2000" b="1" cap="all"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assigned</a:t>
            </a:r>
            <a:r>
              <a:rPr lang="en-US" sz="2000" b="1" cap="all"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2000" b="1" cap="all" spc="3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20" dirty="0">
                <a:effectLst/>
                <a:latin typeface="Times New Roman" panose="02020603050405020304" pitchFamily="18" charset="0"/>
                <a:ea typeface="Times New Roman" panose="02020603050405020304" pitchFamily="18" charset="0"/>
                <a:cs typeface="Times New Roman" panose="02020603050405020304" pitchFamily="18" charset="0"/>
              </a:rPr>
              <a:t>him.</a:t>
            </a:r>
            <a:endParaRPr lang="en-IN" sz="2000" b="1"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65"/>
              </a:spcBef>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1811655" algn="l"/>
              </a:tabLst>
            </a:pP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The spirit</a:t>
            </a:r>
            <a:r>
              <a:rPr lang="en-US" sz="2000" b="1" cap="all"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2000" b="1" cap="all"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servanthood</a:t>
            </a:r>
            <a:r>
              <a:rPr lang="en-US" sz="2000" b="1" cap="all"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b="1" cap="all"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b="1" cap="all"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cap="all"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2000" b="1" cap="all"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000" b="1" cap="all" spc="-25"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000" b="1"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52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Gift of Serving</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207533"/>
            <a:ext cx="10515601" cy="3261352"/>
          </a:xfrm>
        </p:spPr>
        <p:txBody>
          <a:bodyPr>
            <a:normAutofit/>
          </a:bodyPr>
          <a:lstStyle/>
          <a:p>
            <a:pPr marR="733425" lvl="2">
              <a:lnSpc>
                <a:spcPct val="108000"/>
              </a:lnSpc>
              <a:spcBef>
                <a:spcPts val="1250"/>
              </a:spcBef>
              <a:spcAft>
                <a:spcPts val="0"/>
              </a:spcAft>
              <a:tabLst>
                <a:tab pos="1597025" algn="l"/>
                <a:tab pos="1598930" algn="l"/>
              </a:tabLst>
            </a:pPr>
            <a:r>
              <a:rPr lang="en-US" sz="2000" b="1" cap="all" spc="0" dirty="0">
                <a:effectLst/>
                <a:latin typeface="Times New Roman" panose="02020603050405020304" pitchFamily="18" charset="0"/>
                <a:ea typeface="Times New Roman" panose="02020603050405020304" pitchFamily="18" charset="0"/>
              </a:rPr>
              <a:t>Even</a:t>
            </a:r>
            <a:r>
              <a:rPr lang="en-US" sz="2000" b="1" cap="all" spc="11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though</a:t>
            </a:r>
            <a:r>
              <a:rPr lang="en-US" sz="2000" b="1" cap="all" spc="9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all</a:t>
            </a:r>
            <a:r>
              <a:rPr lang="en-US" sz="2000" b="1" cap="all" spc="8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believers</a:t>
            </a:r>
            <a:r>
              <a:rPr lang="en-US" sz="2000" b="1" cap="all" spc="40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are called</a:t>
            </a:r>
            <a:r>
              <a:rPr lang="en-US" sz="2000" b="1" cap="all" spc="13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to</a:t>
            </a:r>
            <a:r>
              <a:rPr lang="en-US" sz="2000" b="1" cap="all" spc="-2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serve,</a:t>
            </a:r>
            <a:endParaRPr lang="en-US" sz="2000" b="1" cap="all" spc="345" dirty="0">
              <a:latin typeface="Times New Roman" panose="02020603050405020304" pitchFamily="18" charset="0"/>
              <a:ea typeface="Times New Roman" panose="02020603050405020304" pitchFamily="18" charset="0"/>
            </a:endParaRPr>
          </a:p>
          <a:p>
            <a:pPr marR="733425" lvl="2">
              <a:lnSpc>
                <a:spcPct val="108000"/>
              </a:lnSpc>
              <a:spcBef>
                <a:spcPts val="1250"/>
              </a:spcBef>
              <a:spcAft>
                <a:spcPts val="0"/>
              </a:spcAft>
              <a:tabLst>
                <a:tab pos="1597025" algn="l"/>
                <a:tab pos="1598930" algn="l"/>
              </a:tabLst>
            </a:pPr>
            <a:r>
              <a:rPr lang="en-US" sz="2000" b="1" cap="all" spc="0" dirty="0">
                <a:effectLst/>
                <a:latin typeface="Times New Roman" panose="02020603050405020304" pitchFamily="18" charset="0"/>
                <a:ea typeface="Times New Roman" panose="02020603050405020304" pitchFamily="18" charset="0"/>
              </a:rPr>
              <a:t>there is</a:t>
            </a:r>
            <a:r>
              <a:rPr lang="en-US" sz="2000" b="1" cap="all" spc="40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also a </a:t>
            </a:r>
            <a:r>
              <a:rPr lang="en-US" sz="2000" b="1" i="1" cap="all" spc="0" dirty="0">
                <a:effectLst/>
                <a:latin typeface="Times New Roman" panose="02020603050405020304" pitchFamily="18" charset="0"/>
                <a:ea typeface="Times New Roman" panose="02020603050405020304" pitchFamily="18" charset="0"/>
              </a:rPr>
              <a:t>gift</a:t>
            </a:r>
            <a:r>
              <a:rPr lang="en-US" sz="2000" b="1" i="1" cap="all" spc="8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of</a:t>
            </a:r>
            <a:r>
              <a:rPr lang="en-US" sz="2000" b="1" cap="all" spc="40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serving </a:t>
            </a:r>
            <a:r>
              <a:rPr lang="en-US" sz="2000" b="1" cap="all" spc="-10" dirty="0">
                <a:effectLst/>
                <a:latin typeface="Times New Roman" panose="02020603050405020304" pitchFamily="18" charset="0"/>
                <a:ea typeface="Times New Roman" panose="02020603050405020304" pitchFamily="18" charset="0"/>
              </a:rPr>
              <a:t>("ministry").</a:t>
            </a:r>
          </a:p>
          <a:p>
            <a:pPr marR="733425" lvl="2">
              <a:lnSpc>
                <a:spcPct val="108000"/>
              </a:lnSpc>
              <a:spcBef>
                <a:spcPts val="1250"/>
              </a:spcBef>
              <a:spcAft>
                <a:spcPts val="0"/>
              </a:spcAft>
              <a:tabLst>
                <a:tab pos="1597025" algn="l"/>
                <a:tab pos="1598930" algn="l"/>
              </a:tabLst>
            </a:pPr>
            <a:endParaRPr lang="en-US" sz="1200" spc="-10" dirty="0">
              <a:latin typeface="Times New Roman" panose="02020603050405020304" pitchFamily="18" charset="0"/>
              <a:ea typeface="Times New Roman" panose="02020603050405020304" pitchFamily="18" charset="0"/>
            </a:endParaRPr>
          </a:p>
          <a:p>
            <a:pPr marR="733425" lvl="2">
              <a:lnSpc>
                <a:spcPct val="108000"/>
              </a:lnSpc>
              <a:spcBef>
                <a:spcPts val="1250"/>
              </a:spcBef>
              <a:tabLst>
                <a:tab pos="1597025" algn="l"/>
                <a:tab pos="1598930" algn="l"/>
              </a:tabLst>
            </a:pPr>
            <a:r>
              <a:rPr lang="en-US" sz="1800" b="1" i="1" baseline="30000" dirty="0">
                <a:effectLst/>
                <a:latin typeface="Times New Roman" panose="02020603050405020304" pitchFamily="18" charset="0"/>
                <a:ea typeface="Times New Roman" panose="02020603050405020304" pitchFamily="18" charset="0"/>
              </a:rPr>
              <a:t>6 </a:t>
            </a:r>
            <a:r>
              <a:rPr lang="en-US" sz="1800" i="1" dirty="0">
                <a:effectLst/>
                <a:latin typeface="Times New Roman" panose="02020603050405020304" pitchFamily="18" charset="0"/>
                <a:ea typeface="Times New Roman" panose="02020603050405020304" pitchFamily="18" charset="0"/>
              </a:rPr>
              <a:t>Having then gifts differing according to the grace that is given to us, let us use them: if prophecy, let us prophesy in proportion to our faith; </a:t>
            </a:r>
            <a:r>
              <a:rPr lang="en-US" sz="1800" b="1" i="1" baseline="30000" dirty="0">
                <a:effectLst/>
                <a:latin typeface="Times New Roman" panose="02020603050405020304" pitchFamily="18" charset="0"/>
                <a:ea typeface="Times New Roman" panose="02020603050405020304" pitchFamily="18" charset="0"/>
              </a:rPr>
              <a:t>7 </a:t>
            </a:r>
            <a:r>
              <a:rPr lang="en-US" sz="1800" i="1" dirty="0">
                <a:effectLst/>
                <a:latin typeface="Times New Roman" panose="02020603050405020304" pitchFamily="18" charset="0"/>
                <a:ea typeface="Times New Roman" panose="02020603050405020304" pitchFamily="18" charset="0"/>
              </a:rPr>
              <a:t>or ministry, let us use it in our ministering; he who teaches, in teaching; </a:t>
            </a:r>
            <a:r>
              <a:rPr lang="en-US" sz="1800" b="1" i="1" baseline="30000" dirty="0">
                <a:effectLst/>
                <a:latin typeface="Times New Roman" panose="02020603050405020304" pitchFamily="18" charset="0"/>
                <a:ea typeface="Times New Roman" panose="02020603050405020304" pitchFamily="18" charset="0"/>
              </a:rPr>
              <a:t>8 </a:t>
            </a:r>
            <a:r>
              <a:rPr lang="en-US" sz="1800" i="1" dirty="0">
                <a:effectLst/>
                <a:latin typeface="Times New Roman" panose="02020603050405020304" pitchFamily="18" charset="0"/>
                <a:ea typeface="Times New Roman" panose="02020603050405020304" pitchFamily="18" charset="0"/>
              </a:rPr>
              <a:t>he who exhorts, in exhortation; he who gives, with liberality; he who leads, with diligence; he who shows mercy, with cheerfulness. (Rom 12:6-8 </a:t>
            </a:r>
            <a:r>
              <a:rPr lang="en-US" sz="1800" i="1" spc="-10" dirty="0">
                <a:effectLst/>
                <a:latin typeface="Times New Roman" panose="02020603050405020304" pitchFamily="18" charset="0"/>
                <a:ea typeface="Times New Roman" panose="02020603050405020304" pitchFamily="18" charset="0"/>
              </a:rPr>
              <a:t>NKJV).</a:t>
            </a:r>
            <a:endParaRPr lang="en-IN" sz="1800" dirty="0">
              <a:effectLst/>
              <a:latin typeface="Times New Roman" panose="02020603050405020304" pitchFamily="18" charset="0"/>
              <a:ea typeface="Times New Roman" panose="02020603050405020304" pitchFamily="18" charset="0"/>
            </a:endParaRPr>
          </a:p>
          <a:p>
            <a:pPr marR="733425" lvl="2">
              <a:lnSpc>
                <a:spcPct val="108000"/>
              </a:lnSpc>
              <a:spcBef>
                <a:spcPts val="1250"/>
              </a:spcBef>
              <a:spcAft>
                <a:spcPts val="0"/>
              </a:spcAft>
              <a:tabLst>
                <a:tab pos="1597025" algn="l"/>
                <a:tab pos="1598930" algn="l"/>
              </a:tabLst>
            </a:pPr>
            <a:endParaRPr lang="en-IN" sz="18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067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Gift of Serving</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07533"/>
            <a:ext cx="12568136" cy="3261352"/>
          </a:xfrm>
        </p:spPr>
        <p:txBody>
          <a:bodyPr>
            <a:normAutofit lnSpcReduction="10000"/>
          </a:bodyPr>
          <a:lstStyle/>
          <a:p>
            <a:pPr marR="654685" lvl="0" algn="ctr">
              <a:spcBef>
                <a:spcPts val="0"/>
              </a:spcBef>
              <a:spcAft>
                <a:spcPts val="0"/>
              </a:spcAft>
              <a:buClr>
                <a:srgbClr val="4D4D4D"/>
              </a:buClr>
              <a:buSzPts val="1100"/>
              <a:tabLst>
                <a:tab pos="1598295" algn="l"/>
                <a:tab pos="1601470" algn="l"/>
                <a:tab pos="5925185" algn="l"/>
              </a:tabLst>
            </a:pPr>
            <a:r>
              <a:rPr lang="en-US" sz="2000" b="1" spc="0" dirty="0">
                <a:effectLst/>
                <a:latin typeface="Times New Roman" panose="02020603050405020304" pitchFamily="18" charset="0"/>
                <a:ea typeface="Times New Roman" panose="02020603050405020304" pitchFamily="18" charset="0"/>
              </a:rPr>
              <a:t>The</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gift of</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serving is</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not</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something that you choose to have.</a:t>
            </a:r>
            <a:r>
              <a:rPr lang="en-US" sz="2000" b="1" spc="200" dirty="0">
                <a:effectLst/>
                <a:latin typeface="Times New Roman" panose="02020603050405020304" pitchFamily="18" charset="0"/>
                <a:ea typeface="Times New Roman" panose="02020603050405020304" pitchFamily="18" charset="0"/>
              </a:rPr>
              <a:t> </a:t>
            </a:r>
          </a:p>
          <a:p>
            <a:pPr marR="654685" lvl="0" algn="ctr">
              <a:spcBef>
                <a:spcPts val="0"/>
              </a:spcBef>
              <a:spcAft>
                <a:spcPts val="0"/>
              </a:spcAft>
              <a:buClr>
                <a:srgbClr val="4D4D4D"/>
              </a:buClr>
              <a:buSzPts val="1100"/>
              <a:tabLst>
                <a:tab pos="1598295" algn="l"/>
                <a:tab pos="1601470" algn="l"/>
                <a:tab pos="5925185" algn="l"/>
              </a:tabLst>
            </a:pPr>
            <a:r>
              <a:rPr lang="en-US" sz="2000" b="1" spc="0" dirty="0">
                <a:effectLst/>
                <a:latin typeface="Times New Roman" panose="02020603050405020304" pitchFamily="18" charset="0"/>
                <a:ea typeface="Times New Roman" panose="02020603050405020304" pitchFamily="18" charset="0"/>
              </a:rPr>
              <a:t>You discover the gift.</a:t>
            </a:r>
          </a:p>
          <a:p>
            <a:pPr marR="654685" algn="ctr">
              <a:lnSpc>
                <a:spcPct val="110000"/>
              </a:lnSpc>
              <a:spcBef>
                <a:spcPts val="0"/>
              </a:spcBef>
              <a:buClr>
                <a:srgbClr val="4D4D4D"/>
              </a:buClr>
              <a:buSzPts val="1100"/>
              <a:tabLst>
                <a:tab pos="1598295" algn="l"/>
                <a:tab pos="1601470" algn="l"/>
                <a:tab pos="5925185" algn="l"/>
              </a:tabLst>
            </a:pPr>
            <a:endParaRPr lang="en-US" sz="1900" b="1" spc="0" dirty="0">
              <a:effectLst/>
              <a:latin typeface="Times New Roman" panose="02020603050405020304" pitchFamily="18" charset="0"/>
              <a:ea typeface="Times New Roman" panose="02020603050405020304" pitchFamily="18" charset="0"/>
            </a:endParaRPr>
          </a:p>
          <a:p>
            <a:pPr marR="654685" algn="ctr">
              <a:lnSpc>
                <a:spcPct val="110000"/>
              </a:lnSpc>
              <a:spcBef>
                <a:spcPts val="0"/>
              </a:spcBef>
              <a:buClr>
                <a:srgbClr val="4D4D4D"/>
              </a:buClr>
              <a:buSzPts val="1100"/>
              <a:tabLst>
                <a:tab pos="1598295" algn="l"/>
                <a:tab pos="1601470" algn="l"/>
                <a:tab pos="5925185" algn="l"/>
              </a:tabLst>
            </a:pPr>
            <a:r>
              <a:rPr lang="en-US" b="1" spc="0" dirty="0">
                <a:effectLst/>
                <a:latin typeface="Times New Roman" panose="02020603050405020304" pitchFamily="18" charset="0"/>
                <a:ea typeface="Times New Roman" panose="02020603050405020304" pitchFamily="18" charset="0"/>
              </a:rPr>
              <a:t>God</a:t>
            </a:r>
            <a:r>
              <a:rPr lang="en-US" b="1" spc="105"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places</a:t>
            </a:r>
            <a:r>
              <a:rPr lang="en-US" b="1" spc="4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desires</a:t>
            </a:r>
            <a:r>
              <a:rPr lang="en-US" b="1" spc="4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into</a:t>
            </a:r>
            <a:r>
              <a:rPr lang="en-US" b="1" spc="95"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your</a:t>
            </a:r>
            <a:r>
              <a:rPr lang="en-US" b="1" spc="8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heart.</a:t>
            </a:r>
            <a:r>
              <a:rPr lang="en-US" b="1" spc="200" dirty="0">
                <a:effectLst/>
                <a:latin typeface="Times New Roman" panose="02020603050405020304" pitchFamily="18" charset="0"/>
                <a:ea typeface="Times New Roman" panose="02020603050405020304" pitchFamily="18" charset="0"/>
              </a:rPr>
              <a:t> </a:t>
            </a:r>
          </a:p>
          <a:p>
            <a:pPr marR="654685" algn="ctr">
              <a:lnSpc>
                <a:spcPct val="110000"/>
              </a:lnSpc>
              <a:spcBef>
                <a:spcPts val="0"/>
              </a:spcBef>
              <a:buClr>
                <a:srgbClr val="4D4D4D"/>
              </a:buClr>
              <a:buSzPts val="1100"/>
              <a:tabLst>
                <a:tab pos="1598295" algn="l"/>
                <a:tab pos="1601470" algn="l"/>
                <a:tab pos="5925185" algn="l"/>
              </a:tabLst>
            </a:pPr>
            <a:r>
              <a:rPr lang="en-US" b="1" spc="0" dirty="0">
                <a:effectLst/>
                <a:latin typeface="Times New Roman" panose="02020603050405020304" pitchFamily="18" charset="0"/>
                <a:ea typeface="Times New Roman" panose="02020603050405020304" pitchFamily="18" charset="0"/>
              </a:rPr>
              <a:t>Desire is a compass</a:t>
            </a:r>
            <a:r>
              <a:rPr lang="en-US" b="1" spc="4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in</a:t>
            </a:r>
            <a:r>
              <a:rPr lang="en-US" b="1" spc="115"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your</a:t>
            </a:r>
            <a:r>
              <a:rPr lang="en-US" b="1" spc="105"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heart</a:t>
            </a:r>
            <a:r>
              <a:rPr lang="en-US" b="1" spc="9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that points</a:t>
            </a:r>
            <a:r>
              <a:rPr lang="en-US" b="1" spc="4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you</a:t>
            </a:r>
            <a:r>
              <a:rPr lang="en-US" b="1" spc="2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in</a:t>
            </a:r>
            <a:r>
              <a:rPr lang="en-US" b="1" spc="2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the direction</a:t>
            </a:r>
            <a:r>
              <a:rPr lang="en-US" b="1" spc="19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of</a:t>
            </a:r>
            <a:r>
              <a:rPr lang="en-US" b="1" spc="2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God's</a:t>
            </a:r>
            <a:r>
              <a:rPr lang="en-US" b="1" spc="400" dirty="0">
                <a:effectLst/>
                <a:latin typeface="Times New Roman" panose="02020603050405020304" pitchFamily="18" charset="0"/>
                <a:ea typeface="Times New Roman" panose="02020603050405020304" pitchFamily="18" charset="0"/>
              </a:rPr>
              <a:t> </a:t>
            </a:r>
            <a:r>
              <a:rPr lang="en-US" b="1" spc="0" dirty="0">
                <a:effectLst/>
                <a:latin typeface="Times New Roman" panose="02020603050405020304" pitchFamily="18" charset="0"/>
                <a:ea typeface="Times New Roman" panose="02020603050405020304" pitchFamily="18" charset="0"/>
              </a:rPr>
              <a:t>will.</a:t>
            </a:r>
            <a:endParaRPr lang="en-IN" b="1" spc="0" dirty="0">
              <a:effectLst/>
              <a:latin typeface="Times New Roman" panose="02020603050405020304" pitchFamily="18" charset="0"/>
              <a:ea typeface="Times New Roman" panose="02020603050405020304" pitchFamily="18" charset="0"/>
            </a:endParaRPr>
          </a:p>
          <a:p>
            <a:pPr marL="342900" marR="654685" lvl="0" indent="-342900">
              <a:lnSpc>
                <a:spcPct val="110000"/>
              </a:lnSpc>
              <a:spcBef>
                <a:spcPts val="0"/>
              </a:spcBef>
              <a:spcAft>
                <a:spcPts val="0"/>
              </a:spcAft>
              <a:buClr>
                <a:srgbClr val="4D4D4D"/>
              </a:buClr>
              <a:buSzPts val="1100"/>
              <a:buFont typeface="Times New Roman" panose="02020603050405020304" pitchFamily="18" charset="0"/>
              <a:buAutoNum type="arabicPeriod" startAt="2"/>
              <a:tabLst>
                <a:tab pos="1598295" algn="l"/>
                <a:tab pos="1601470" algn="l"/>
                <a:tab pos="5925185" algn="l"/>
              </a:tabLst>
            </a:pPr>
            <a:endParaRPr lang="en-IN" sz="1100" spc="0" dirty="0">
              <a:effectLst/>
              <a:latin typeface="Times New Roman" panose="02020603050405020304" pitchFamily="18" charset="0"/>
              <a:ea typeface="Times New Roman" panose="02020603050405020304" pitchFamily="18" charset="0"/>
            </a:endParaRPr>
          </a:p>
          <a:p>
            <a:pPr marL="1598295" marR="543560" indent="1270">
              <a:lnSpc>
                <a:spcPct val="106000"/>
              </a:lnSpc>
              <a:spcBef>
                <a:spcPts val="5"/>
              </a:spcBef>
              <a:spcAft>
                <a:spcPts val="0"/>
              </a:spcAft>
            </a:pPr>
            <a:r>
              <a:rPr lang="en-US" i="1" cap="none" dirty="0">
                <a:effectLst/>
                <a:latin typeface="Times New Roman" panose="02020603050405020304" pitchFamily="18" charset="0"/>
                <a:ea typeface="Times New Roman" panose="02020603050405020304" pitchFamily="18" charset="0"/>
              </a:rPr>
              <a:t>For </a:t>
            </a:r>
            <a:r>
              <a:rPr lang="en-US" i="1" cap="none" dirty="0">
                <a:effectLst/>
                <a:latin typeface="Arial" panose="020B0604020202020204" pitchFamily="34" charset="0"/>
                <a:ea typeface="Times New Roman" panose="02020603050405020304" pitchFamily="18" charset="0"/>
                <a:cs typeface="Times New Roman" panose="02020603050405020304" pitchFamily="18" charset="0"/>
              </a:rPr>
              <a:t>it</a:t>
            </a:r>
            <a:r>
              <a:rPr lang="en-US" i="1" cap="none" spc="125" dirty="0">
                <a:effectLst/>
                <a:latin typeface="Arial" panose="020B0604020202020204" pitchFamily="34" charset="0"/>
                <a:ea typeface="Times New Roman" panose="02020603050405020304" pitchFamily="18" charset="0"/>
                <a:cs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is</a:t>
            </a:r>
            <a:r>
              <a:rPr lang="en-US" i="1" cap="none" spc="-1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God</a:t>
            </a:r>
            <a:r>
              <a:rPr lang="en-US" i="1" cap="none" spc="130"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which worketh in</a:t>
            </a:r>
            <a:r>
              <a:rPr lang="en-US" i="1" cap="none" spc="-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you both</a:t>
            </a:r>
            <a:r>
              <a:rPr lang="en-US" i="1" cap="none" spc="-10"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to will</a:t>
            </a:r>
            <a:r>
              <a:rPr lang="en-US" i="1" cap="none" spc="-1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and to</a:t>
            </a:r>
            <a:r>
              <a:rPr lang="en-US" i="1" cap="none" spc="-20"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do of his</a:t>
            </a:r>
            <a:r>
              <a:rPr lang="en-US" i="1" cap="none" spc="-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good pleasure­ (Philippians 2:13).</a:t>
            </a:r>
            <a:endParaRPr lang="en-IN" cap="none" dirty="0">
              <a:effectLst/>
              <a:latin typeface="Times New Roman" panose="02020603050405020304" pitchFamily="18" charset="0"/>
              <a:ea typeface="Times New Roman" panose="02020603050405020304" pitchFamily="18" charset="0"/>
            </a:endParaRPr>
          </a:p>
          <a:p>
            <a:pPr marL="1593215" marR="543560" indent="-3175">
              <a:lnSpc>
                <a:spcPct val="107000"/>
              </a:lnSpc>
              <a:spcAft>
                <a:spcPts val="0"/>
              </a:spcAft>
            </a:pPr>
            <a:r>
              <a:rPr lang="en-US" i="1" cap="none" dirty="0">
                <a:effectLst/>
                <a:latin typeface="Times New Roman" panose="02020603050405020304" pitchFamily="18" charset="0"/>
                <a:ea typeface="Times New Roman" panose="02020603050405020304" pitchFamily="18" charset="0"/>
              </a:rPr>
              <a:t>[Not in your own strength]</a:t>
            </a:r>
            <a:r>
              <a:rPr lang="en-US" i="1" cap="none" spc="160"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for it</a:t>
            </a:r>
            <a:r>
              <a:rPr lang="en-US" i="1" cap="none" spc="-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is God Who is all the while effectually at work in you [energizing and creating in you the power</a:t>
            </a:r>
            <a:r>
              <a:rPr lang="en-US" i="1" cap="none" spc="-15"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and desire],</a:t>
            </a:r>
            <a:r>
              <a:rPr lang="en-US" i="1" cap="none" spc="-30" dirty="0">
                <a:effectLst/>
                <a:latin typeface="Times New Roman" panose="02020603050405020304" pitchFamily="18" charset="0"/>
                <a:ea typeface="Times New Roman" panose="02020603050405020304" pitchFamily="18" charset="0"/>
              </a:rPr>
              <a:t> </a:t>
            </a:r>
            <a:r>
              <a:rPr lang="en-US" i="1" cap="none" dirty="0">
                <a:effectLst/>
                <a:latin typeface="Times New Roman" panose="02020603050405020304" pitchFamily="18" charset="0"/>
                <a:ea typeface="Times New Roman" panose="02020603050405020304" pitchFamily="18" charset="0"/>
              </a:rPr>
              <a:t>both to will and to work for His good pleasure and satisfaction and delight (Philippians 2:13 AMP).</a:t>
            </a:r>
            <a:endParaRPr lang="en-IN" cap="none" dirty="0">
              <a:effectLst/>
              <a:latin typeface="Times New Roman" panose="02020603050405020304" pitchFamily="18" charset="0"/>
              <a:ea typeface="Times New Roman" panose="02020603050405020304" pitchFamily="18" charset="0"/>
            </a:endParaRPr>
          </a:p>
          <a:p>
            <a:pPr marR="733425" lvl="2">
              <a:lnSpc>
                <a:spcPct val="108000"/>
              </a:lnSpc>
              <a:spcBef>
                <a:spcPts val="1250"/>
              </a:spcBef>
              <a:spcAft>
                <a:spcPts val="0"/>
              </a:spcAft>
              <a:tabLst>
                <a:tab pos="1597025" algn="l"/>
                <a:tab pos="1598930" algn="l"/>
              </a:tabLst>
            </a:pPr>
            <a:endParaRPr lang="en-IN" sz="18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747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Gift of Serving</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07533"/>
            <a:ext cx="12130391" cy="3261352"/>
          </a:xfrm>
        </p:spPr>
        <p:txBody>
          <a:bodyPr>
            <a:normAutofit/>
          </a:bodyPr>
          <a:lstStyle/>
          <a:p>
            <a:pPr lvl="1">
              <a:tabLst>
                <a:tab pos="1811655" algn="l"/>
              </a:tabLst>
            </a:pPr>
            <a:r>
              <a:rPr lang="en-US" sz="1800" b="1" cap="all" spc="0" dirty="0">
                <a:effectLst/>
                <a:latin typeface="Times New Roman" panose="02020603050405020304" pitchFamily="18" charset="0"/>
                <a:ea typeface="Times New Roman" panose="02020603050405020304" pitchFamily="18" charset="0"/>
              </a:rPr>
              <a:t>The</a:t>
            </a:r>
            <a:r>
              <a:rPr lang="en-US" sz="1800" b="1" cap="all" spc="5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hand</a:t>
            </a:r>
            <a:r>
              <a:rPr lang="en-US" sz="1800" b="1" cap="all" spc="12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of</a:t>
            </a:r>
            <a:r>
              <a:rPr lang="en-US" sz="1800" b="1" cap="all" spc="13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God</a:t>
            </a:r>
            <a:r>
              <a:rPr lang="en-US" sz="1800" b="1" cap="all" spc="13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plants</a:t>
            </a:r>
            <a:r>
              <a:rPr lang="en-US" sz="1800" b="1" cap="all" spc="6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the</a:t>
            </a:r>
            <a:r>
              <a:rPr lang="en-US" sz="1800" b="1" cap="all" spc="5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desire into</a:t>
            </a:r>
            <a:r>
              <a:rPr lang="en-US" sz="1800" b="1" cap="all" spc="4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the</a:t>
            </a:r>
            <a:r>
              <a:rPr lang="en-US" sz="1800" b="1" cap="all" spc="6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garden</a:t>
            </a:r>
            <a:r>
              <a:rPr lang="en-US" sz="1800" b="1" cap="all" spc="11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of</a:t>
            </a:r>
            <a:r>
              <a:rPr lang="en-US" sz="1800" b="1" cap="all" spc="12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your</a:t>
            </a:r>
            <a:r>
              <a:rPr lang="en-US" sz="1800" b="1" cap="all" spc="95" dirty="0">
                <a:effectLst/>
                <a:latin typeface="Times New Roman" panose="02020603050405020304" pitchFamily="18" charset="0"/>
                <a:ea typeface="Times New Roman" panose="02020603050405020304" pitchFamily="18" charset="0"/>
              </a:rPr>
              <a:t> </a:t>
            </a:r>
            <a:r>
              <a:rPr lang="en-US" sz="1800" b="1" cap="all" spc="-10" dirty="0">
                <a:effectLst/>
                <a:latin typeface="Times New Roman" panose="02020603050405020304" pitchFamily="18" charset="0"/>
                <a:ea typeface="Times New Roman" panose="02020603050405020304" pitchFamily="18" charset="0"/>
              </a:rPr>
              <a:t>heart.</a:t>
            </a:r>
            <a:endParaRPr lang="en-IN" sz="1800" b="1" cap="all" spc="0" dirty="0">
              <a:effectLst/>
              <a:latin typeface="Times New Roman" panose="02020603050405020304" pitchFamily="18" charset="0"/>
              <a:ea typeface="Times New Roman" panose="02020603050405020304" pitchFamily="18" charset="0"/>
            </a:endParaRPr>
          </a:p>
          <a:p>
            <a:pPr marL="342900" marR="654685" lvl="0" indent="-342900" algn="ctr">
              <a:lnSpc>
                <a:spcPct val="110000"/>
              </a:lnSpc>
              <a:spcBef>
                <a:spcPts val="0"/>
              </a:spcBef>
              <a:spcAft>
                <a:spcPts val="0"/>
              </a:spcAft>
              <a:buClr>
                <a:srgbClr val="4D4D4D"/>
              </a:buClr>
              <a:buSzPts val="1100"/>
              <a:buFont typeface="Times New Roman" panose="02020603050405020304" pitchFamily="18" charset="0"/>
              <a:buAutoNum type="arabicPeriod" startAt="2"/>
              <a:tabLst>
                <a:tab pos="1598295" algn="l"/>
                <a:tab pos="1601470" algn="l"/>
                <a:tab pos="5925185" algn="l"/>
              </a:tabLst>
            </a:pPr>
            <a:endParaRPr lang="en-IN" sz="1100" spc="0" dirty="0">
              <a:effectLst/>
              <a:latin typeface="Times New Roman" panose="02020603050405020304" pitchFamily="18" charset="0"/>
              <a:ea typeface="Times New Roman" panose="02020603050405020304" pitchFamily="18" charset="0"/>
            </a:endParaRPr>
          </a:p>
          <a:p>
            <a:pPr marL="1592580" marR="543560" indent="10160" algn="ctr">
              <a:lnSpc>
                <a:spcPct val="110000"/>
              </a:lnSpc>
              <a:spcAft>
                <a:spcPts val="0"/>
              </a:spcAft>
            </a:pPr>
            <a:r>
              <a:rPr lang="en-US" sz="1800" i="1" cap="none" dirty="0">
                <a:effectLst/>
                <a:latin typeface="Times New Roman" panose="02020603050405020304" pitchFamily="18" charset="0"/>
                <a:ea typeface="Times New Roman" panose="02020603050405020304" pitchFamily="18" charset="0"/>
              </a:rPr>
              <a:t>For we are God’s fellow workers; you are God’s field, you are God’s building. (1 Corinthians 3:9 NKJV).</a:t>
            </a:r>
            <a:endParaRPr lang="en-IN" sz="1800" cap="none" dirty="0">
              <a:effectLst/>
              <a:latin typeface="Times New Roman" panose="02020603050405020304" pitchFamily="18" charset="0"/>
              <a:ea typeface="Times New Roman" panose="02020603050405020304" pitchFamily="18" charset="0"/>
            </a:endParaRPr>
          </a:p>
          <a:p>
            <a:pPr algn="ctr">
              <a:spcBef>
                <a:spcPts val="40"/>
              </a:spcBef>
            </a:pPr>
            <a:r>
              <a:rPr lang="en-US" sz="1800" i="1" cap="none" dirty="0">
                <a:effectLst/>
                <a:latin typeface="Times New Roman" panose="02020603050405020304" pitchFamily="18" charset="0"/>
                <a:ea typeface="Times New Roman" panose="02020603050405020304" pitchFamily="18" charset="0"/>
              </a:rPr>
              <a:t> </a:t>
            </a:r>
          </a:p>
          <a:p>
            <a:pPr algn="ctr">
              <a:spcBef>
                <a:spcPts val="40"/>
              </a:spcBef>
            </a:pPr>
            <a:r>
              <a:rPr lang="en-US" sz="1800" i="1" cap="none" dirty="0">
                <a:effectLst/>
                <a:latin typeface="Times New Roman" panose="02020603050405020304" pitchFamily="18" charset="0"/>
                <a:ea typeface="Times New Roman" panose="02020603050405020304" pitchFamily="18" charset="0"/>
              </a:rPr>
              <a:t>For we</a:t>
            </a:r>
            <a:r>
              <a:rPr lang="en-US" sz="1800" i="1" cap="none" spc="-1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are fellow workmen (joint promoters, laborers together) with</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and for</a:t>
            </a:r>
            <a:r>
              <a:rPr lang="en-US" sz="1800" i="1" cap="none" spc="-4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God;</a:t>
            </a:r>
            <a:r>
              <a:rPr lang="en-US" sz="1800" i="1" cap="none" spc="-2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you are God's garden and vineyard and field under cultivation, [you are] God's building (1</a:t>
            </a:r>
            <a:r>
              <a:rPr lang="en-US" sz="1800" i="1" cap="none" spc="-6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Corinthians 3:9 AMP).</a:t>
            </a:r>
            <a:endParaRPr lang="en-IN" sz="1800" cap="none" dirty="0">
              <a:effectLst/>
              <a:latin typeface="Times New Roman" panose="02020603050405020304" pitchFamily="18" charset="0"/>
              <a:ea typeface="Times New Roman" panose="02020603050405020304" pitchFamily="18" charset="0"/>
            </a:endParaRPr>
          </a:p>
          <a:p>
            <a:pPr algn="ctr">
              <a:spcBef>
                <a:spcPts val="135"/>
              </a:spcBef>
            </a:pPr>
            <a:r>
              <a:rPr lang="en-US" sz="1800" i="1" cap="none" dirty="0">
                <a:effectLst/>
                <a:latin typeface="Times New Roman" panose="02020603050405020304" pitchFamily="18" charset="0"/>
                <a:ea typeface="Times New Roman" panose="02020603050405020304" pitchFamily="18" charset="0"/>
              </a:rPr>
              <a:t> </a:t>
            </a:r>
            <a:endParaRPr lang="en-IN" sz="1800" cap="none" dirty="0">
              <a:effectLst/>
              <a:latin typeface="Times New Roman" panose="02020603050405020304" pitchFamily="18" charset="0"/>
              <a:ea typeface="Times New Roman" panose="02020603050405020304" pitchFamily="18" charset="0"/>
            </a:endParaRPr>
          </a:p>
          <a:p>
            <a:pPr marL="1589405" marR="627380" indent="10795" algn="ctr">
              <a:lnSpc>
                <a:spcPct val="106000"/>
              </a:lnSpc>
              <a:spcBef>
                <a:spcPts val="5"/>
              </a:spcBef>
              <a:spcAft>
                <a:spcPts val="0"/>
              </a:spcAft>
            </a:pPr>
            <a:r>
              <a:rPr lang="en-US" sz="1800" i="1" cap="none" dirty="0">
                <a:effectLst/>
                <a:latin typeface="Times New Roman" panose="02020603050405020304" pitchFamily="18" charset="0"/>
                <a:ea typeface="Times New Roman" panose="02020603050405020304" pitchFamily="18" charset="0"/>
              </a:rPr>
              <a:t>But</a:t>
            </a:r>
            <a:r>
              <a:rPr lang="en-US" sz="1800" i="1" cap="none" spc="-3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thanks be</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to</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God Who planted the same earnest zeal and care for you in</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the heart of</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Titus                          (2 Corinthians</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8:16 AMP).</a:t>
            </a:r>
            <a:endParaRPr lang="en-IN" sz="1800" cap="none" dirty="0">
              <a:effectLst/>
              <a:latin typeface="Times New Roman" panose="02020603050405020304" pitchFamily="18" charset="0"/>
              <a:ea typeface="Times New Roman" panose="02020603050405020304" pitchFamily="18" charset="0"/>
            </a:endParaRPr>
          </a:p>
          <a:p>
            <a:pPr marR="733425" lvl="2">
              <a:lnSpc>
                <a:spcPct val="108000"/>
              </a:lnSpc>
              <a:spcBef>
                <a:spcPts val="1250"/>
              </a:spcBef>
              <a:spcAft>
                <a:spcPts val="0"/>
              </a:spcAft>
              <a:tabLst>
                <a:tab pos="1597025" algn="l"/>
                <a:tab pos="1598930" algn="l"/>
              </a:tabLst>
            </a:pPr>
            <a:endParaRPr lang="en-IN" sz="18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261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Gift of Serving</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168621"/>
            <a:ext cx="12130391" cy="3261352"/>
          </a:xfrm>
        </p:spPr>
        <p:txBody>
          <a:bodyPr>
            <a:normAutofit fontScale="92500" lnSpcReduction="20000"/>
          </a:bodyPr>
          <a:lstStyle/>
          <a:p>
            <a:pPr marR="567690" lvl="1">
              <a:spcBef>
                <a:spcPts val="0"/>
              </a:spcBef>
              <a:spcAft>
                <a:spcPts val="0"/>
              </a:spcAft>
              <a:tabLst>
                <a:tab pos="1816735" algn="l"/>
                <a:tab pos="1821815" algn="l"/>
              </a:tabLst>
            </a:pPr>
            <a:r>
              <a:rPr lang="en-US" sz="1800" b="1" cap="all" spc="0" dirty="0">
                <a:effectLst/>
                <a:latin typeface="Times New Roman" panose="02020603050405020304" pitchFamily="18" charset="0"/>
                <a:ea typeface="Times New Roman" panose="02020603050405020304" pitchFamily="18" charset="0"/>
              </a:rPr>
              <a:t>When</a:t>
            </a:r>
            <a:r>
              <a:rPr lang="en-US" sz="1800" b="1" cap="all" spc="14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your</a:t>
            </a:r>
            <a:r>
              <a:rPr lang="en-US" sz="1800" b="1" cap="all" spc="6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heart is involved, it</a:t>
            </a:r>
            <a:r>
              <a:rPr lang="en-US" sz="1800" b="1" cap="all" spc="10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is</a:t>
            </a:r>
            <a:r>
              <a:rPr lang="en-US" sz="1800" b="1" cap="all" spc="40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very</a:t>
            </a:r>
            <a:r>
              <a:rPr lang="en-US" sz="1800" b="1" cap="all" spc="9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easy to serve and</a:t>
            </a:r>
            <a:r>
              <a:rPr lang="en-US" sz="1800" b="1" cap="all" spc="10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to give</a:t>
            </a:r>
            <a:r>
              <a:rPr lang="en-US" sz="1800" b="1" cap="all" spc="7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your</a:t>
            </a:r>
            <a:r>
              <a:rPr lang="en-US" sz="1800" b="1" cap="all" spc="8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all; </a:t>
            </a:r>
          </a:p>
          <a:p>
            <a:pPr marR="567690" lvl="1">
              <a:spcBef>
                <a:spcPts val="0"/>
              </a:spcBef>
              <a:spcAft>
                <a:spcPts val="0"/>
              </a:spcAft>
              <a:tabLst>
                <a:tab pos="1816735" algn="l"/>
                <a:tab pos="1821815" algn="l"/>
              </a:tabLst>
            </a:pPr>
            <a:r>
              <a:rPr lang="en-US" sz="1800" b="1" cap="all" spc="0" dirty="0">
                <a:effectLst/>
                <a:latin typeface="Times New Roman" panose="02020603050405020304" pitchFamily="18" charset="0"/>
                <a:ea typeface="Times New Roman" panose="02020603050405020304" pitchFamily="18" charset="0"/>
              </a:rPr>
              <a:t>when</a:t>
            </a:r>
            <a:r>
              <a:rPr lang="en-US" sz="1800" b="1" cap="all" spc="19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your heart</a:t>
            </a:r>
            <a:r>
              <a:rPr lang="en-US" sz="1800" b="1" cap="all" spc="15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is</a:t>
            </a:r>
            <a:r>
              <a:rPr lang="en-US" sz="1800" b="1" cap="all" spc="40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not</a:t>
            </a:r>
            <a:r>
              <a:rPr lang="en-US" sz="1800" b="1" cap="all" spc="14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involved,</a:t>
            </a:r>
            <a:r>
              <a:rPr lang="en-US" sz="1800" b="1" cap="all" spc="15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it is</a:t>
            </a:r>
            <a:r>
              <a:rPr lang="en-US" sz="1800" b="1" cap="all" spc="400"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hard</a:t>
            </a:r>
            <a:r>
              <a:rPr lang="en-US" sz="1800" b="1" cap="all" spc="145" dirty="0">
                <a:effectLst/>
                <a:latin typeface="Times New Roman" panose="02020603050405020304" pitchFamily="18" charset="0"/>
                <a:ea typeface="Times New Roman" panose="02020603050405020304" pitchFamily="18" charset="0"/>
              </a:rPr>
              <a:t> </a:t>
            </a:r>
            <a:r>
              <a:rPr lang="en-US" sz="1800" b="1" cap="all" spc="0" dirty="0">
                <a:effectLst/>
                <a:latin typeface="Times New Roman" panose="02020603050405020304" pitchFamily="18" charset="0"/>
                <a:ea typeface="Times New Roman" panose="02020603050405020304" pitchFamily="18" charset="0"/>
              </a:rPr>
              <a:t>and difficult.</a:t>
            </a:r>
          </a:p>
          <a:p>
            <a:pPr marR="567690" lvl="1">
              <a:lnSpc>
                <a:spcPct val="113000"/>
              </a:lnSpc>
              <a:spcBef>
                <a:spcPts val="1300"/>
              </a:spcBef>
              <a:tabLst>
                <a:tab pos="1816735" algn="l"/>
                <a:tab pos="1821815" algn="l"/>
              </a:tabLst>
            </a:pPr>
            <a:r>
              <a:rPr lang="en-US" sz="1800" b="1" spc="0" dirty="0">
                <a:effectLst/>
                <a:latin typeface="Times New Roman" panose="02020603050405020304" pitchFamily="18" charset="0"/>
                <a:ea typeface="Times New Roman" panose="02020603050405020304" pitchFamily="18" charset="0"/>
              </a:rPr>
              <a:t>Jonathan’s</a:t>
            </a:r>
            <a:r>
              <a:rPr lang="en-US" sz="1800" b="1" spc="16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Armorbearer</a:t>
            </a:r>
            <a:r>
              <a:rPr lang="en-US" sz="1800" b="1" spc="25"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a:t>
            </a:r>
            <a:r>
              <a:rPr lang="en-US" spc="360" dirty="0">
                <a:latin typeface="Times New Roman" panose="02020603050405020304" pitchFamily="18" charset="0"/>
                <a:ea typeface="Times New Roman" panose="02020603050405020304" pitchFamily="18" charset="0"/>
              </a:rPr>
              <a:t> </a:t>
            </a:r>
            <a:r>
              <a:rPr lang="en-US" sz="1800" spc="360" dirty="0">
                <a:effectLst/>
                <a:latin typeface="Times New Roman" panose="02020603050405020304" pitchFamily="18" charset="0"/>
                <a:ea typeface="Times New Roman" panose="02020603050405020304" pitchFamily="18" charset="0"/>
              </a:rPr>
              <a:t>1</a:t>
            </a:r>
            <a:r>
              <a:rPr lang="en-US" sz="1800" spc="0" dirty="0">
                <a:effectLst/>
                <a:latin typeface="Times New Roman" panose="02020603050405020304" pitchFamily="18" charset="0"/>
                <a:ea typeface="Times New Roman" panose="02020603050405020304" pitchFamily="18" charset="0"/>
              </a:rPr>
              <a:t>Samuel</a:t>
            </a:r>
            <a:r>
              <a:rPr lang="en-US" sz="1800" spc="13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14:1-</a:t>
            </a:r>
            <a:r>
              <a:rPr lang="en-US" sz="1800" spc="-50" dirty="0">
                <a:effectLst/>
                <a:latin typeface="Times New Roman" panose="02020603050405020304" pitchFamily="18" charset="0"/>
                <a:ea typeface="Times New Roman" panose="02020603050405020304" pitchFamily="18" charset="0"/>
              </a:rPr>
              <a:t>5,7</a:t>
            </a:r>
            <a:endParaRPr lang="en-IN" sz="1800" spc="0" dirty="0">
              <a:effectLst/>
              <a:latin typeface="Times New Roman" panose="02020603050405020304" pitchFamily="18" charset="0"/>
              <a:ea typeface="Times New Roman" panose="02020603050405020304" pitchFamily="18" charset="0"/>
            </a:endParaRPr>
          </a:p>
          <a:p>
            <a:pPr marR="662940" lvl="3">
              <a:lnSpc>
                <a:spcPct val="110000"/>
              </a:lnSpc>
              <a:spcBef>
                <a:spcPts val="1305"/>
              </a:spcBef>
              <a:spcAft>
                <a:spcPts val="0"/>
              </a:spcAft>
              <a:tabLst>
                <a:tab pos="2232660" algn="l"/>
                <a:tab pos="2243455" algn="l"/>
              </a:tabLst>
            </a:pPr>
            <a:r>
              <a:rPr lang="en-US" sz="1800" cap="all" spc="-5" dirty="0">
                <a:effectLst/>
                <a:latin typeface="Times New Roman" panose="02020603050405020304" pitchFamily="18" charset="0"/>
                <a:ea typeface="Times New Roman" panose="02020603050405020304" pitchFamily="18" charset="0"/>
              </a:rPr>
              <a:t>The armorbearer</a:t>
            </a:r>
            <a:r>
              <a:rPr lang="en-US" sz="1800" cap="all" spc="135"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did</a:t>
            </a:r>
            <a:r>
              <a:rPr lang="en-US" sz="1800" cap="all" spc="14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not consider</a:t>
            </a:r>
            <a:r>
              <a:rPr lang="en-US" sz="1800" cap="all" spc="2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himself but was</a:t>
            </a:r>
            <a:r>
              <a:rPr lang="en-US" sz="1800" cap="all" spc="4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willing</a:t>
            </a:r>
            <a:r>
              <a:rPr lang="en-US" sz="1800" cap="all" spc="14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to do whatever</a:t>
            </a:r>
            <a:r>
              <a:rPr lang="en-US" sz="1800" cap="all" spc="17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was</a:t>
            </a:r>
            <a:r>
              <a:rPr lang="en-US" sz="1800" cap="all" spc="4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necessary</a:t>
            </a:r>
            <a:r>
              <a:rPr lang="en-US" sz="1800" cap="all" spc="18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to get</a:t>
            </a:r>
            <a:r>
              <a:rPr lang="en-US" sz="1800" cap="all" spc="19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the job done. This</a:t>
            </a:r>
            <a:r>
              <a:rPr lang="en-US" sz="1800" cap="all" spc="4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is</a:t>
            </a:r>
            <a:r>
              <a:rPr lang="en-US" sz="1800" cap="all" spc="4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Helps </a:t>
            </a:r>
            <a:r>
              <a:rPr lang="en-US" sz="1800" dirty="0">
                <a:effectLst/>
                <a:latin typeface="Times New Roman" panose="02020603050405020304" pitchFamily="18" charset="0"/>
                <a:ea typeface="Times New Roman" panose="02020603050405020304" pitchFamily="18" charset="0"/>
              </a:rPr>
              <a:t>MINISTRY</a:t>
            </a:r>
            <a:r>
              <a:rPr lang="en-US" spc="-20" dirty="0">
                <a:effectLst/>
                <a:latin typeface="Times New Roman" panose="02020603050405020304" pitchFamily="18" charset="0"/>
                <a:ea typeface="Times New Roman" panose="02020603050405020304" pitchFamily="18" charset="0"/>
              </a:rPr>
              <a:t>.</a:t>
            </a:r>
            <a:endParaRPr lang="en-IN" dirty="0">
              <a:effectLst/>
              <a:latin typeface="Times New Roman" panose="02020603050405020304" pitchFamily="18" charset="0"/>
              <a:ea typeface="Times New Roman" panose="02020603050405020304" pitchFamily="18" charset="0"/>
            </a:endParaRPr>
          </a:p>
          <a:p>
            <a:pPr>
              <a:spcBef>
                <a:spcPts val="115"/>
              </a:spcBef>
            </a:pPr>
            <a:r>
              <a:rPr lang="en-US" dirty="0">
                <a:effectLst/>
                <a:latin typeface="Times New Roman" panose="02020603050405020304" pitchFamily="18" charset="0"/>
                <a:ea typeface="Times New Roman" panose="02020603050405020304" pitchFamily="18" charset="0"/>
              </a:rPr>
              <a:t> </a:t>
            </a:r>
            <a:endParaRPr lang="en-IN" sz="1300" dirty="0">
              <a:effectLst/>
              <a:latin typeface="Times New Roman" panose="02020603050405020304" pitchFamily="18" charset="0"/>
              <a:ea typeface="Times New Roman" panose="02020603050405020304" pitchFamily="18" charset="0"/>
            </a:endParaRPr>
          </a:p>
          <a:p>
            <a:pPr lvl="4">
              <a:buClr>
                <a:srgbClr val="494949"/>
              </a:buClr>
              <a:buSzPts val="1100"/>
              <a:tabLst>
                <a:tab pos="2538730" algn="l"/>
              </a:tabLst>
            </a:pPr>
            <a:r>
              <a:rPr lang="en-US" sz="1800" cap="all" spc="-5" dirty="0">
                <a:effectLst/>
                <a:latin typeface="Times New Roman" panose="02020603050405020304" pitchFamily="18" charset="0"/>
                <a:ea typeface="Times New Roman" panose="02020603050405020304" pitchFamily="18" charset="0"/>
              </a:rPr>
              <a:t>You</a:t>
            </a:r>
            <a:r>
              <a:rPr lang="en-US" sz="1800" cap="all" spc="9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put</a:t>
            </a:r>
            <a:r>
              <a:rPr lang="en-US" sz="1800" cap="all" spc="5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yourself</a:t>
            </a:r>
            <a:r>
              <a:rPr lang="en-US" sz="1800" cap="all" spc="145"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under</a:t>
            </a:r>
            <a:r>
              <a:rPr lang="en-US" sz="1800" cap="all" spc="75"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the</a:t>
            </a:r>
            <a:r>
              <a:rPr lang="en-US" sz="1800" cap="all" spc="4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vision</a:t>
            </a:r>
            <a:r>
              <a:rPr lang="en-US" sz="1800" cap="all" spc="65"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of</a:t>
            </a:r>
            <a:r>
              <a:rPr lang="en-US" sz="1800" cap="all" spc="45" dirty="0">
                <a:effectLst/>
                <a:latin typeface="Times New Roman" panose="02020603050405020304" pitchFamily="18" charset="0"/>
                <a:ea typeface="Times New Roman" panose="02020603050405020304" pitchFamily="18" charset="0"/>
              </a:rPr>
              <a:t> </a:t>
            </a:r>
            <a:r>
              <a:rPr lang="en-US" sz="1800" cap="all" spc="-10" dirty="0">
                <a:effectLst/>
                <a:latin typeface="Times New Roman" panose="02020603050405020304" pitchFamily="18" charset="0"/>
                <a:ea typeface="Times New Roman" panose="02020603050405020304" pitchFamily="18" charset="0"/>
              </a:rPr>
              <a:t>another.</a:t>
            </a:r>
            <a:endParaRPr lang="en-IN" sz="1800" cap="all" spc="-5" dirty="0">
              <a:effectLst/>
              <a:latin typeface="Times New Roman" panose="02020603050405020304" pitchFamily="18" charset="0"/>
              <a:ea typeface="Times New Roman" panose="02020603050405020304" pitchFamily="18" charset="0"/>
            </a:endParaRPr>
          </a:p>
          <a:p>
            <a:pPr>
              <a:spcBef>
                <a:spcPts val="135"/>
              </a:spcBef>
            </a:pPr>
            <a:r>
              <a:rPr lang="en-US" dirty="0">
                <a:effectLst/>
                <a:latin typeface="Times New Roman" panose="02020603050405020304" pitchFamily="18" charset="0"/>
                <a:ea typeface="Times New Roman" panose="02020603050405020304" pitchFamily="18" charset="0"/>
              </a:rPr>
              <a:t> </a:t>
            </a:r>
            <a:endParaRPr lang="en-IN" dirty="0">
              <a:effectLst/>
              <a:latin typeface="Times New Roman" panose="02020603050405020304" pitchFamily="18" charset="0"/>
              <a:ea typeface="Times New Roman" panose="02020603050405020304" pitchFamily="18" charset="0"/>
            </a:endParaRPr>
          </a:p>
          <a:p>
            <a:pPr marR="542290" lvl="4">
              <a:lnSpc>
                <a:spcPct val="115000"/>
              </a:lnSpc>
              <a:spcBef>
                <a:spcPts val="5"/>
              </a:spcBef>
              <a:spcAft>
                <a:spcPts val="0"/>
              </a:spcAft>
              <a:buClr>
                <a:srgbClr val="494949"/>
              </a:buClr>
              <a:buSzPts val="1100"/>
              <a:tabLst>
                <a:tab pos="2536190" algn="l"/>
                <a:tab pos="2679700" algn="l"/>
              </a:tabLst>
            </a:pPr>
            <a:r>
              <a:rPr lang="en-US" sz="1800" cap="all" spc="-5" dirty="0">
                <a:effectLst/>
                <a:latin typeface="Times New Roman" panose="02020603050405020304" pitchFamily="18" charset="0"/>
                <a:ea typeface="Times New Roman" panose="02020603050405020304" pitchFamily="18" charset="0"/>
              </a:rPr>
              <a:t>Your words</a:t>
            </a:r>
            <a:r>
              <a:rPr lang="en-US" sz="1800" cap="all" spc="40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will reveal</a:t>
            </a:r>
            <a:r>
              <a:rPr lang="en-US" sz="1800" cap="all" spc="160" dirty="0">
                <a:effectLst/>
                <a:latin typeface="Times New Roman" panose="02020603050405020304" pitchFamily="18" charset="0"/>
                <a:ea typeface="Times New Roman" panose="02020603050405020304" pitchFamily="18" charset="0"/>
              </a:rPr>
              <a:t> </a:t>
            </a:r>
            <a:r>
              <a:rPr lang="en-US" sz="1800" cap="all" spc="-5" dirty="0">
                <a:effectLst/>
                <a:latin typeface="Times New Roman" panose="02020603050405020304" pitchFamily="18" charset="0"/>
                <a:ea typeface="Times New Roman" panose="02020603050405020304" pitchFamily="18" charset="0"/>
              </a:rPr>
              <a:t>the intent of your heart. </a:t>
            </a:r>
          </a:p>
          <a:p>
            <a:pPr marR="542290" lvl="4">
              <a:lnSpc>
                <a:spcPct val="115000"/>
              </a:lnSpc>
              <a:spcBef>
                <a:spcPts val="5"/>
              </a:spcBef>
              <a:spcAft>
                <a:spcPts val="0"/>
              </a:spcAft>
              <a:buClr>
                <a:srgbClr val="494949"/>
              </a:buClr>
              <a:buSzPts val="1100"/>
              <a:tabLst>
                <a:tab pos="2536190" algn="l"/>
                <a:tab pos="2679700" algn="l"/>
              </a:tabLst>
            </a:pPr>
            <a:r>
              <a:rPr lang="en-US" sz="1800" cap="all" spc="-5" dirty="0">
                <a:effectLst/>
                <a:latin typeface="Times New Roman" panose="02020603050405020304" pitchFamily="18" charset="0"/>
                <a:ea typeface="Times New Roman" panose="02020603050405020304" pitchFamily="18" charset="0"/>
              </a:rPr>
              <a:t>(If your heart is not in the thing, then you will not last.)</a:t>
            </a:r>
            <a:endParaRPr lang="en-IN" sz="1800" cap="all"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600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168621"/>
            <a:ext cx="12130391" cy="3261352"/>
          </a:xfrm>
        </p:spPr>
        <p:txBody>
          <a:bodyPr>
            <a:normAutofit/>
          </a:bodyPr>
          <a:lstStyle/>
          <a:p>
            <a:pPr marR="567690" lvl="1">
              <a:spcBef>
                <a:spcPts val="0"/>
              </a:spcBef>
              <a:spcAft>
                <a:spcPts val="0"/>
              </a:spcAft>
              <a:tabLst>
                <a:tab pos="1816735" algn="l"/>
                <a:tab pos="1821815" algn="l"/>
              </a:tabLst>
            </a:pPr>
            <a:r>
              <a:rPr lang="en-US" sz="3600" b="1" cap="all" spc="0" dirty="0">
                <a:effectLst/>
                <a:latin typeface="Times New Roman" panose="02020603050405020304" pitchFamily="18" charset="0"/>
                <a:ea typeface="Times New Roman" panose="02020603050405020304" pitchFamily="18" charset="0"/>
              </a:rPr>
              <a:t>Faithfulness</a:t>
            </a:r>
          </a:p>
          <a:p>
            <a:pPr marR="567690" lvl="1">
              <a:spcBef>
                <a:spcPts val="0"/>
              </a:spcBef>
              <a:spcAft>
                <a:spcPts val="0"/>
              </a:spcAft>
              <a:tabLst>
                <a:tab pos="1816735" algn="l"/>
                <a:tab pos="1821815" algn="l"/>
              </a:tabLst>
            </a:pPr>
            <a:r>
              <a:rPr lang="en-US" sz="3600" b="1" i="1" cap="all" dirty="0">
                <a:latin typeface="Times New Roman" panose="02020603050405020304" pitchFamily="18" charset="0"/>
                <a:ea typeface="Times New Roman" panose="02020603050405020304" pitchFamily="18" charset="0"/>
              </a:rPr>
              <a:t>(the crowbar of god)</a:t>
            </a:r>
            <a:endParaRPr lang="en-IN" sz="3600" i="1" cap="all"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182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FAITHFULNESS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56173"/>
            <a:ext cx="12130391" cy="3261352"/>
          </a:xfrm>
        </p:spPr>
        <p:txBody>
          <a:bodyPr>
            <a:normAutofit/>
          </a:bodyPr>
          <a:lstStyle/>
          <a:p>
            <a:pPr marR="769620" lvl="0" algn="ctr">
              <a:lnSpc>
                <a:spcPct val="111000"/>
              </a:lnSpc>
              <a:spcAft>
                <a:spcPts val="0"/>
              </a:spcAft>
              <a:tabLst>
                <a:tab pos="1599565" algn="l"/>
                <a:tab pos="1601470" algn="l"/>
                <a:tab pos="2343785" algn="l"/>
                <a:tab pos="5347335" algn="l"/>
              </a:tabLst>
            </a:pPr>
            <a:r>
              <a:rPr lang="en-US" sz="2000" b="1" spc="-10" dirty="0">
                <a:effectLst/>
                <a:latin typeface="Times New Roman" panose="02020603050405020304" pitchFamily="18" charset="0"/>
                <a:ea typeface="Times New Roman" panose="02020603050405020304" pitchFamily="18" charset="0"/>
              </a:rPr>
              <a:t>Faithfulness</a:t>
            </a:r>
            <a:r>
              <a:rPr lang="en-US" sz="2000" b="1" dirty="0">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is</a:t>
            </a:r>
            <a:r>
              <a:rPr lang="en-US" sz="2000" b="1" spc="400" dirty="0">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the ingredient</a:t>
            </a:r>
            <a:r>
              <a:rPr lang="en-US" sz="2000" b="1" spc="2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we bring to the Ministry of Helps, </a:t>
            </a:r>
          </a:p>
          <a:p>
            <a:pPr marR="769620" lvl="0" algn="ctr">
              <a:lnSpc>
                <a:spcPct val="111000"/>
              </a:lnSpc>
              <a:spcAft>
                <a:spcPts val="0"/>
              </a:spcAft>
              <a:tabLst>
                <a:tab pos="1599565" algn="l"/>
                <a:tab pos="1601470" algn="l"/>
                <a:tab pos="2343785" algn="l"/>
                <a:tab pos="5347335" algn="l"/>
              </a:tabLst>
            </a:pPr>
            <a:r>
              <a:rPr lang="en-US" sz="2000" b="1" spc="0" dirty="0">
                <a:effectLst/>
                <a:latin typeface="Times New Roman" panose="02020603050405020304" pitchFamily="18" charset="0"/>
                <a:ea typeface="Times New Roman" panose="02020603050405020304" pitchFamily="18" charset="0"/>
              </a:rPr>
              <a:t>and</a:t>
            </a:r>
            <a:r>
              <a:rPr lang="en-US" sz="2000" b="1" spc="-55"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even that comes</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from</a:t>
            </a:r>
            <a:r>
              <a:rPr lang="en-US" sz="2000" b="1" spc="17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God</a:t>
            </a:r>
            <a:r>
              <a:rPr lang="en-US" sz="2000" b="1" spc="18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as</a:t>
            </a:r>
            <a:r>
              <a:rPr lang="en-US" sz="2000" b="1" spc="4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a fruit of</a:t>
            </a:r>
            <a:r>
              <a:rPr lang="en-US" sz="2000" b="1" spc="20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the Holy Spirit.</a:t>
            </a:r>
            <a:endParaRPr lang="en-IN" sz="2000" b="1" spc="0" dirty="0">
              <a:effectLst/>
              <a:latin typeface="Times New Roman" panose="02020603050405020304" pitchFamily="18" charset="0"/>
              <a:ea typeface="Times New Roman" panose="02020603050405020304" pitchFamily="18" charset="0"/>
            </a:endParaRPr>
          </a:p>
          <a:p>
            <a:pPr algn="ctr">
              <a:spcBef>
                <a:spcPts val="110"/>
              </a:spcBef>
            </a:pPr>
            <a:r>
              <a:rPr lang="en-US" sz="1800" b="1" dirty="0">
                <a:effectLst/>
                <a:latin typeface="Times New Roman" panose="02020603050405020304" pitchFamily="18" charset="0"/>
                <a:ea typeface="Times New Roman" panose="02020603050405020304" pitchFamily="18" charset="0"/>
              </a:rPr>
              <a:t> </a:t>
            </a:r>
            <a:endParaRPr lang="en-IN" b="1" dirty="0">
              <a:latin typeface="Times New Roman" panose="02020603050405020304" pitchFamily="18" charset="0"/>
              <a:ea typeface="Times New Roman" panose="02020603050405020304" pitchFamily="18" charset="0"/>
            </a:endParaRPr>
          </a:p>
          <a:p>
            <a:pPr algn="ctr">
              <a:spcBef>
                <a:spcPts val="110"/>
              </a:spcBef>
            </a:pPr>
            <a:r>
              <a:rPr lang="en-US" sz="1800" i="1" cap="none" dirty="0">
                <a:effectLst/>
                <a:latin typeface="Times New Roman" panose="02020603050405020304" pitchFamily="18" charset="0"/>
                <a:ea typeface="Times New Roman" panose="02020603050405020304" pitchFamily="18" charset="0"/>
              </a:rPr>
              <a:t>But</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the fruit of the Spirit</a:t>
            </a:r>
            <a:r>
              <a:rPr lang="en-US" sz="1800" i="1" cap="none" spc="-2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is</a:t>
            </a:r>
            <a:r>
              <a:rPr lang="en-US" sz="1800" i="1" cap="none" spc="-6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love, joy, peace,</a:t>
            </a:r>
            <a:r>
              <a:rPr lang="en-US" sz="1800" i="1" cap="none" spc="9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patience, kindness, goodness, faithfulness, gentleness and self-control </a:t>
            </a:r>
          </a:p>
          <a:p>
            <a:pPr algn="ctr">
              <a:spcBef>
                <a:spcPts val="110"/>
              </a:spcBef>
            </a:pPr>
            <a:r>
              <a:rPr lang="en-US" sz="1800" i="1" cap="none" dirty="0">
                <a:effectLst/>
                <a:latin typeface="Times New Roman" panose="02020603050405020304" pitchFamily="18" charset="0"/>
                <a:ea typeface="Times New Roman" panose="02020603050405020304" pitchFamily="18" charset="0"/>
              </a:rPr>
              <a:t>(Galatians 5:22).</a:t>
            </a:r>
            <a:endParaRPr lang="en-IN" sz="1800" cap="non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516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FAITHFULNESS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56173"/>
            <a:ext cx="12130391" cy="3261352"/>
          </a:xfrm>
        </p:spPr>
        <p:txBody>
          <a:bodyPr>
            <a:normAutofit/>
          </a:bodyPr>
          <a:lstStyle/>
          <a:p>
            <a:pPr lvl="0" algn="ctr">
              <a:tabLst>
                <a:tab pos="1599565" algn="l"/>
              </a:tabLst>
            </a:pPr>
            <a:r>
              <a:rPr lang="en-US" sz="2000" b="1" spc="0" dirty="0">
                <a:effectLst/>
                <a:latin typeface="Times New Roman" panose="02020603050405020304" pitchFamily="18" charset="0"/>
                <a:ea typeface="Times New Roman" panose="02020603050405020304" pitchFamily="18" charset="0"/>
              </a:rPr>
              <a:t>Faithfulness</a:t>
            </a:r>
            <a:r>
              <a:rPr lang="en-US" sz="2000" b="1" spc="165"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means</a:t>
            </a:r>
            <a:r>
              <a:rPr lang="en-US" sz="2000" b="1" spc="16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being</a:t>
            </a:r>
            <a:r>
              <a:rPr lang="en-US" sz="2000" b="1" spc="60" dirty="0">
                <a:effectLst/>
                <a:latin typeface="Times New Roman" panose="02020603050405020304" pitchFamily="18" charset="0"/>
                <a:ea typeface="Times New Roman" panose="02020603050405020304" pitchFamily="18" charset="0"/>
              </a:rPr>
              <a:t> </a:t>
            </a:r>
            <a:r>
              <a:rPr lang="en-US" sz="2000" b="1" spc="0" dirty="0">
                <a:effectLst/>
                <a:latin typeface="Times New Roman" panose="02020603050405020304" pitchFamily="18" charset="0"/>
                <a:ea typeface="Times New Roman" panose="02020603050405020304" pitchFamily="18" charset="0"/>
              </a:rPr>
              <a:t>entirely</a:t>
            </a:r>
            <a:r>
              <a:rPr lang="en-US" sz="2000" b="1" spc="8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reliable.</a:t>
            </a:r>
            <a:endParaRPr lang="en-IN" sz="2000" b="1" spc="0" dirty="0">
              <a:effectLst/>
              <a:latin typeface="Times New Roman" panose="02020603050405020304" pitchFamily="18" charset="0"/>
              <a:ea typeface="Times New Roman" panose="02020603050405020304" pitchFamily="18" charset="0"/>
            </a:endParaRPr>
          </a:p>
          <a:p>
            <a:pPr algn="ctr">
              <a:spcBef>
                <a:spcPts val="110"/>
              </a:spcBef>
            </a:pPr>
            <a:endParaRPr lang="en-US" sz="1800" b="1" dirty="0">
              <a:effectLst/>
              <a:latin typeface="Times New Roman" panose="02020603050405020304" pitchFamily="18" charset="0"/>
              <a:ea typeface="Times New Roman" panose="02020603050405020304" pitchFamily="18" charset="0"/>
            </a:endParaRPr>
          </a:p>
          <a:p>
            <a:pPr algn="ctr">
              <a:spcBef>
                <a:spcPts val="110"/>
              </a:spcBef>
            </a:pPr>
            <a:r>
              <a:rPr lang="en-US" sz="1800" b="1" dirty="0">
                <a:effectLst/>
                <a:latin typeface="Times New Roman" panose="02020603050405020304" pitchFamily="18" charset="0"/>
                <a:ea typeface="Times New Roman" panose="02020603050405020304" pitchFamily="18" charset="0"/>
              </a:rPr>
              <a:t> </a:t>
            </a:r>
            <a:endParaRPr lang="en-IN" b="1" dirty="0">
              <a:latin typeface="Times New Roman" panose="02020603050405020304" pitchFamily="18" charset="0"/>
              <a:ea typeface="Times New Roman" panose="02020603050405020304" pitchFamily="18" charset="0"/>
            </a:endParaRPr>
          </a:p>
          <a:p>
            <a:pPr marL="1590675" marR="660400" indent="3175">
              <a:lnSpc>
                <a:spcPct val="106000"/>
              </a:lnSpc>
              <a:spcAft>
                <a:spcPts val="0"/>
              </a:spcAft>
            </a:pPr>
            <a:r>
              <a:rPr lang="en-US" sz="1800" b="1" i="1" cap="none" baseline="30000" dirty="0">
                <a:effectLst/>
                <a:latin typeface="Times New Roman" panose="02020603050405020304" pitchFamily="18" charset="0"/>
                <a:ea typeface="Times New Roman" panose="02020603050405020304" pitchFamily="18" charset="0"/>
              </a:rPr>
              <a:t>10 </a:t>
            </a:r>
            <a:r>
              <a:rPr lang="en-US" sz="1800" i="1" cap="none" dirty="0">
                <a:effectLst/>
                <a:latin typeface="Times New Roman" panose="02020603050405020304" pitchFamily="18" charset="0"/>
                <a:ea typeface="Times New Roman" panose="02020603050405020304" pitchFamily="18" charset="0"/>
              </a:rPr>
              <a:t>“If you are faithful in little things, you will be faithful in large ones. But if you are dishonest in little things, you won’t be honest with greater responsibilities. </a:t>
            </a:r>
            <a:r>
              <a:rPr lang="en-US" sz="1800" b="1" i="1" cap="none" baseline="30000" dirty="0">
                <a:effectLst/>
                <a:latin typeface="Times New Roman" panose="02020603050405020304" pitchFamily="18" charset="0"/>
                <a:ea typeface="Times New Roman" panose="02020603050405020304" pitchFamily="18" charset="0"/>
              </a:rPr>
              <a:t>11 </a:t>
            </a:r>
            <a:r>
              <a:rPr lang="en-US" sz="1800" i="1" cap="none" dirty="0">
                <a:effectLst/>
                <a:latin typeface="Times New Roman" panose="02020603050405020304" pitchFamily="18" charset="0"/>
                <a:ea typeface="Times New Roman" panose="02020603050405020304" pitchFamily="18" charset="0"/>
              </a:rPr>
              <a:t>And if you are untrustworthy about worldly wealth, who will trust you with the true riches of heaven? </a:t>
            </a:r>
            <a:r>
              <a:rPr lang="en-US" sz="1800" b="1" i="1" cap="none" baseline="30000" dirty="0">
                <a:effectLst/>
                <a:latin typeface="Times New Roman" panose="02020603050405020304" pitchFamily="18" charset="0"/>
                <a:ea typeface="Times New Roman" panose="02020603050405020304" pitchFamily="18" charset="0"/>
              </a:rPr>
              <a:t>12 </a:t>
            </a:r>
            <a:r>
              <a:rPr lang="en-US" sz="1800" i="1" cap="none" dirty="0">
                <a:effectLst/>
                <a:latin typeface="Times New Roman" panose="02020603050405020304" pitchFamily="18" charset="0"/>
                <a:ea typeface="Times New Roman" panose="02020603050405020304" pitchFamily="18" charset="0"/>
              </a:rPr>
              <a:t>And if you are not faithful with other people’s things, why should you be trusted with things of your own? (Luke 16:10-12 NLT).</a:t>
            </a:r>
            <a:endParaRPr lang="en-IN" sz="1800" cap="non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936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FAITHFULNESS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56173"/>
            <a:ext cx="12130391" cy="3261352"/>
          </a:xfrm>
        </p:spPr>
        <p:txBody>
          <a:bodyPr>
            <a:normAutofit/>
          </a:bodyPr>
          <a:lstStyle/>
          <a:p>
            <a:pPr marR="640080" lvl="0">
              <a:lnSpc>
                <a:spcPct val="100000"/>
              </a:lnSpc>
              <a:spcBef>
                <a:spcPts val="0"/>
              </a:spcBef>
              <a:spcAft>
                <a:spcPts val="0"/>
              </a:spcAft>
              <a:tabLst>
                <a:tab pos="1597660" algn="l"/>
                <a:tab pos="2958465" algn="l"/>
              </a:tabLst>
            </a:pPr>
            <a:r>
              <a:rPr lang="en-US" sz="1800" b="1" spc="0" dirty="0">
                <a:effectLst/>
                <a:latin typeface="Times New Roman" panose="02020603050405020304" pitchFamily="18" charset="0"/>
                <a:ea typeface="Times New Roman" panose="02020603050405020304" pitchFamily="18" charset="0"/>
              </a:rPr>
              <a:t>God</a:t>
            </a:r>
            <a:r>
              <a:rPr lang="en-US" sz="1800" b="1" spc="11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knows</a:t>
            </a:r>
            <a:r>
              <a:rPr lang="en-US" sz="1800" b="1" spc="11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who</a:t>
            </a:r>
            <a:r>
              <a:rPr lang="en-US" sz="1800" b="1" spc="7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has</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passed</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a:t>
            </a:r>
            <a:r>
              <a:rPr lang="en-US" sz="1800" b="1" spc="9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test</a:t>
            </a:r>
            <a:r>
              <a:rPr lang="en-US" sz="1800" b="1" spc="16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of</a:t>
            </a:r>
            <a:r>
              <a:rPr lang="en-US" sz="1800" b="1" spc="7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faithfulness. Once</a:t>
            </a:r>
            <a:r>
              <a:rPr lang="en-US" sz="1800" b="1" spc="11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we show ourselves faithful, God gives</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us supernatural ability and anointing. </a:t>
            </a:r>
          </a:p>
          <a:p>
            <a:pPr marR="640080" lvl="0">
              <a:lnSpc>
                <a:spcPct val="100000"/>
              </a:lnSpc>
              <a:spcBef>
                <a:spcPts val="0"/>
              </a:spcBef>
              <a:spcAft>
                <a:spcPts val="0"/>
              </a:spcAft>
              <a:tabLst>
                <a:tab pos="1597660" algn="l"/>
                <a:tab pos="2958465" algn="l"/>
              </a:tabLst>
            </a:pPr>
            <a:r>
              <a:rPr lang="en-US" sz="1800" b="1" spc="0" dirty="0">
                <a:effectLst/>
                <a:latin typeface="Times New Roman" panose="02020603050405020304" pitchFamily="18" charset="0"/>
                <a:ea typeface="Times New Roman" panose="02020603050405020304" pitchFamily="18" charset="0"/>
              </a:rPr>
              <a:t>(1 Timothy 1:12; 2 timothy 2:2)</a:t>
            </a:r>
          </a:p>
          <a:p>
            <a:pPr marR="640080" lvl="0">
              <a:lnSpc>
                <a:spcPct val="110000"/>
              </a:lnSpc>
              <a:spcAft>
                <a:spcPts val="0"/>
              </a:spcAft>
              <a:tabLst>
                <a:tab pos="1597660" algn="l"/>
                <a:tab pos="2958465" algn="l"/>
              </a:tabLst>
            </a:pPr>
            <a:r>
              <a:rPr lang="en-IN" sz="1800" u="sng" spc="0" dirty="0">
                <a:effectLst/>
                <a:latin typeface="Times New Roman" panose="02020603050405020304" pitchFamily="18" charset="0"/>
                <a:ea typeface="Times New Roman" panose="02020603050405020304" pitchFamily="18" charset="0"/>
              </a:rPr>
              <a:t>Parable of th</a:t>
            </a:r>
            <a:r>
              <a:rPr lang="en-IN" u="sng" dirty="0">
                <a:latin typeface="Times New Roman" panose="02020603050405020304" pitchFamily="18" charset="0"/>
                <a:ea typeface="Times New Roman" panose="02020603050405020304" pitchFamily="18" charset="0"/>
              </a:rPr>
              <a:t>e talents</a:t>
            </a:r>
            <a:r>
              <a:rPr lang="en-IN" dirty="0">
                <a:latin typeface="Times New Roman" panose="02020603050405020304" pitchFamily="18" charset="0"/>
                <a:ea typeface="Times New Roman" panose="02020603050405020304" pitchFamily="18" charset="0"/>
              </a:rPr>
              <a:t> – </a:t>
            </a:r>
            <a:r>
              <a:rPr lang="en-IN" dirty="0" err="1">
                <a:latin typeface="Times New Roman" panose="02020603050405020304" pitchFamily="18" charset="0"/>
                <a:ea typeface="Times New Roman" panose="02020603050405020304" pitchFamily="18" charset="0"/>
              </a:rPr>
              <a:t>matthew</a:t>
            </a:r>
            <a:r>
              <a:rPr lang="en-IN" dirty="0">
                <a:latin typeface="Times New Roman" panose="02020603050405020304" pitchFamily="18" charset="0"/>
                <a:ea typeface="Times New Roman" panose="02020603050405020304" pitchFamily="18" charset="0"/>
              </a:rPr>
              <a:t> 25:19-29</a:t>
            </a:r>
            <a:endParaRPr lang="en-IN" sz="1800" spc="0" dirty="0">
              <a:effectLst/>
              <a:latin typeface="Times New Roman" panose="02020603050405020304" pitchFamily="18" charset="0"/>
              <a:ea typeface="Times New Roman" panose="02020603050405020304" pitchFamily="18" charset="0"/>
            </a:endParaRPr>
          </a:p>
          <a:p>
            <a:pPr algn="ctr">
              <a:spcBef>
                <a:spcPts val="110"/>
              </a:spcBef>
            </a:pPr>
            <a:endParaRPr lang="en-US" sz="600" dirty="0">
              <a:effectLst/>
              <a:latin typeface="Times New Roman" panose="02020603050405020304" pitchFamily="18" charset="0"/>
              <a:ea typeface="Times New Roman" panose="02020603050405020304" pitchFamily="18" charset="0"/>
            </a:endParaRPr>
          </a:p>
          <a:p>
            <a:pPr algn="ctr">
              <a:spcBef>
                <a:spcPts val="110"/>
              </a:spcBef>
            </a:pPr>
            <a:r>
              <a:rPr lang="en-US" sz="18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Why</a:t>
            </a:r>
            <a:r>
              <a:rPr lang="en-US" sz="1800" spc="14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would</a:t>
            </a:r>
            <a:r>
              <a:rPr lang="en-US" sz="1800" spc="4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someone hide their talent?</a:t>
            </a:r>
            <a:r>
              <a:rPr lang="en-US" sz="1800" spc="200" dirty="0">
                <a:effectLst/>
                <a:latin typeface="Times New Roman" panose="02020603050405020304" pitchFamily="18" charset="0"/>
                <a:ea typeface="Times New Roman" panose="02020603050405020304" pitchFamily="18" charset="0"/>
              </a:rPr>
              <a:t> </a:t>
            </a:r>
          </a:p>
          <a:p>
            <a:pPr algn="ctr">
              <a:spcBef>
                <a:spcPts val="110"/>
              </a:spcBef>
            </a:pPr>
            <a:r>
              <a:rPr lang="en-US" sz="1800" spc="0" dirty="0">
                <a:effectLst/>
                <a:latin typeface="Times New Roman" panose="02020603050405020304" pitchFamily="18" charset="0"/>
                <a:ea typeface="Times New Roman" panose="02020603050405020304" pitchFamily="18" charset="0"/>
              </a:rPr>
              <a:t>They are afraid</a:t>
            </a:r>
            <a:r>
              <a:rPr lang="en-US" sz="1800" spc="16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because they have a wrong picture of God.</a:t>
            </a:r>
            <a:endParaRPr lang="en-IN" sz="1800" spc="0" dirty="0">
              <a:effectLst/>
              <a:latin typeface="Times New Roman" panose="02020603050405020304" pitchFamily="18" charset="0"/>
              <a:ea typeface="Times New Roman" panose="02020603050405020304" pitchFamily="18" charset="0"/>
            </a:endParaRPr>
          </a:p>
          <a:p>
            <a:pPr algn="ctr">
              <a:spcBef>
                <a:spcPts val="110"/>
              </a:spcBef>
            </a:pPr>
            <a:r>
              <a:rPr lang="en-US" sz="1800" spc="0" dirty="0">
                <a:effectLst/>
                <a:latin typeface="Times New Roman" panose="02020603050405020304" pitchFamily="18" charset="0"/>
                <a:ea typeface="Times New Roman" panose="02020603050405020304" pitchFamily="18" charset="0"/>
              </a:rPr>
              <a:t>When</a:t>
            </a:r>
            <a:r>
              <a:rPr lang="en-US" sz="1800"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you take a step of faith, it can be scary!</a:t>
            </a:r>
            <a:r>
              <a:rPr lang="en-US" sz="1800" spc="200" dirty="0">
                <a:effectLst/>
                <a:latin typeface="Times New Roman" panose="02020603050405020304" pitchFamily="18" charset="0"/>
                <a:ea typeface="Times New Roman" panose="02020603050405020304" pitchFamily="18" charset="0"/>
              </a:rPr>
              <a:t> </a:t>
            </a:r>
          </a:p>
          <a:p>
            <a:pPr algn="ctr">
              <a:spcBef>
                <a:spcPts val="110"/>
              </a:spcBef>
            </a:pPr>
            <a:r>
              <a:rPr lang="en-US" sz="1800" spc="0" dirty="0">
                <a:effectLst/>
                <a:latin typeface="Times New Roman" panose="02020603050405020304" pitchFamily="18" charset="0"/>
                <a:ea typeface="Times New Roman" panose="02020603050405020304" pitchFamily="18" charset="0"/>
              </a:rPr>
              <a:t>Trust God to</a:t>
            </a:r>
            <a:r>
              <a:rPr lang="en-US" sz="1800" spc="-15"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help you: both</a:t>
            </a:r>
            <a:r>
              <a:rPr lang="en-US" sz="1800"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with</a:t>
            </a:r>
            <a:r>
              <a:rPr lang="en-US" sz="1800"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the</a:t>
            </a:r>
            <a:r>
              <a:rPr lang="en-US" sz="1800" spc="16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task</a:t>
            </a:r>
            <a:r>
              <a:rPr lang="en-US" sz="1800" spc="145" dirty="0">
                <a:effectLst/>
                <a:latin typeface="Times New Roman" panose="02020603050405020304" pitchFamily="18" charset="0"/>
                <a:ea typeface="Times New Roman" panose="02020603050405020304" pitchFamily="18" charset="0"/>
              </a:rPr>
              <a:t> </a:t>
            </a:r>
            <a:r>
              <a:rPr lang="en-US" sz="1800" i="1" spc="0" dirty="0">
                <a:effectLst/>
                <a:latin typeface="Times New Roman" panose="02020603050405020304" pitchFamily="18" charset="0"/>
                <a:ea typeface="Times New Roman" panose="02020603050405020304" pitchFamily="18" charset="0"/>
              </a:rPr>
              <a:t>and</a:t>
            </a:r>
            <a:r>
              <a:rPr lang="en-US" sz="1800" i="1"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with</a:t>
            </a:r>
            <a:r>
              <a:rPr lang="en-US" sz="1800" spc="20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your fear of</a:t>
            </a:r>
            <a:r>
              <a:rPr lang="en-US" sz="1800" spc="175"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messing</a:t>
            </a:r>
            <a:r>
              <a:rPr lang="en-US" sz="1800" spc="150" dirty="0">
                <a:effectLst/>
                <a:latin typeface="Times New Roman" panose="02020603050405020304" pitchFamily="18" charset="0"/>
                <a:ea typeface="Times New Roman" panose="02020603050405020304" pitchFamily="18" charset="0"/>
              </a:rPr>
              <a:t> </a:t>
            </a:r>
            <a:r>
              <a:rPr lang="en-US" sz="1800" spc="0" dirty="0">
                <a:effectLst/>
                <a:latin typeface="Times New Roman" panose="02020603050405020304" pitchFamily="18" charset="0"/>
                <a:ea typeface="Times New Roman" panose="02020603050405020304" pitchFamily="18" charset="0"/>
              </a:rPr>
              <a:t>up!</a:t>
            </a:r>
            <a:endParaRPr lang="en-IN" sz="1800" spc="0" dirty="0">
              <a:effectLst/>
              <a:latin typeface="Times New Roman" panose="02020603050405020304" pitchFamily="18" charset="0"/>
              <a:ea typeface="Times New Roman" panose="02020603050405020304" pitchFamily="18" charset="0"/>
            </a:endParaRPr>
          </a:p>
          <a:p>
            <a:pPr algn="ctr">
              <a:spcBef>
                <a:spcPts val="110"/>
              </a:spcBef>
            </a:pP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776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Course Objectives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pPr marL="342900" lvl="0" indent="-342900">
              <a:spcBef>
                <a:spcPts val="5"/>
              </a:spcBef>
              <a:spcAft>
                <a:spcPts val="0"/>
              </a:spcAft>
              <a:buFont typeface="+mj-lt"/>
              <a:buAutoNum type="arabicPeriod"/>
              <a:tabLst>
                <a:tab pos="73088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understand</a:t>
            </a:r>
            <a:r>
              <a:rPr lang="en-US" sz="2000" spc="7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supernatural</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diversity</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involved</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a:t>
            </a:r>
            <a:r>
              <a:rPr lang="en-US" sz="2000" spc="-1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nistry</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2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spiritual</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attributes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servant</a:t>
            </a:r>
            <a:r>
              <a:rPr lang="en-US" sz="2000" spc="-3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God</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215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5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impartation</a:t>
            </a:r>
            <a:r>
              <a:rPr lang="en-US" sz="2000" spc="10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that</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comes</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minister</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6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each</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believer</a:t>
            </a:r>
            <a:r>
              <a:rPr lang="en-US" sz="2000" spc="1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find</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their</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own</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a:t>
            </a:r>
            <a:r>
              <a:rPr lang="en-US" sz="2000" spc="-5"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que</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place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service</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95"/>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how</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avoid</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burn-out</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ministry</a:t>
            </a: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589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FAITHFULNESS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56173"/>
            <a:ext cx="12130391" cy="3261352"/>
          </a:xfrm>
        </p:spPr>
        <p:txBody>
          <a:bodyPr>
            <a:normAutofit/>
          </a:bodyPr>
          <a:lstStyle/>
          <a:p>
            <a:pPr marR="571500" lvl="1">
              <a:lnSpc>
                <a:spcPct val="113000"/>
              </a:lnSpc>
              <a:spcAft>
                <a:spcPts val="0"/>
              </a:spcAft>
              <a:tabLst>
                <a:tab pos="1815465" algn="l"/>
                <a:tab pos="1818640" algn="l"/>
              </a:tabLst>
            </a:pPr>
            <a:r>
              <a:rPr lang="en-US" sz="2000" b="1" u="sng" cap="all" spc="0" dirty="0">
                <a:effectLst/>
                <a:latin typeface="Times New Roman" panose="02020603050405020304" pitchFamily="18" charset="0"/>
                <a:ea typeface="Times New Roman" panose="02020603050405020304" pitchFamily="18" charset="0"/>
              </a:rPr>
              <a:t>A principle of</a:t>
            </a:r>
            <a:r>
              <a:rPr lang="en-US" sz="2000" b="1" u="sng" cap="all" spc="125" dirty="0">
                <a:effectLst/>
                <a:latin typeface="Times New Roman" panose="02020603050405020304" pitchFamily="18" charset="0"/>
                <a:ea typeface="Times New Roman" panose="02020603050405020304" pitchFamily="18" charset="0"/>
              </a:rPr>
              <a:t> </a:t>
            </a:r>
            <a:r>
              <a:rPr lang="en-US" sz="2000" b="1" u="sng" cap="all" spc="0" dirty="0">
                <a:effectLst/>
                <a:latin typeface="Times New Roman" panose="02020603050405020304" pitchFamily="18" charset="0"/>
                <a:ea typeface="Times New Roman" panose="02020603050405020304" pitchFamily="18" charset="0"/>
              </a:rPr>
              <a:t>the kingdom of God</a:t>
            </a:r>
            <a:r>
              <a:rPr lang="en-US" sz="1800" b="1" cap="all" spc="0" dirty="0">
                <a:effectLst/>
                <a:latin typeface="Times New Roman" panose="02020603050405020304" pitchFamily="18" charset="0"/>
                <a:ea typeface="Times New Roman" panose="02020603050405020304" pitchFamily="18" charset="0"/>
              </a:rPr>
              <a:t>: </a:t>
            </a:r>
          </a:p>
          <a:p>
            <a:pPr marR="571500" lvl="1">
              <a:lnSpc>
                <a:spcPct val="113000"/>
              </a:lnSpc>
              <a:spcAft>
                <a:spcPts val="0"/>
              </a:spcAft>
              <a:tabLst>
                <a:tab pos="1815465" algn="l"/>
                <a:tab pos="1818640" algn="l"/>
              </a:tabLst>
            </a:pPr>
            <a:r>
              <a:rPr lang="en-US" sz="2400" b="1" cap="all" spc="0" dirty="0">
                <a:effectLst/>
                <a:latin typeface="Times New Roman" panose="02020603050405020304" pitchFamily="18" charset="0"/>
                <a:ea typeface="Times New Roman" panose="02020603050405020304" pitchFamily="18" charset="0"/>
              </a:rPr>
              <a:t>Use your talents, and they will grow. </a:t>
            </a:r>
          </a:p>
          <a:p>
            <a:pPr marR="571500" lvl="1">
              <a:lnSpc>
                <a:spcPct val="113000"/>
              </a:lnSpc>
              <a:spcAft>
                <a:spcPts val="0"/>
              </a:spcAft>
              <a:tabLst>
                <a:tab pos="1815465" algn="l"/>
                <a:tab pos="1818640" algn="l"/>
              </a:tabLst>
            </a:pPr>
            <a:r>
              <a:rPr lang="en-US" sz="2400" b="1" cap="all" spc="0" dirty="0">
                <a:effectLst/>
                <a:latin typeface="Times New Roman" panose="02020603050405020304" pitchFamily="18" charset="0"/>
                <a:ea typeface="Times New Roman" panose="02020603050405020304" pitchFamily="18" charset="0"/>
              </a:rPr>
              <a:t>Hide</a:t>
            </a:r>
            <a:r>
              <a:rPr lang="en-US" sz="2400" b="1" cap="all" spc="15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them</a:t>
            </a:r>
            <a:r>
              <a:rPr lang="en-US" sz="2400" b="1" cap="all" spc="145"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and</a:t>
            </a:r>
            <a:r>
              <a:rPr lang="en-US" sz="2400" b="1" cap="all" spc="16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they</a:t>
            </a:r>
            <a:r>
              <a:rPr lang="en-US" sz="2400" b="1" cap="all" spc="155"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will</a:t>
            </a:r>
            <a:r>
              <a:rPr lang="en-US" sz="2400" b="1" cap="all" spc="15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be</a:t>
            </a:r>
            <a:r>
              <a:rPr lang="en-US" sz="2400" b="1" cap="all" spc="6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taken</a:t>
            </a:r>
            <a:r>
              <a:rPr lang="en-US" sz="2400" b="1" cap="all" spc="15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away.</a:t>
            </a:r>
            <a:r>
              <a:rPr lang="en-US" sz="2400" b="1" cap="all" spc="115" dirty="0">
                <a:effectLst/>
                <a:latin typeface="Times New Roman" panose="02020603050405020304" pitchFamily="18" charset="0"/>
                <a:ea typeface="Times New Roman" panose="02020603050405020304" pitchFamily="18" charset="0"/>
              </a:rPr>
              <a:t> </a:t>
            </a:r>
          </a:p>
          <a:p>
            <a:pPr marR="571500" lvl="1">
              <a:lnSpc>
                <a:spcPct val="113000"/>
              </a:lnSpc>
              <a:spcAft>
                <a:spcPts val="0"/>
              </a:spcAft>
              <a:tabLst>
                <a:tab pos="1815465" algn="l"/>
                <a:tab pos="1818640" algn="l"/>
              </a:tabLst>
            </a:pPr>
            <a:r>
              <a:rPr lang="en-US" sz="2400" b="1" cap="all" spc="0" dirty="0">
                <a:effectLst/>
                <a:latin typeface="Times New Roman" panose="02020603050405020304" pitchFamily="18" charset="0"/>
                <a:ea typeface="Times New Roman" panose="02020603050405020304" pitchFamily="18" charset="0"/>
              </a:rPr>
              <a:t>Use</a:t>
            </a:r>
            <a:r>
              <a:rPr lang="en-US" sz="2400" b="1" cap="all" spc="125"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all</a:t>
            </a:r>
            <a:r>
              <a:rPr lang="en-US" sz="2400" b="1" cap="all" spc="155"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the abilities</a:t>
            </a:r>
            <a:r>
              <a:rPr lang="en-US" sz="2400" b="1" cap="all" spc="40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God</a:t>
            </a:r>
            <a:r>
              <a:rPr lang="en-US" sz="2400" b="1" cap="all" spc="155"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has given</a:t>
            </a:r>
            <a:r>
              <a:rPr lang="en-US" sz="2400" b="1" cap="all" spc="20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you and be</a:t>
            </a:r>
            <a:r>
              <a:rPr lang="en-US" sz="2400" b="1" cap="all" spc="400" dirty="0">
                <a:effectLst/>
                <a:latin typeface="Times New Roman" panose="02020603050405020304" pitchFamily="18" charset="0"/>
                <a:ea typeface="Times New Roman" panose="02020603050405020304" pitchFamily="18" charset="0"/>
              </a:rPr>
              <a:t> </a:t>
            </a:r>
            <a:r>
              <a:rPr lang="en-US" sz="2400" b="1" cap="all" spc="0" dirty="0">
                <a:effectLst/>
                <a:latin typeface="Times New Roman" panose="02020603050405020304" pitchFamily="18" charset="0"/>
                <a:ea typeface="Times New Roman" panose="02020603050405020304" pitchFamily="18" charset="0"/>
              </a:rPr>
              <a:t>joyful!</a:t>
            </a:r>
            <a:endParaRPr lang="en-IN" sz="2400" b="1" cap="all"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019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168621"/>
            <a:ext cx="12130391" cy="3261352"/>
          </a:xfrm>
        </p:spPr>
        <p:txBody>
          <a:bodyPr>
            <a:normAutofit/>
          </a:bodyPr>
          <a:lstStyle/>
          <a:p>
            <a:pPr marR="567690" lvl="1">
              <a:spcBef>
                <a:spcPts val="0"/>
              </a:spcBef>
              <a:spcAft>
                <a:spcPts val="0"/>
              </a:spcAft>
              <a:tabLst>
                <a:tab pos="1816735" algn="l"/>
                <a:tab pos="1821815" algn="l"/>
              </a:tabLst>
            </a:pPr>
            <a:r>
              <a:rPr lang="en-US" sz="3600" b="1" cap="all" spc="0" dirty="0">
                <a:effectLst/>
                <a:latin typeface="Times New Roman" panose="02020603050405020304" pitchFamily="18" charset="0"/>
                <a:ea typeface="Times New Roman" panose="02020603050405020304" pitchFamily="18" charset="0"/>
              </a:rPr>
              <a:t>LOYALTY</a:t>
            </a:r>
          </a:p>
          <a:p>
            <a:pPr marR="567690" lvl="1">
              <a:spcBef>
                <a:spcPts val="0"/>
              </a:spcBef>
              <a:spcAft>
                <a:spcPts val="0"/>
              </a:spcAft>
              <a:tabLst>
                <a:tab pos="1816735" algn="l"/>
                <a:tab pos="1821815" algn="l"/>
              </a:tabLst>
            </a:pPr>
            <a:r>
              <a:rPr lang="en-US" sz="3600" b="1" i="1" cap="all" dirty="0">
                <a:latin typeface="Times New Roman" panose="02020603050405020304" pitchFamily="18" charset="0"/>
                <a:ea typeface="Times New Roman" panose="02020603050405020304" pitchFamily="18" charset="0"/>
              </a:rPr>
              <a:t>(a matter of the heart)</a:t>
            </a:r>
            <a:endParaRPr lang="en-IN" sz="3600" i="1" cap="all"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382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LOYALTY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051885"/>
            <a:ext cx="12130391" cy="3261352"/>
          </a:xfrm>
        </p:spPr>
        <p:txBody>
          <a:bodyPr>
            <a:normAutofit/>
          </a:bodyPr>
          <a:lstStyle/>
          <a:p>
            <a:pPr lvl="0" algn="ctr">
              <a:lnSpc>
                <a:spcPct val="110000"/>
              </a:lnSpc>
              <a:spcBef>
                <a:spcPts val="0"/>
              </a:spcBef>
              <a:buClr>
                <a:srgbClr val="494949"/>
              </a:buClr>
              <a:buSzPts val="1050"/>
              <a:tabLst>
                <a:tab pos="1601470" algn="l"/>
              </a:tabLst>
            </a:pPr>
            <a:r>
              <a:rPr lang="en-US" sz="1800" b="1" spc="-5" dirty="0">
                <a:effectLst/>
                <a:latin typeface="Times New Roman" panose="02020603050405020304" pitchFamily="18" charset="0"/>
                <a:ea typeface="Arial" panose="020B0604020202020204" pitchFamily="34" charset="0"/>
              </a:rPr>
              <a:t>A</a:t>
            </a:r>
            <a:r>
              <a:rPr lang="en-US" sz="1800" b="1" spc="5"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Helps</a:t>
            </a:r>
            <a:r>
              <a:rPr lang="en-US" sz="1800" b="1" spc="39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minister</a:t>
            </a:r>
            <a:r>
              <a:rPr lang="en-US" sz="1800" b="1" spc="6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must</a:t>
            </a:r>
            <a:r>
              <a:rPr lang="en-US" sz="1800" b="1" spc="8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have</a:t>
            </a:r>
            <a:r>
              <a:rPr lang="en-US" sz="1800" b="1" spc="35"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a</a:t>
            </a:r>
            <a:r>
              <a:rPr lang="en-US" sz="1800" b="1" spc="35"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deep-down</a:t>
            </a:r>
            <a:r>
              <a:rPr lang="en-US" sz="1800" b="1" spc="55"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sense</a:t>
            </a:r>
            <a:r>
              <a:rPr lang="en-US" sz="1800" b="1" spc="8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of</a:t>
            </a:r>
            <a:r>
              <a:rPr lang="en-US" sz="1800" b="1" spc="15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respect</a:t>
            </a:r>
            <a:r>
              <a:rPr lang="en-US" sz="1800" b="1" spc="125"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for</a:t>
            </a:r>
            <a:r>
              <a:rPr lang="en-US" sz="1800" b="1" spc="40" dirty="0">
                <a:effectLst/>
                <a:latin typeface="Times New Roman" panose="02020603050405020304" pitchFamily="18" charset="0"/>
                <a:ea typeface="Arial" panose="020B0604020202020204" pitchFamily="34" charset="0"/>
              </a:rPr>
              <a:t> </a:t>
            </a:r>
            <a:r>
              <a:rPr lang="en-US" sz="1800" b="1" spc="-5" dirty="0">
                <a:effectLst/>
                <a:latin typeface="Times New Roman" panose="02020603050405020304" pitchFamily="18" charset="0"/>
                <a:ea typeface="Arial" panose="020B0604020202020204" pitchFamily="34" charset="0"/>
              </a:rPr>
              <a:t>his</a:t>
            </a:r>
            <a:r>
              <a:rPr lang="en-US" sz="1800" b="1" spc="40" dirty="0">
                <a:effectLst/>
                <a:latin typeface="Times New Roman" panose="02020603050405020304" pitchFamily="18" charset="0"/>
                <a:ea typeface="Arial" panose="020B0604020202020204" pitchFamily="34" charset="0"/>
              </a:rPr>
              <a:t> </a:t>
            </a:r>
            <a:r>
              <a:rPr lang="en-US" sz="1800" b="1" spc="-10" dirty="0">
                <a:effectLst/>
                <a:latin typeface="Times New Roman" panose="02020603050405020304" pitchFamily="18" charset="0"/>
                <a:ea typeface="Arial" panose="020B0604020202020204" pitchFamily="34" charset="0"/>
              </a:rPr>
              <a:t>leader.</a:t>
            </a:r>
          </a:p>
          <a:p>
            <a:pPr lvl="0" algn="ctr">
              <a:lnSpc>
                <a:spcPct val="110000"/>
              </a:lnSpc>
              <a:spcBef>
                <a:spcPts val="0"/>
              </a:spcBef>
              <a:buClr>
                <a:srgbClr val="494949"/>
              </a:buClr>
              <a:buSzPts val="1050"/>
              <a:tabLst>
                <a:tab pos="1601470" algn="l"/>
              </a:tabLst>
            </a:pPr>
            <a:r>
              <a:rPr lang="en-US" sz="1800" b="1" dirty="0">
                <a:effectLst/>
                <a:latin typeface="Times New Roman" panose="02020603050405020304" pitchFamily="18" charset="0"/>
                <a:ea typeface="Times New Roman" panose="02020603050405020304" pitchFamily="18" charset="0"/>
              </a:rPr>
              <a:t>A</a:t>
            </a:r>
            <a:r>
              <a:rPr lang="en-US" sz="1800" b="1" spc="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Helps</a:t>
            </a:r>
            <a:r>
              <a:rPr lang="en-US" sz="1800" b="1" spc="34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minister</a:t>
            </a:r>
            <a:r>
              <a:rPr lang="en-US" sz="1800" b="1" spc="6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must</a:t>
            </a:r>
            <a:r>
              <a:rPr lang="en-US" sz="1800" b="1" spc="9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walk</a:t>
            </a:r>
            <a:r>
              <a:rPr lang="en-US" sz="1800" b="1" spc="6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in</a:t>
            </a:r>
            <a:r>
              <a:rPr lang="en-US" sz="1800" b="1" spc="6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agreement</a:t>
            </a:r>
            <a:r>
              <a:rPr lang="en-US" sz="1800" b="1" spc="13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with</a:t>
            </a:r>
            <a:r>
              <a:rPr lang="en-US" sz="1800" b="1" spc="11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and submission to</a:t>
            </a:r>
            <a:r>
              <a:rPr lang="en-US" sz="1800" b="1" spc="4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his</a:t>
            </a:r>
            <a:r>
              <a:rPr lang="en-US" sz="1800" b="1" spc="380"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leader.</a:t>
            </a:r>
          </a:p>
          <a:p>
            <a:pPr lvl="0" algn="ctr">
              <a:lnSpc>
                <a:spcPct val="110000"/>
              </a:lnSpc>
              <a:spcBef>
                <a:spcPts val="0"/>
              </a:spcBef>
              <a:buClr>
                <a:srgbClr val="494949"/>
              </a:buClr>
              <a:buSzPts val="1050"/>
              <a:tabLst>
                <a:tab pos="1601470" algn="l"/>
              </a:tabLst>
            </a:pPr>
            <a:r>
              <a:rPr lang="en-US" sz="1800" b="1" spc="0" dirty="0">
                <a:effectLst/>
                <a:latin typeface="Times New Roman" panose="02020603050405020304" pitchFamily="18" charset="0"/>
                <a:ea typeface="Times New Roman" panose="02020603050405020304" pitchFamily="18" charset="0"/>
              </a:rPr>
              <a:t>A</a:t>
            </a:r>
            <a:r>
              <a:rPr lang="en-US" sz="1800" b="1" spc="1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Helps</a:t>
            </a:r>
            <a:r>
              <a:rPr lang="en-US" sz="1800" b="1" spc="37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minister</a:t>
            </a:r>
            <a:r>
              <a:rPr lang="en-US" sz="1800" b="1" spc="1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must</a:t>
            </a:r>
            <a:r>
              <a:rPr lang="en-US" sz="1800" b="1" spc="12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begin</a:t>
            </a:r>
            <a:r>
              <a:rPr lang="en-US" sz="1800" b="1" spc="13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to</a:t>
            </a:r>
            <a:r>
              <a:rPr lang="en-US" sz="1800" b="1" spc="1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understand</a:t>
            </a:r>
            <a:r>
              <a:rPr lang="en-US" sz="1800" b="1" spc="16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his</a:t>
            </a:r>
            <a:r>
              <a:rPr lang="en-US" sz="1800" b="1" spc="4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leader's</a:t>
            </a:r>
            <a:r>
              <a:rPr lang="en-US" sz="1800" b="1" spc="95"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thoughts.</a:t>
            </a:r>
          </a:p>
          <a:p>
            <a:pPr lvl="0" algn="ctr">
              <a:lnSpc>
                <a:spcPct val="110000"/>
              </a:lnSpc>
              <a:spcBef>
                <a:spcPts val="0"/>
              </a:spcBef>
              <a:buClr>
                <a:srgbClr val="494949"/>
              </a:buClr>
              <a:buSzPts val="1050"/>
              <a:tabLst>
                <a:tab pos="1601470" algn="l"/>
              </a:tabLst>
            </a:pPr>
            <a:r>
              <a:rPr lang="en-US" sz="1800" b="1" spc="0" dirty="0">
                <a:effectLst/>
                <a:latin typeface="Times New Roman" panose="02020603050405020304" pitchFamily="18" charset="0"/>
                <a:ea typeface="Times New Roman" panose="02020603050405020304" pitchFamily="18" charset="0"/>
              </a:rPr>
              <a:t>In</a:t>
            </a:r>
            <a:r>
              <a:rPr lang="en-US" sz="1800" b="1" spc="37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serving</a:t>
            </a:r>
            <a:r>
              <a:rPr lang="en-US" sz="1800" b="1" spc="10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a</a:t>
            </a:r>
            <a:r>
              <a:rPr lang="en-US" sz="1800" b="1" spc="5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man</a:t>
            </a:r>
            <a:r>
              <a:rPr lang="en-US" sz="1800" b="1" spc="9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of</a:t>
            </a:r>
            <a:r>
              <a:rPr lang="en-US" sz="1800" b="1" spc="1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God,</a:t>
            </a:r>
            <a:r>
              <a:rPr lang="en-US" sz="1800" b="1" spc="9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you</a:t>
            </a:r>
            <a:r>
              <a:rPr lang="en-US" sz="1800" b="1" spc="14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pick</a:t>
            </a:r>
            <a:r>
              <a:rPr lang="en-US" sz="1800" b="1" spc="13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up</a:t>
            </a:r>
            <a:r>
              <a:rPr lang="en-US" sz="1800" b="1" spc="8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a:t>
            </a:r>
            <a:r>
              <a:rPr lang="en-US" sz="1800" b="1" spc="2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anointing</a:t>
            </a:r>
            <a:r>
              <a:rPr lang="en-US" sz="1800" b="1" spc="16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that's</a:t>
            </a:r>
            <a:r>
              <a:rPr lang="en-US" sz="1800" b="1" spc="29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on</a:t>
            </a:r>
            <a:r>
              <a:rPr lang="en-US" sz="1800" b="1" spc="85" dirty="0">
                <a:effectLst/>
                <a:latin typeface="Times New Roman" panose="02020603050405020304" pitchFamily="18" charset="0"/>
                <a:ea typeface="Times New Roman" panose="02020603050405020304" pitchFamily="18" charset="0"/>
              </a:rPr>
              <a:t> </a:t>
            </a:r>
            <a:r>
              <a:rPr lang="en-US" sz="1800" b="1" spc="-20" dirty="0">
                <a:effectLst/>
                <a:latin typeface="Times New Roman" panose="02020603050405020304" pitchFamily="18" charset="0"/>
                <a:ea typeface="Times New Roman" panose="02020603050405020304" pitchFamily="18" charset="0"/>
              </a:rPr>
              <a:t>him.</a:t>
            </a:r>
            <a:endParaRPr lang="en-IN" sz="1800" b="1" spc="0" dirty="0">
              <a:effectLst/>
              <a:latin typeface="Times New Roman" panose="02020603050405020304" pitchFamily="18" charset="0"/>
              <a:ea typeface="Times New Roman" panose="02020603050405020304" pitchFamily="18" charset="0"/>
            </a:endParaRPr>
          </a:p>
          <a:p>
            <a:pPr algn="ctr">
              <a:lnSpc>
                <a:spcPct val="110000"/>
              </a:lnSpc>
              <a:spcBef>
                <a:spcPts val="0"/>
              </a:spcBef>
            </a:pPr>
            <a:r>
              <a:rPr lang="en-US" sz="1800" b="1" spc="0" dirty="0">
                <a:effectLst/>
                <a:latin typeface="Times New Roman" panose="02020603050405020304" pitchFamily="18" charset="0"/>
                <a:ea typeface="Times New Roman" panose="02020603050405020304" pitchFamily="18" charset="0"/>
              </a:rPr>
              <a:t>A Helps</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minister must</a:t>
            </a:r>
            <a:r>
              <a:rPr lang="en-US" sz="1800" b="1" spc="12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make the advancement</a:t>
            </a:r>
            <a:r>
              <a:rPr lang="en-US" sz="1800" b="1" spc="15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of his leader's vision</a:t>
            </a:r>
            <a:endParaRPr lang="en-US" b="1" spc="155" dirty="0">
              <a:latin typeface="Times New Roman" panose="02020603050405020304" pitchFamily="18" charset="0"/>
              <a:ea typeface="Times New Roman" panose="02020603050405020304" pitchFamily="18" charset="0"/>
            </a:endParaRPr>
          </a:p>
          <a:p>
            <a:pPr algn="ctr">
              <a:lnSpc>
                <a:spcPct val="110000"/>
              </a:lnSpc>
              <a:spcBef>
                <a:spcPts val="0"/>
              </a:spcBef>
            </a:pPr>
            <a:r>
              <a:rPr lang="en-US" sz="1800" b="1" spc="0" dirty="0">
                <a:effectLst/>
                <a:latin typeface="Times New Roman" panose="02020603050405020304" pitchFamily="18" charset="0"/>
                <a:ea typeface="Times New Roman" panose="02020603050405020304" pitchFamily="18" charset="0"/>
              </a:rPr>
              <a:t>his most important goal.</a:t>
            </a:r>
            <a:endParaRPr lang="en-IN" b="1" dirty="0">
              <a:latin typeface="Times New Roman" panose="02020603050405020304" pitchFamily="18" charset="0"/>
              <a:ea typeface="Times New Roman" panose="02020603050405020304" pitchFamily="18" charset="0"/>
            </a:endParaRPr>
          </a:p>
          <a:p>
            <a:pPr algn="ctr">
              <a:lnSpc>
                <a:spcPct val="110000"/>
              </a:lnSpc>
              <a:spcBef>
                <a:spcPts val="0"/>
              </a:spcBef>
            </a:pPr>
            <a:r>
              <a:rPr lang="en-US" sz="1800" b="1" spc="0" dirty="0">
                <a:effectLst/>
                <a:latin typeface="Times New Roman" panose="02020603050405020304" pitchFamily="18" charset="0"/>
                <a:ea typeface="Times New Roman" panose="02020603050405020304" pitchFamily="18" charset="0"/>
              </a:rPr>
              <a:t>Loyalty</a:t>
            </a:r>
            <a:r>
              <a:rPr lang="en-US" sz="1800" b="1" spc="13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sometime</a:t>
            </a:r>
            <a:r>
              <a:rPr lang="en-US" sz="1800" b="1" spc="130" dirty="0">
                <a:effectLst/>
                <a:latin typeface="Times New Roman" panose="02020603050405020304" pitchFamily="18" charset="0"/>
                <a:ea typeface="Times New Roman" panose="02020603050405020304" pitchFamily="18" charset="0"/>
              </a:rPr>
              <a:t>s </a:t>
            </a:r>
            <a:r>
              <a:rPr lang="en-US" sz="1800" b="1" spc="0" dirty="0">
                <a:effectLst/>
                <a:latin typeface="Times New Roman" panose="02020603050405020304" pitchFamily="18" charset="0"/>
                <a:ea typeface="Times New Roman" panose="02020603050405020304" pitchFamily="18" charset="0"/>
              </a:rPr>
              <a:t>requires</a:t>
            </a:r>
            <a:r>
              <a:rPr lang="en-US" sz="1800" b="1" spc="14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you</a:t>
            </a:r>
            <a:r>
              <a:rPr lang="en-US" sz="1800" b="1" spc="17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to</a:t>
            </a:r>
            <a:r>
              <a:rPr lang="en-US" sz="1800" b="1" spc="2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be</a:t>
            </a:r>
            <a:r>
              <a:rPr lang="en-US" sz="1800" b="1" spc="130" dirty="0">
                <a:effectLst/>
                <a:latin typeface="Times New Roman" panose="02020603050405020304" pitchFamily="18" charset="0"/>
                <a:ea typeface="Times New Roman" panose="02020603050405020304" pitchFamily="18" charset="0"/>
              </a:rPr>
              <a:t> </a:t>
            </a:r>
            <a:r>
              <a:rPr lang="en-US" sz="1800" b="1" spc="-10" dirty="0">
                <a:effectLst/>
                <a:latin typeface="Times New Roman" panose="02020603050405020304" pitchFamily="18" charset="0"/>
                <a:ea typeface="Times New Roman" panose="02020603050405020304" pitchFamily="18" charset="0"/>
              </a:rPr>
              <a:t>silent.</a:t>
            </a:r>
            <a:endParaRPr lang="en-IN" sz="1800" b="1" spc="0" dirty="0">
              <a:effectLst/>
              <a:latin typeface="Times New Roman" panose="02020603050405020304" pitchFamily="18" charset="0"/>
              <a:ea typeface="Times New Roman" panose="02020603050405020304" pitchFamily="18" charset="0"/>
            </a:endParaRPr>
          </a:p>
          <a:p>
            <a:pPr algn="ctr">
              <a:lnSpc>
                <a:spcPct val="110000"/>
              </a:lnSpc>
              <a:spcBef>
                <a:spcPts val="0"/>
              </a:spcBef>
            </a:pPr>
            <a:r>
              <a:rPr lang="en-US" sz="1800" b="1" dirty="0">
                <a:effectLst/>
                <a:latin typeface="Times New Roman" panose="02020603050405020304" pitchFamily="18" charset="0"/>
                <a:ea typeface="Times New Roman" panose="02020603050405020304" pitchFamily="18" charset="0"/>
              </a:rPr>
              <a:t> </a:t>
            </a:r>
            <a:endParaRPr lang="en-IN" b="1" dirty="0">
              <a:latin typeface="Times New Roman" panose="02020603050405020304" pitchFamily="18" charset="0"/>
              <a:ea typeface="Times New Roman" panose="02020603050405020304" pitchFamily="18" charset="0"/>
            </a:endParaRPr>
          </a:p>
          <a:p>
            <a:pPr marL="1591310" marR="543560" indent="10160">
              <a:lnSpc>
                <a:spcPct val="110000"/>
              </a:lnSpc>
              <a:spcBef>
                <a:spcPts val="0"/>
              </a:spcBef>
            </a:pPr>
            <a:r>
              <a:rPr lang="en-US" sz="1800" i="1" cap="none" dirty="0">
                <a:effectLst/>
                <a:latin typeface="Times New Roman" panose="02020603050405020304" pitchFamily="18" charset="0"/>
                <a:ea typeface="Times New Roman" panose="02020603050405020304" pitchFamily="18" charset="0"/>
              </a:rPr>
              <a:t>When there are many words, transgression and offense are unavoidable,</a:t>
            </a:r>
            <a:br>
              <a:rPr lang="en-US" sz="1800" i="1" cap="none" dirty="0">
                <a:effectLst/>
                <a:latin typeface="Times New Roman" panose="02020603050405020304" pitchFamily="18" charset="0"/>
                <a:ea typeface="Times New Roman" panose="02020603050405020304" pitchFamily="18" charset="0"/>
              </a:rPr>
            </a:br>
            <a:r>
              <a:rPr lang="en-US" sz="1800" i="1" cap="none" dirty="0">
                <a:effectLst/>
                <a:latin typeface="Times New Roman" panose="02020603050405020304" pitchFamily="18" charset="0"/>
                <a:ea typeface="Times New Roman" panose="02020603050405020304" pitchFamily="18" charset="0"/>
              </a:rPr>
              <a:t>But he who controls his lips and keeps thoughtful silence is wise. (Proverbs 10:19 AMP).</a:t>
            </a:r>
            <a:endParaRPr lang="en-IN" sz="1800" cap="non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087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Qualifications for the Ministry of Helps:</a:t>
            </a:r>
            <a:br>
              <a:rPr lang="en-US" sz="4800" dirty="0"/>
            </a:br>
            <a:br>
              <a:rPr lang="en-US" sz="4800" dirty="0"/>
            </a:br>
            <a:r>
              <a:rPr lang="en-US" sz="4800" dirty="0"/>
              <a:t>LOYALTY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051885"/>
            <a:ext cx="12130391" cy="3261352"/>
          </a:xfrm>
        </p:spPr>
        <p:txBody>
          <a:bodyPr>
            <a:normAutofit/>
          </a:bodyPr>
          <a:lstStyle/>
          <a:p>
            <a:pPr lvl="0" algn="ctr">
              <a:lnSpc>
                <a:spcPct val="110000"/>
              </a:lnSpc>
              <a:spcBef>
                <a:spcPts val="0"/>
              </a:spcBef>
              <a:buClr>
                <a:srgbClr val="494949"/>
              </a:buClr>
              <a:buSzPts val="1050"/>
              <a:tabLst>
                <a:tab pos="1601470" algn="l"/>
              </a:tabLst>
            </a:pPr>
            <a:r>
              <a:rPr lang="en-US" sz="2000" b="1" spc="-5" dirty="0">
                <a:effectLst/>
                <a:latin typeface="Times New Roman" panose="02020603050405020304" pitchFamily="18" charset="0"/>
                <a:ea typeface="Arial" panose="020B0604020202020204" pitchFamily="34" charset="0"/>
              </a:rPr>
              <a:t>SUPPORT YOUR LEADER</a:t>
            </a:r>
          </a:p>
          <a:p>
            <a:pPr lvl="0" algn="ctr">
              <a:lnSpc>
                <a:spcPct val="110000"/>
              </a:lnSpc>
              <a:spcBef>
                <a:spcPts val="0"/>
              </a:spcBef>
              <a:buClr>
                <a:srgbClr val="494949"/>
              </a:buClr>
              <a:buSzPts val="1050"/>
              <a:tabLst>
                <a:tab pos="1601470" algn="l"/>
              </a:tabLst>
            </a:pPr>
            <a:endParaRPr lang="en-US" sz="2000" b="1" spc="-5" dirty="0">
              <a:effectLst/>
              <a:latin typeface="Times New Roman" panose="02020603050405020304" pitchFamily="18" charset="0"/>
              <a:ea typeface="Arial" panose="020B0604020202020204" pitchFamily="34" charset="0"/>
            </a:endParaRPr>
          </a:p>
          <a:p>
            <a:pPr algn="ctr">
              <a:lnSpc>
                <a:spcPct val="110000"/>
              </a:lnSpc>
              <a:spcBef>
                <a:spcPts val="0"/>
              </a:spcBef>
              <a:buClr>
                <a:srgbClr val="494949"/>
              </a:buClr>
              <a:buSzPts val="1050"/>
              <a:tabLst>
                <a:tab pos="1601470" algn="l"/>
              </a:tabLst>
            </a:pPr>
            <a:r>
              <a:rPr lang="en-US" sz="1800" b="1" i="1" cap="none" baseline="30000" dirty="0">
                <a:solidFill>
                  <a:srgbClr val="262626"/>
                </a:solidFill>
                <a:effectLst/>
                <a:latin typeface="Times New Roman" panose="02020603050405020304" pitchFamily="18" charset="0"/>
                <a:ea typeface="Times New Roman" panose="02020603050405020304" pitchFamily="18" charset="0"/>
              </a:rPr>
              <a:t>22 </a:t>
            </a:r>
            <a:r>
              <a:rPr lang="en-US" sz="1800" i="1" cap="none" dirty="0">
                <a:solidFill>
                  <a:srgbClr val="262626"/>
                </a:solidFill>
                <a:effectLst/>
                <a:latin typeface="Times New Roman" panose="02020603050405020304" pitchFamily="18" charset="0"/>
                <a:ea typeface="Times New Roman" panose="02020603050405020304" pitchFamily="18" charset="0"/>
              </a:rPr>
              <a:t>Servants, in everything obey those who are your masters on earth, not only with external service, as those who merely please people, but with sincerity of heart because of your fear of the Lord. </a:t>
            </a:r>
            <a:r>
              <a:rPr lang="en-US" sz="1800" b="1" i="1" cap="none" baseline="30000" dirty="0">
                <a:solidFill>
                  <a:srgbClr val="262626"/>
                </a:solidFill>
                <a:effectLst/>
                <a:latin typeface="Times New Roman" panose="02020603050405020304" pitchFamily="18" charset="0"/>
                <a:ea typeface="Times New Roman" panose="02020603050405020304" pitchFamily="18" charset="0"/>
              </a:rPr>
              <a:t>23 </a:t>
            </a:r>
            <a:r>
              <a:rPr lang="en-US" sz="1800" i="1" cap="none" dirty="0">
                <a:solidFill>
                  <a:srgbClr val="262626"/>
                </a:solidFill>
                <a:effectLst/>
                <a:latin typeface="Times New Roman" panose="02020603050405020304" pitchFamily="18" charset="0"/>
                <a:ea typeface="Times New Roman" panose="02020603050405020304" pitchFamily="18" charset="0"/>
              </a:rPr>
              <a:t>Whatever you do [whatever your task may be], work from the soul [that is, put in your very best effort], as [something done] for the Lord and not for men, </a:t>
            </a:r>
            <a:r>
              <a:rPr lang="en-US" sz="1800" b="1" i="1" cap="none" baseline="30000" dirty="0">
                <a:solidFill>
                  <a:srgbClr val="262626"/>
                </a:solidFill>
                <a:effectLst/>
                <a:latin typeface="Times New Roman" panose="02020603050405020304" pitchFamily="18" charset="0"/>
                <a:ea typeface="Times New Roman" panose="02020603050405020304" pitchFamily="18" charset="0"/>
              </a:rPr>
              <a:t>24 </a:t>
            </a:r>
            <a:r>
              <a:rPr lang="en-US" sz="1800" i="1" cap="none" dirty="0">
                <a:solidFill>
                  <a:srgbClr val="262626"/>
                </a:solidFill>
                <a:effectLst/>
                <a:latin typeface="Times New Roman" panose="02020603050405020304" pitchFamily="18" charset="0"/>
                <a:ea typeface="Times New Roman" panose="02020603050405020304" pitchFamily="18" charset="0"/>
              </a:rPr>
              <a:t>knowing [with all certainty] that it is from the Lord [not from men] that you will receive the inheritance which is your [greatest] reward. It is the Lord Christ whom you [actually] serve. </a:t>
            </a:r>
            <a:r>
              <a:rPr lang="en-US" sz="1800" i="1" cap="none" dirty="0">
                <a:solidFill>
                  <a:srgbClr val="494949"/>
                </a:solidFill>
                <a:effectLst/>
                <a:latin typeface="Times New Roman" panose="02020603050405020304" pitchFamily="18" charset="0"/>
                <a:ea typeface="Times New Roman" panose="02020603050405020304" pitchFamily="18" charset="0"/>
              </a:rPr>
              <a:t>(Colossians </a:t>
            </a:r>
            <a:r>
              <a:rPr lang="en-US" sz="1800" i="1" cap="none" dirty="0">
                <a:solidFill>
                  <a:srgbClr val="262626"/>
                </a:solidFill>
                <a:effectLst/>
                <a:latin typeface="Times New Roman" panose="02020603050405020304" pitchFamily="18" charset="0"/>
                <a:ea typeface="Times New Roman" panose="02020603050405020304" pitchFamily="18" charset="0"/>
              </a:rPr>
              <a:t>3:22-24 Amp).</a:t>
            </a:r>
            <a:endParaRPr lang="en-IN" sz="1800" cap="none" dirty="0">
              <a:effectLst/>
              <a:latin typeface="Times New Roman" panose="02020603050405020304" pitchFamily="18" charset="0"/>
              <a:ea typeface="Times New Roman" panose="02020603050405020304" pitchFamily="18" charset="0"/>
            </a:endParaRPr>
          </a:p>
          <a:p>
            <a:pPr lvl="0" algn="ctr">
              <a:lnSpc>
                <a:spcPct val="110000"/>
              </a:lnSpc>
              <a:spcBef>
                <a:spcPts val="0"/>
              </a:spcBef>
              <a:buClr>
                <a:srgbClr val="494949"/>
              </a:buClr>
              <a:buSzPts val="1050"/>
              <a:tabLst>
                <a:tab pos="1601470" algn="l"/>
              </a:tabLst>
            </a:pPr>
            <a:endParaRPr lang="en-IN" sz="1800" cap="non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486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What Kind of a Believer Will You BE?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5915" y="3217261"/>
            <a:ext cx="12130391" cy="3261352"/>
          </a:xfrm>
        </p:spPr>
        <p:txBody>
          <a:bodyPr>
            <a:noAutofit/>
          </a:bodyPr>
          <a:lstStyle/>
          <a:p>
            <a:pPr marL="1403350">
              <a:lnSpc>
                <a:spcPct val="100000"/>
              </a:lnSpc>
              <a:spcBef>
                <a:spcPts val="0"/>
              </a:spcBef>
            </a:pPr>
            <a:r>
              <a:rPr lang="en-US" sz="1600" b="1" u="sng" dirty="0">
                <a:effectLst/>
                <a:latin typeface="Times New Roman" panose="02020603050405020304" pitchFamily="18" charset="0"/>
                <a:ea typeface="Times New Roman" panose="02020603050405020304" pitchFamily="18" charset="0"/>
                <a:cs typeface="Times New Roman" panose="02020603050405020304" pitchFamily="18" charset="0"/>
              </a:rPr>
              <a:t>Believer </a:t>
            </a:r>
            <a:r>
              <a:rPr lang="en-US" sz="1600" b="1" u="sng" spc="-25"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600" b="1" spc="-2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702945" lvl="0" indent="-342900">
              <a:lnSpc>
                <a:spcPct val="100000"/>
              </a:lnSpc>
              <a:spcBef>
                <a:spcPts val="0"/>
              </a:spcBef>
              <a:buClr>
                <a:srgbClr val="363636"/>
              </a:buClr>
              <a:buSzPts val="1050"/>
              <a:buFont typeface="Times New Roman" panose="02020603050405020304" pitchFamily="18" charset="0"/>
              <a:buAutoNum type="alphaLcPeriod"/>
              <a:tabLst>
                <a:tab pos="1813560" algn="l"/>
                <a:tab pos="1818005" algn="l"/>
              </a:tabLst>
            </a:pP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A person who</a:t>
            </a:r>
            <a:r>
              <a:rPr lang="en-US" sz="1600" b="1"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1600" b="1"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looking for a ministry position but</a:t>
            </a:r>
            <a:r>
              <a:rPr lang="en-US" sz="1600" b="1"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1600" b="1"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filling</a:t>
            </a:r>
            <a:r>
              <a:rPr lang="en-US" sz="1600" b="1"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his</a:t>
            </a:r>
            <a:r>
              <a:rPr lang="en-US" sz="1600" b="1"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or her time serving in</a:t>
            </a:r>
            <a:r>
              <a:rPr lang="en-US" sz="1600" b="1" spc="1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whatever</a:t>
            </a:r>
            <a:r>
              <a:rPr lang="en-US" sz="1600" b="1"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capacity</a:t>
            </a:r>
            <a:r>
              <a:rPr lang="en-US" sz="1600" b="1"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is needed.</a:t>
            </a:r>
            <a:endParaRPr lang="en-IN" sz="1600" b="1"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Clr>
                <a:srgbClr val="363636"/>
              </a:buClr>
              <a:buSzPts val="1050"/>
              <a:buFont typeface="Times New Roman" panose="02020603050405020304" pitchFamily="18" charset="0"/>
              <a:buAutoNum type="alphaLcPeriod"/>
              <a:tabLst>
                <a:tab pos="1813560" algn="l"/>
              </a:tabLst>
            </a:pP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Says,</a:t>
            </a:r>
            <a:r>
              <a:rPr lang="en-US" sz="16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"Pastor,</a:t>
            </a:r>
            <a:r>
              <a:rPr lang="en-US" sz="1600" b="1"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whatever</a:t>
            </a:r>
            <a:r>
              <a:rPr lang="en-US" sz="1600" b="1"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1600" b="1"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need</a:t>
            </a:r>
            <a:r>
              <a:rPr lang="en-US" sz="1600" b="1"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me</a:t>
            </a:r>
            <a:r>
              <a:rPr lang="en-US" sz="1600" b="1"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6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do,</a:t>
            </a:r>
            <a:r>
              <a:rPr lang="en-US" sz="1600" b="1"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600" b="1" spc="25" dirty="0">
                <a:effectLst/>
                <a:latin typeface="Times New Roman" panose="02020603050405020304" pitchFamily="18" charset="0"/>
                <a:ea typeface="Times New Roman" panose="02020603050405020304" pitchFamily="18" charset="0"/>
                <a:cs typeface="Times New Roman" panose="02020603050405020304" pitchFamily="18" charset="0"/>
              </a:rPr>
              <a:t>ll</a:t>
            </a:r>
            <a:r>
              <a:rPr lang="en-US" sz="1600" b="1"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20" dirty="0">
                <a:effectLst/>
                <a:latin typeface="Times New Roman" panose="02020603050405020304" pitchFamily="18" charset="0"/>
                <a:ea typeface="Times New Roman" panose="02020603050405020304" pitchFamily="18" charset="0"/>
                <a:cs typeface="Times New Roman" panose="02020603050405020304" pitchFamily="18" charset="0"/>
              </a:rPr>
              <a:t>do."</a:t>
            </a:r>
            <a:endParaRPr lang="en-IN"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Clr>
                <a:srgbClr val="363636"/>
              </a:buClr>
              <a:buSzPts val="1050"/>
              <a:buFont typeface="Times New Roman" panose="02020603050405020304" pitchFamily="18" charset="0"/>
              <a:buAutoNum type="alphaLcPeriod"/>
              <a:tabLst>
                <a:tab pos="1813560" algn="l"/>
              </a:tabLst>
            </a:pP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Expect</a:t>
            </a:r>
            <a:r>
              <a:rPr lang="en-US" sz="1600" b="1" spc="2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600" b="1" spc="2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supernatural</a:t>
            </a:r>
            <a:r>
              <a:rPr lang="en-US" sz="1600" b="1" spc="2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anointing</a:t>
            </a:r>
            <a:r>
              <a:rPr lang="en-US" sz="1600" b="1" spc="1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as</a:t>
            </a:r>
            <a:r>
              <a:rPr lang="en-US" sz="1600" b="1"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1600" b="1"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0" dirty="0">
                <a:effectLst/>
                <a:latin typeface="Times New Roman" panose="02020603050405020304" pitchFamily="18" charset="0"/>
                <a:ea typeface="Times New Roman" panose="02020603050405020304" pitchFamily="18" charset="0"/>
                <a:cs typeface="Times New Roman" panose="02020603050405020304" pitchFamily="18" charset="0"/>
              </a:rPr>
              <a:t>or she ministers.</a:t>
            </a:r>
            <a:endParaRPr lang="en-IN" sz="16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Clr>
                <a:srgbClr val="363636"/>
              </a:buClr>
              <a:buSzPts val="1050"/>
              <a:buFont typeface="Times New Roman" panose="02020603050405020304" pitchFamily="18" charset="0"/>
              <a:buAutoNum type="alphaLcPeriod"/>
              <a:tabLst>
                <a:tab pos="1813560" algn="l"/>
              </a:tabLst>
            </a:pPr>
            <a:endParaRPr lang="en-IN" sz="1600" b="1"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00000"/>
              </a:lnSpc>
              <a:spcBef>
                <a:spcPts val="0"/>
              </a:spcBef>
              <a:buClr>
                <a:srgbClr val="363636"/>
              </a:buClr>
              <a:buSzPts val="1050"/>
              <a:tabLst>
                <a:tab pos="1813560" algn="l"/>
              </a:tabLst>
            </a:pPr>
            <a:r>
              <a:rPr lang="en-IN" sz="1600"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u="sng" spc="0" dirty="0">
                <a:effectLst/>
                <a:latin typeface="Times New Roman" panose="02020603050405020304" pitchFamily="18" charset="0"/>
                <a:ea typeface="Times New Roman" panose="02020603050405020304" pitchFamily="18" charset="0"/>
                <a:cs typeface="Times New Roman" panose="02020603050405020304" pitchFamily="18" charset="0"/>
              </a:rPr>
              <a:t>Believer </a:t>
            </a:r>
            <a:r>
              <a:rPr lang="en-US" sz="1600" u="sng" spc="-25"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600" spc="-2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668020" lvl="1" indent="-285750" algn="l">
              <a:lnSpc>
                <a:spcPct val="100000"/>
              </a:lnSpc>
              <a:spcBef>
                <a:spcPts val="0"/>
              </a:spcBef>
              <a:buFont typeface="+mj-lt"/>
              <a:buAutoNum type="alphaLcPeriod"/>
              <a:tabLst>
                <a:tab pos="1814195" algn="l"/>
                <a:tab pos="1816100" algn="l"/>
              </a:tabLst>
            </a:pP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A person who is looking for a ministry position but</a:t>
            </a:r>
            <a:r>
              <a:rPr lang="en-US" sz="1600" cap="all"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never volunteers</a:t>
            </a:r>
            <a:r>
              <a:rPr lang="en-US" sz="1600" cap="all"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serve as they are</a:t>
            </a:r>
            <a:r>
              <a:rPr lang="en-US" sz="1600" cap="all" spc="1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waiting on</a:t>
            </a:r>
            <a:r>
              <a:rPr lang="en-US" sz="1600" cap="all" spc="1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1600" cap="all"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open</a:t>
            </a:r>
            <a:r>
              <a:rPr lang="en-US" sz="1600" cap="all"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a ministry</a:t>
            </a:r>
            <a:r>
              <a:rPr lang="en-US" sz="1600" cap="all"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position.</a:t>
            </a:r>
            <a:endParaRPr lang="en-IN" sz="16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l">
              <a:lnSpc>
                <a:spcPct val="100000"/>
              </a:lnSpc>
              <a:spcBef>
                <a:spcPts val="0"/>
              </a:spcBef>
              <a:buFont typeface="+mj-lt"/>
              <a:buAutoNum type="alphaLcPeriod"/>
              <a:tabLst>
                <a:tab pos="1813560" algn="l"/>
              </a:tabLst>
            </a:pP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1600" cap="all" spc="15"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cap="all"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1600" cap="all"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as soon as You</a:t>
            </a:r>
            <a:r>
              <a:rPr lang="en-US" sz="1600" cap="all"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open a</a:t>
            </a:r>
            <a:r>
              <a:rPr lang="en-US" sz="1600" cap="all"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door,</a:t>
            </a:r>
            <a:r>
              <a:rPr lang="en-US" sz="1600" cap="all"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600" cap="all"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1600" cap="all"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cap="all" spc="0" dirty="0">
                <a:effectLst/>
                <a:latin typeface="Times New Roman" panose="02020603050405020304" pitchFamily="18" charset="0"/>
                <a:ea typeface="Times New Roman" panose="02020603050405020304" pitchFamily="18" charset="0"/>
                <a:cs typeface="Times New Roman" panose="02020603050405020304" pitchFamily="18" charset="0"/>
              </a:rPr>
              <a:t>begin serving</a:t>
            </a:r>
            <a:r>
              <a:rPr lang="en-US" sz="1600" cap="all"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l">
              <a:lnSpc>
                <a:spcPct val="100000"/>
              </a:lnSpc>
              <a:spcBef>
                <a:spcPts val="0"/>
              </a:spcBef>
              <a:buFont typeface="+mj-lt"/>
              <a:buAutoNum type="alphaLcPeriod"/>
              <a:tabLst>
                <a:tab pos="1814195" algn="l"/>
              </a:tabLst>
            </a:pPr>
            <a:r>
              <a:rPr lang="en-US" sz="1600" cap="all" spc="-10" dirty="0">
                <a:effectLst/>
                <a:latin typeface="Times New Roman" panose="02020603050405020304" pitchFamily="18" charset="0"/>
                <a:ea typeface="Times New Roman" panose="02020603050405020304" pitchFamily="18" charset="0"/>
                <a:cs typeface="Times New Roman" panose="02020603050405020304" pitchFamily="18" charset="0"/>
              </a:rPr>
              <a:t>Waits.</a:t>
            </a:r>
            <a:endParaRPr lang="en-IN" sz="16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88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304812"/>
            <a:ext cx="12260096" cy="3261352"/>
          </a:xfrm>
        </p:spPr>
        <p:txBody>
          <a:bodyPr>
            <a:normAutofit/>
          </a:bodyPr>
          <a:lstStyle/>
          <a:p>
            <a:pPr marL="612775">
              <a:spcBef>
                <a:spcPts val="420"/>
              </a:spcBef>
              <a:spcAft>
                <a:spcPts val="0"/>
              </a:spcAft>
            </a:pPr>
            <a:r>
              <a:rPr lang="en-US" sz="4800" b="1" dirty="0">
                <a:solidFill>
                  <a:srgbClr val="2F2F2F"/>
                </a:solidFill>
                <a:effectLst/>
                <a:latin typeface="Times New Roman" panose="02020603050405020304" pitchFamily="18" charset="0"/>
                <a:ea typeface="Times New Roman" panose="02020603050405020304" pitchFamily="18" charset="0"/>
              </a:rPr>
              <a:t>''Five-fold</a:t>
            </a:r>
            <a:r>
              <a:rPr lang="en-US" sz="4800" b="1" spc="30" dirty="0">
                <a:solidFill>
                  <a:srgbClr val="2F2F2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Ministry</a:t>
            </a:r>
            <a:r>
              <a:rPr lang="en-US" sz="4800" b="1" spc="-60" dirty="0">
                <a:solidFill>
                  <a:srgbClr val="1F211F"/>
                </a:solidFill>
                <a:effectLst/>
                <a:latin typeface="Times New Roman" panose="02020603050405020304" pitchFamily="18" charset="0"/>
                <a:ea typeface="Times New Roman" panose="02020603050405020304" pitchFamily="18" charset="0"/>
              </a:rPr>
              <a:t> </a:t>
            </a:r>
            <a:r>
              <a:rPr lang="en-US" sz="4800" b="1" spc="-10" dirty="0">
                <a:solidFill>
                  <a:srgbClr val="1F211F"/>
                </a:solidFill>
                <a:effectLst/>
                <a:latin typeface="Times New Roman" panose="02020603050405020304" pitchFamily="18" charset="0"/>
                <a:ea typeface="Times New Roman" panose="02020603050405020304" pitchFamily="18" charset="0"/>
              </a:rPr>
              <a:t>Gifts"</a:t>
            </a:r>
            <a:endParaRPr lang="en-IN" sz="4800" b="1" dirty="0">
              <a:effectLst/>
              <a:latin typeface="Times New Roman" panose="02020603050405020304" pitchFamily="18" charset="0"/>
              <a:ea typeface="Times New Roman" panose="02020603050405020304" pitchFamily="18" charset="0"/>
            </a:endParaRPr>
          </a:p>
          <a:p>
            <a:pPr marL="629920">
              <a:spcBef>
                <a:spcPts val="145"/>
              </a:spcBef>
              <a:spcAft>
                <a:spcPts val="0"/>
              </a:spcAft>
            </a:pPr>
            <a:r>
              <a:rPr lang="en-US" sz="1800" dirty="0">
                <a:solidFill>
                  <a:srgbClr val="464646"/>
                </a:solidFill>
                <a:effectLst/>
                <a:latin typeface="Times New Roman" panose="02020603050405020304" pitchFamily="18" charset="0"/>
                <a:ea typeface="Times New Roman" panose="02020603050405020304" pitchFamily="18" charset="0"/>
              </a:rPr>
              <a:t>(</a:t>
            </a:r>
            <a:r>
              <a:rPr lang="en-US" sz="1800" dirty="0">
                <a:solidFill>
                  <a:srgbClr val="1F211F"/>
                </a:solidFill>
                <a:effectLst/>
                <a:latin typeface="Times New Roman" panose="02020603050405020304" pitchFamily="18" charset="0"/>
                <a:ea typeface="Times New Roman" panose="02020603050405020304" pitchFamily="18" charset="0"/>
              </a:rPr>
              <a:t>5</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3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Arial" panose="020B0604020202020204" pitchFamily="34" charset="0"/>
                <a:ea typeface="Times New Roman" panose="02020603050405020304" pitchFamily="18" charset="0"/>
                <a:cs typeface="Times New Roman" panose="02020603050405020304" pitchFamily="18" charset="0"/>
              </a:rPr>
              <a:t>listed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Ephesians </a:t>
            </a:r>
            <a:r>
              <a:rPr lang="en-US" sz="1800" dirty="0">
                <a:solidFill>
                  <a:srgbClr val="1F211F"/>
                </a:solidFill>
                <a:effectLst/>
                <a:latin typeface="Times New Roman" panose="02020603050405020304" pitchFamily="18" charset="0"/>
                <a:ea typeface="Times New Roman" panose="02020603050405020304" pitchFamily="18" charset="0"/>
              </a:rPr>
              <a:t>4:7-</a:t>
            </a:r>
            <a:r>
              <a:rPr lang="en-US" sz="1800" spc="-25" dirty="0">
                <a:solidFill>
                  <a:srgbClr val="1F211F"/>
                </a:solidFill>
                <a:effectLst/>
                <a:latin typeface="Times New Roman" panose="02020603050405020304" pitchFamily="18" charset="0"/>
                <a:ea typeface="Times New Roman" panose="02020603050405020304" pitchFamily="18" charset="0"/>
              </a:rPr>
              <a:t>12</a:t>
            </a:r>
            <a:r>
              <a:rPr lang="en-US" sz="1800" spc="-25" dirty="0">
                <a:solidFill>
                  <a:srgbClr val="464646"/>
                </a:solidFill>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a:spcBef>
                <a:spcPts val="35"/>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R="156845" lvl="0">
              <a:lnSpc>
                <a:spcPct val="106000"/>
              </a:lnSpc>
              <a:spcAft>
                <a:spcPts val="0"/>
              </a:spcAft>
              <a:tabLst>
                <a:tab pos="300990" algn="l"/>
                <a:tab pos="302895" algn="l"/>
              </a:tabLst>
            </a:pPr>
            <a:r>
              <a:rPr lang="en-US" dirty="0">
                <a:solidFill>
                  <a:srgbClr val="1F211F"/>
                </a:solidFill>
                <a:latin typeface="Arial" panose="020B0604020202020204" pitchFamily="34" charset="0"/>
                <a:ea typeface="Times New Roman" panose="02020603050405020304" pitchFamily="18" charset="0"/>
                <a:cs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And </a:t>
            </a:r>
            <a:r>
              <a:rPr lang="en-US" sz="1800" spc="0" dirty="0">
                <a:solidFill>
                  <a:srgbClr val="1F211F"/>
                </a:solidFill>
                <a:effectLst/>
                <a:latin typeface="Times New Roman" panose="02020603050405020304" pitchFamily="18" charset="0"/>
                <a:ea typeface="Times New Roman" panose="02020603050405020304" pitchFamily="18" charset="0"/>
              </a:rPr>
              <a:t>He</a:t>
            </a:r>
            <a:r>
              <a:rPr lang="en-US" sz="1800" spc="-4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gave some,</a:t>
            </a:r>
            <a:r>
              <a:rPr lang="en-US" sz="1800" spc="-4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apostles</a:t>
            </a:r>
            <a:r>
              <a:rPr lang="en-US" sz="1800" spc="0" dirty="0">
                <a:solidFill>
                  <a:srgbClr val="2F2F2F"/>
                </a:solidFill>
                <a:effectLst/>
                <a:latin typeface="Times New Roman" panose="02020603050405020304" pitchFamily="18" charset="0"/>
                <a:ea typeface="Times New Roman" panose="02020603050405020304" pitchFamily="18" charset="0"/>
              </a:rPr>
              <a:t>; and some,</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prophets</a:t>
            </a:r>
            <a:r>
              <a:rPr lang="en-US" sz="1800"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a:t>
            </a:r>
            <a:r>
              <a:rPr lang="en-US" sz="1800" spc="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some,</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evangelists</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 and some, </a:t>
            </a:r>
            <a:r>
              <a:rPr lang="en-US" sz="1800" b="1" u="heavy" spc="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pastor</a:t>
            </a:r>
            <a:r>
              <a:rPr lang="en-US" sz="1800" b="1" u="heavy" spc="0" dirty="0">
                <a:solidFill>
                  <a:srgbClr val="464646"/>
                </a:solidFill>
                <a:effectLst/>
                <a:uFill>
                  <a:solidFill>
                    <a:srgbClr val="464646"/>
                  </a:solidFill>
                </a:uFill>
                <a:latin typeface="Times New Roman" panose="02020603050405020304" pitchFamily="18" charset="0"/>
                <a:ea typeface="Times New Roman" panose="02020603050405020304" pitchFamily="18" charset="0"/>
              </a:rPr>
              <a:t>s</a:t>
            </a:r>
            <a:r>
              <a:rPr lang="en-US" sz="1800" spc="400"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a:t>
            </a:r>
            <a:r>
              <a:rPr lang="en-US" sz="1800" b="1" u="heavy" spc="-2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teachers</a:t>
            </a:r>
            <a:r>
              <a:rPr lang="en-US" sz="1800" u="heavy" spc="-2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u="heavy" dirty="0">
                <a:uFill>
                  <a:solidFill>
                    <a:srgbClr val="2F2F2F"/>
                  </a:solidFill>
                </a:uFill>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perfecting </a:t>
            </a:r>
            <a:r>
              <a:rPr lang="en-US" sz="1800" spc="0" dirty="0">
                <a:solidFill>
                  <a:srgbClr val="1F211F"/>
                </a:solidFill>
                <a:effectLst/>
                <a:latin typeface="Times New Roman" panose="02020603050405020304" pitchFamily="18" charset="0"/>
                <a:ea typeface="Times New Roman" panose="02020603050405020304" pitchFamily="18" charset="0"/>
              </a:rPr>
              <a:t>of </a:t>
            </a:r>
            <a:r>
              <a:rPr lang="en-US" sz="1800" spc="0" dirty="0">
                <a:solidFill>
                  <a:srgbClr val="2F2F2F"/>
                </a:solidFill>
                <a:effectLst/>
                <a:latin typeface="Times New Roman" panose="02020603050405020304" pitchFamily="18" charset="0"/>
                <a:ea typeface="Times New Roman" panose="02020603050405020304" pitchFamily="18" charset="0"/>
              </a:rPr>
              <a:t>the saints,</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work of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ministry, 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edifying </a:t>
            </a:r>
            <a:r>
              <a:rPr lang="en-US" sz="1800" spc="0" dirty="0">
                <a:solidFill>
                  <a:srgbClr val="1F211F"/>
                </a:solidFill>
                <a:effectLst/>
                <a:latin typeface="Times New Roman" panose="02020603050405020304" pitchFamily="18" charset="0"/>
                <a:ea typeface="Times New Roman" panose="02020603050405020304" pitchFamily="18" charset="0"/>
              </a:rPr>
              <a:t>of </a:t>
            </a:r>
            <a:r>
              <a:rPr lang="en-US" sz="1800" spc="0" dirty="0">
                <a:solidFill>
                  <a:srgbClr val="2F2F2F"/>
                </a:solidFill>
                <a:effectLst/>
                <a:latin typeface="Times New Roman" panose="02020603050405020304" pitchFamily="18" charset="0"/>
                <a:ea typeface="Times New Roman" panose="02020603050405020304" pitchFamily="18" charset="0"/>
              </a:rPr>
              <a:t>the body of </a:t>
            </a:r>
            <a:r>
              <a:rPr lang="en-US" sz="1800" spc="-10" dirty="0">
                <a:solidFill>
                  <a:srgbClr val="2F2F2F"/>
                </a:solidFill>
                <a:effectLst/>
                <a:latin typeface="Times New Roman" panose="02020603050405020304" pitchFamily="18" charset="0"/>
                <a:ea typeface="Times New Roman" panose="02020603050405020304" pitchFamily="18" charset="0"/>
              </a:rPr>
              <a:t>Christ.</a:t>
            </a:r>
            <a:endParaRPr lang="en-IN" sz="18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1317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304812"/>
            <a:ext cx="12260096" cy="3261352"/>
          </a:xfrm>
        </p:spPr>
        <p:txBody>
          <a:bodyPr>
            <a:normAutofit/>
          </a:bodyPr>
          <a:lstStyle/>
          <a:p>
            <a:pPr marL="434975" marR="439420">
              <a:spcBef>
                <a:spcPts val="420"/>
              </a:spcBef>
              <a:spcAft>
                <a:spcPts val="0"/>
              </a:spcAft>
            </a:pPr>
            <a:r>
              <a:rPr lang="en-US" sz="4800" b="1" dirty="0">
                <a:solidFill>
                  <a:srgbClr val="2F2F2F"/>
                </a:solidFill>
                <a:effectLst/>
                <a:latin typeface="Times New Roman" panose="02020603050405020304" pitchFamily="18" charset="0"/>
                <a:ea typeface="Times New Roman" panose="02020603050405020304" pitchFamily="18" charset="0"/>
              </a:rPr>
              <a:t>"Gifts</a:t>
            </a:r>
            <a:r>
              <a:rPr lang="en-US" sz="4800" b="1" spc="-30" dirty="0">
                <a:solidFill>
                  <a:srgbClr val="2F2F2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to</a:t>
            </a:r>
            <a:r>
              <a:rPr lang="en-US" sz="4800" b="1" spc="-80" dirty="0">
                <a:solidFill>
                  <a:srgbClr val="1F211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Bodily</a:t>
            </a:r>
            <a:r>
              <a:rPr lang="en-US" sz="4800" b="1" spc="-5" dirty="0">
                <a:solidFill>
                  <a:srgbClr val="1F211F"/>
                </a:solidFill>
                <a:effectLst/>
                <a:latin typeface="Times New Roman" panose="02020603050405020304" pitchFamily="18" charset="0"/>
                <a:ea typeface="Times New Roman" panose="02020603050405020304" pitchFamily="18" charset="0"/>
              </a:rPr>
              <a:t> </a:t>
            </a:r>
            <a:r>
              <a:rPr lang="en-US" sz="4800" b="1" spc="-10" dirty="0">
                <a:solidFill>
                  <a:srgbClr val="2F2F2F"/>
                </a:solidFill>
                <a:effectLst/>
                <a:latin typeface="Times New Roman" panose="02020603050405020304" pitchFamily="18" charset="0"/>
                <a:ea typeface="Times New Roman" panose="02020603050405020304" pitchFamily="18" charset="0"/>
              </a:rPr>
              <a:t>Members"</a:t>
            </a:r>
            <a:endParaRPr lang="en-IN" sz="4800" b="1" dirty="0">
              <a:effectLst/>
              <a:latin typeface="Times New Roman" panose="02020603050405020304" pitchFamily="18" charset="0"/>
              <a:ea typeface="Times New Roman" panose="02020603050405020304" pitchFamily="18" charset="0"/>
            </a:endParaRPr>
          </a:p>
          <a:p>
            <a:pPr marL="434975" marR="434975">
              <a:spcBef>
                <a:spcPts val="120"/>
              </a:spcBef>
              <a:spcAft>
                <a:spcPts val="0"/>
              </a:spcAft>
            </a:pPr>
            <a:r>
              <a:rPr lang="en-US" sz="1800" dirty="0">
                <a:solidFill>
                  <a:srgbClr val="2F2F2F"/>
                </a:solidFill>
                <a:effectLst/>
                <a:latin typeface="Times New Roman" panose="02020603050405020304" pitchFamily="18" charset="0"/>
                <a:ea typeface="Times New Roman" panose="02020603050405020304" pitchFamily="18" charset="0"/>
              </a:rPr>
              <a:t>(8</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17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080A08"/>
                </a:solidFill>
                <a:effectLst/>
                <a:latin typeface="Times New Roman" panose="02020603050405020304" pitchFamily="18" charset="0"/>
                <a:ea typeface="Times New Roman" panose="02020603050405020304" pitchFamily="18" charset="0"/>
              </a:rPr>
              <a:t>listed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1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Corinthians</a:t>
            </a:r>
            <a:r>
              <a:rPr lang="en-US" sz="1800" spc="15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12:27-</a:t>
            </a:r>
            <a:r>
              <a:rPr lang="en-US" sz="1800" spc="-25" dirty="0">
                <a:solidFill>
                  <a:srgbClr val="2F2F2F"/>
                </a:solidFill>
                <a:effectLst/>
                <a:latin typeface="Times New Roman" panose="02020603050405020304" pitchFamily="18" charset="0"/>
                <a:ea typeface="Times New Roman" panose="02020603050405020304" pitchFamily="18" charset="0"/>
              </a:rPr>
              <a:t>28)</a:t>
            </a:r>
            <a:endParaRPr lang="en-IN" sz="1800" dirty="0">
              <a:effectLst/>
              <a:latin typeface="Times New Roman" panose="02020603050405020304" pitchFamily="18" charset="0"/>
              <a:ea typeface="Times New Roman" panose="02020603050405020304" pitchFamily="18" charset="0"/>
            </a:endParaRPr>
          </a:p>
          <a:p>
            <a:pPr>
              <a:spcBef>
                <a:spcPts val="85"/>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R="114935" lvl="0">
              <a:lnSpc>
                <a:spcPct val="102000"/>
              </a:lnSpc>
              <a:spcAft>
                <a:spcPts val="0"/>
              </a:spcAft>
              <a:buClr>
                <a:srgbClr val="2F2F2F"/>
              </a:buClr>
              <a:buSzPts val="1050"/>
              <a:tabLst>
                <a:tab pos="305435" algn="l"/>
                <a:tab pos="394970" algn="l"/>
              </a:tabLst>
            </a:pPr>
            <a:r>
              <a:rPr lang="en-US" sz="1800" spc="0" dirty="0">
                <a:solidFill>
                  <a:srgbClr val="2F2F2F"/>
                </a:solidFill>
                <a:effectLst/>
                <a:latin typeface="Times New Roman" panose="02020603050405020304" pitchFamily="18" charset="0"/>
                <a:ea typeface="Times New Roman" panose="02020603050405020304" pitchFamily="18" charset="0"/>
              </a:rPr>
              <a:t>Now</a:t>
            </a:r>
            <a:r>
              <a:rPr lang="en-US" sz="1800" spc="40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ye are t</a:t>
            </a:r>
            <a:r>
              <a:rPr lang="en-US" sz="1800" spc="0" dirty="0">
                <a:solidFill>
                  <a:srgbClr val="080A08"/>
                </a:solidFill>
                <a:effectLst/>
                <a:latin typeface="Times New Roman" panose="02020603050405020304" pitchFamily="18" charset="0"/>
                <a:ea typeface="Times New Roman" panose="02020603050405020304" pitchFamily="18" charset="0"/>
              </a:rPr>
              <a:t>h</a:t>
            </a:r>
            <a:r>
              <a:rPr lang="en-US" sz="1800" spc="0" dirty="0">
                <a:solidFill>
                  <a:srgbClr val="2F2F2F"/>
                </a:solidFill>
                <a:effectLst/>
                <a:latin typeface="Times New Roman" panose="02020603050405020304" pitchFamily="18" charset="0"/>
                <a:ea typeface="Times New Roman" panose="02020603050405020304" pitchFamily="18" charset="0"/>
              </a:rPr>
              <a:t>e </a:t>
            </a:r>
            <a:r>
              <a:rPr lang="en-US" sz="1800" spc="0" dirty="0">
                <a:solidFill>
                  <a:srgbClr val="1F211F"/>
                </a:solidFill>
                <a:effectLst/>
                <a:latin typeface="Times New Roman" panose="02020603050405020304" pitchFamily="18" charset="0"/>
                <a:ea typeface="Times New Roman" panose="02020603050405020304" pitchFamily="18" charset="0"/>
              </a:rPr>
              <a:t>body </a:t>
            </a:r>
            <a:r>
              <a:rPr lang="en-US" sz="1800" spc="0" dirty="0">
                <a:solidFill>
                  <a:srgbClr val="2F2F2F"/>
                </a:solidFill>
                <a:effectLst/>
                <a:latin typeface="Times New Roman" panose="02020603050405020304" pitchFamily="18" charset="0"/>
                <a:ea typeface="Times New Roman" panose="02020603050405020304" pitchFamily="18" charset="0"/>
              </a:rPr>
              <a:t>of Christ</a:t>
            </a:r>
            <a:r>
              <a:rPr lang="en-US" sz="1800" spc="0" dirty="0">
                <a:solidFill>
                  <a:srgbClr val="464646"/>
                </a:solidFill>
                <a:effectLst/>
                <a:latin typeface="Times New Roman" panose="02020603050405020304" pitchFamily="18" charset="0"/>
                <a:ea typeface="Times New Roman" panose="02020603050405020304" pitchFamily="18" charset="0"/>
              </a:rPr>
              <a:t>,</a:t>
            </a:r>
            <a:r>
              <a:rPr lang="en-US" sz="1800" spc="-3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members in </a:t>
            </a:r>
            <a:r>
              <a:rPr lang="en-US" sz="1800" spc="-10" dirty="0">
                <a:solidFill>
                  <a:srgbClr val="1F211F"/>
                </a:solidFill>
                <a:effectLst/>
                <a:latin typeface="Times New Roman" panose="02020603050405020304" pitchFamily="18" charset="0"/>
                <a:ea typeface="Times New Roman" panose="02020603050405020304" pitchFamily="18" charset="0"/>
              </a:rPr>
              <a:t>particular.</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God </a:t>
            </a:r>
            <a:r>
              <a:rPr lang="en-US" sz="1800" spc="0" dirty="0">
                <a:solidFill>
                  <a:srgbClr val="1F211F"/>
                </a:solidFill>
                <a:effectLst/>
                <a:latin typeface="Times New Roman" panose="02020603050405020304" pitchFamily="18" charset="0"/>
                <a:ea typeface="Times New Roman" panose="02020603050405020304" pitchFamily="18" charset="0"/>
              </a:rPr>
              <a:t>hath </a:t>
            </a:r>
            <a:r>
              <a:rPr lang="en-US" sz="1800" spc="0" dirty="0">
                <a:solidFill>
                  <a:srgbClr val="2F2F2F"/>
                </a:solidFill>
                <a:effectLst/>
                <a:latin typeface="Times New Roman" panose="02020603050405020304" pitchFamily="18" charset="0"/>
                <a:ea typeface="Times New Roman" panose="02020603050405020304" pitchFamily="18" charset="0"/>
              </a:rPr>
              <a:t>set</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some in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church,</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first </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apostles,</a:t>
            </a:r>
            <a:r>
              <a:rPr lang="en-IN" u="heavy" dirty="0">
                <a:uFill>
                  <a:solidFill>
                    <a:srgbClr val="2F2F2F"/>
                  </a:solidFill>
                </a:uFill>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Seco</a:t>
            </a:r>
            <a:r>
              <a:rPr lang="en-US" sz="1800" spc="-10" dirty="0">
                <a:solidFill>
                  <a:srgbClr val="080A08"/>
                </a:solidFill>
                <a:effectLst/>
                <a:latin typeface="Times New Roman" panose="02020603050405020304" pitchFamily="18" charset="0"/>
                <a:ea typeface="Times New Roman" panose="02020603050405020304" pitchFamily="18" charset="0"/>
              </a:rPr>
              <a:t>nda</a:t>
            </a:r>
            <a:r>
              <a:rPr lang="en-US" sz="1800" spc="-10" dirty="0">
                <a:solidFill>
                  <a:srgbClr val="2F2F2F"/>
                </a:solidFill>
                <a:effectLst/>
                <a:latin typeface="Times New Roman" panose="02020603050405020304" pitchFamily="18" charset="0"/>
                <a:ea typeface="Times New Roman" panose="02020603050405020304" pitchFamily="18" charset="0"/>
              </a:rPr>
              <a:t>rily </a:t>
            </a:r>
            <a:r>
              <a:rPr lang="en-US" sz="1800" u="sng" spc="-10" dirty="0">
                <a:solidFill>
                  <a:srgbClr val="2F2F2F"/>
                </a:solidFill>
                <a:effectLst/>
                <a:latin typeface="Times New Roman" panose="02020603050405020304" pitchFamily="18" charset="0"/>
                <a:ea typeface="Times New Roman" panose="02020603050405020304" pitchFamily="18" charset="0"/>
              </a:rPr>
              <a:t>prophets</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a:t>
            </a:r>
            <a:r>
              <a:rPr lang="en-US" sz="1800" dirty="0">
                <a:solidFill>
                  <a:srgbClr val="080A08"/>
                </a:solidFill>
                <a:effectLst/>
                <a:latin typeface="Times New Roman" panose="02020603050405020304" pitchFamily="18" charset="0"/>
                <a:ea typeface="Times New Roman" panose="02020603050405020304" pitchFamily="18" charset="0"/>
              </a:rPr>
              <a:t>h</a:t>
            </a:r>
            <a:r>
              <a:rPr lang="en-US" sz="1800" dirty="0">
                <a:solidFill>
                  <a:srgbClr val="2F2F2F"/>
                </a:solidFill>
                <a:effectLst/>
                <a:latin typeface="Times New Roman" panose="02020603050405020304" pitchFamily="18" charset="0"/>
                <a:ea typeface="Times New Roman" panose="02020603050405020304" pitchFamily="18" charset="0"/>
              </a:rPr>
              <a:t>ird</a:t>
            </a:r>
            <a:r>
              <a:rPr lang="en-US" sz="1800" dirty="0">
                <a:solidFill>
                  <a:srgbClr val="080A08"/>
                </a:solidFill>
                <a:effectLst/>
                <a:latin typeface="Times New Roman" panose="02020603050405020304" pitchFamily="18" charset="0"/>
                <a:ea typeface="Times New Roman" panose="02020603050405020304" pitchFamily="18" charset="0"/>
              </a:rPr>
              <a:t>ly</a:t>
            </a:r>
            <a:r>
              <a:rPr lang="en-US" sz="1800" spc="235" dirty="0">
                <a:solidFill>
                  <a:srgbClr val="080A08"/>
                </a:solidFill>
                <a:effectLst/>
                <a:latin typeface="Times New Roman" panose="02020603050405020304" pitchFamily="18" charset="0"/>
                <a:ea typeface="Times New Roman" panose="02020603050405020304" pitchFamily="18" charset="0"/>
              </a:rPr>
              <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teachers</a:t>
            </a:r>
            <a:r>
              <a:rPr lang="en-US" sz="180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dirty="0">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after that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miracles,</a:t>
            </a:r>
            <a:r>
              <a:rPr lang="en-US" sz="180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then</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gifts</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of’</a:t>
            </a:r>
            <a:r>
              <a:rPr lang="en-US" spc="-65" dirty="0">
                <a:solidFill>
                  <a:srgbClr val="2F2F2F"/>
                </a:solidFill>
                <a:latin typeface="Times New Roman" panose="02020603050405020304" pitchFamily="18" charset="0"/>
                <a:ea typeface="Times New Roman" panose="02020603050405020304" pitchFamily="18" charset="0"/>
              </a:rPr>
              <a:t> </a:t>
            </a:r>
            <a:r>
              <a:rPr lang="en-US" sz="1800" u="heavy" spc="-1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healing</a:t>
            </a:r>
            <a:r>
              <a:rPr lang="en-US" sz="1800" u="heavy" spc="-10" dirty="0">
                <a:solidFill>
                  <a:srgbClr val="464646"/>
                </a:solidFill>
                <a:effectLst/>
                <a:uFill>
                  <a:solidFill>
                    <a:srgbClr val="464646"/>
                  </a:solidFill>
                </a:uFill>
                <a:latin typeface="Times New Roman" panose="02020603050405020304" pitchFamily="18" charset="0"/>
                <a:ea typeface="Times New Roman" panose="02020603050405020304" pitchFamily="18" charset="0"/>
              </a:rPr>
              <a:t>s,</a:t>
            </a:r>
            <a:r>
              <a:rPr lang="en-US" sz="1800" spc="-10" dirty="0">
                <a:solidFill>
                  <a:srgbClr val="464646"/>
                </a:solidFill>
                <a:effectLst/>
                <a:latin typeface="Times New Roman" panose="02020603050405020304" pitchFamily="18" charset="0"/>
                <a:ea typeface="Times New Roman" panose="02020603050405020304" pitchFamily="18" charset="0"/>
              </a:rPr>
              <a:t> </a:t>
            </a:r>
            <a:r>
              <a:rPr lang="en-US" sz="1800" b="1" u="heavy" spc="-1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helps</a:t>
            </a:r>
            <a:r>
              <a:rPr lang="en-US" sz="1800" spc="-10" dirty="0">
                <a:solidFill>
                  <a:srgbClr val="464646"/>
                </a:solidFill>
                <a:effectLst/>
                <a:latin typeface="Times New Roman" panose="02020603050405020304" pitchFamily="18" charset="0"/>
                <a:ea typeface="Times New Roman" panose="02020603050405020304" pitchFamily="18" charset="0"/>
              </a:rPr>
              <a:t>, </a:t>
            </a:r>
            <a:r>
              <a:rPr lang="en-US" sz="1800" u="heavy" spc="-1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governments,</a:t>
            </a:r>
            <a:r>
              <a:rPr lang="en-IN" spc="-10" dirty="0">
                <a:latin typeface="Times New Roman" panose="02020603050405020304" pitchFamily="18" charset="0"/>
                <a:ea typeface="Times New Roman" panose="02020603050405020304" pitchFamily="18" charset="0"/>
              </a:rPr>
              <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diversities of tongues</a:t>
            </a:r>
            <a:r>
              <a:rPr lang="en-US" sz="1800" u="heavy"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386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2983796"/>
            <a:ext cx="12260096" cy="3261352"/>
          </a:xfrm>
        </p:spPr>
        <p:txBody>
          <a:bodyPr>
            <a:normAutofit lnSpcReduction="10000"/>
          </a:bodyPr>
          <a:lstStyle/>
          <a:p>
            <a:pPr marL="5080" marR="3175">
              <a:spcBef>
                <a:spcPts val="445"/>
              </a:spcBef>
              <a:spcAft>
                <a:spcPts val="0"/>
              </a:spcAft>
            </a:pPr>
            <a:r>
              <a:rPr lang="en-US" sz="2200" b="1" dirty="0">
                <a:solidFill>
                  <a:srgbClr val="2F2F2F"/>
                </a:solidFill>
                <a:effectLst/>
                <a:latin typeface="Times New Roman" panose="02020603050405020304" pitchFamily="18" charset="0"/>
                <a:ea typeface="Times New Roman" panose="02020603050405020304" pitchFamily="18" charset="0"/>
              </a:rPr>
              <a:t>"Office</a:t>
            </a:r>
            <a:r>
              <a:rPr lang="en-US" sz="2200" b="1" spc="-50" dirty="0">
                <a:solidFill>
                  <a:srgbClr val="2F2F2F"/>
                </a:solidFill>
                <a:effectLst/>
                <a:latin typeface="Times New Roman" panose="02020603050405020304" pitchFamily="18" charset="0"/>
                <a:ea typeface="Times New Roman" panose="02020603050405020304" pitchFamily="18" charset="0"/>
              </a:rPr>
              <a:t> </a:t>
            </a:r>
            <a:r>
              <a:rPr lang="en-US" sz="2200" b="1" spc="-10" dirty="0">
                <a:solidFill>
                  <a:srgbClr val="1F211F"/>
                </a:solidFill>
                <a:effectLst/>
                <a:latin typeface="Times New Roman" panose="02020603050405020304" pitchFamily="18" charset="0"/>
                <a:ea typeface="Times New Roman" panose="02020603050405020304" pitchFamily="18" charset="0"/>
              </a:rPr>
              <a:t>Gifts"</a:t>
            </a:r>
            <a:endParaRPr lang="en-IN" sz="2200" b="1" dirty="0">
              <a:effectLst/>
              <a:latin typeface="Times New Roman" panose="02020603050405020304" pitchFamily="18" charset="0"/>
              <a:ea typeface="Times New Roman" panose="02020603050405020304" pitchFamily="18" charset="0"/>
            </a:endParaRPr>
          </a:p>
          <a:p>
            <a:pPr marL="5080">
              <a:spcBef>
                <a:spcPts val="195"/>
              </a:spcBef>
              <a:spcAft>
                <a:spcPts val="0"/>
              </a:spcAft>
            </a:pPr>
            <a:r>
              <a:rPr lang="en-US" sz="1800" dirty="0">
                <a:solidFill>
                  <a:srgbClr val="2F2F2F"/>
                </a:solidFill>
                <a:effectLst/>
                <a:latin typeface="Times New Roman" panose="02020603050405020304" pitchFamily="18" charset="0"/>
                <a:ea typeface="Times New Roman" panose="02020603050405020304" pitchFamily="18" charset="0"/>
              </a:rPr>
              <a:t>(7 are</a:t>
            </a:r>
            <a:r>
              <a:rPr lang="en-US" sz="1800" spc="24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listed</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9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Roman</a:t>
            </a:r>
            <a:r>
              <a:rPr lang="en-US" sz="1800" dirty="0">
                <a:solidFill>
                  <a:srgbClr val="464646"/>
                </a:solidFill>
                <a:effectLst/>
                <a:latin typeface="Times New Roman" panose="02020603050405020304" pitchFamily="18" charset="0"/>
                <a:ea typeface="Times New Roman" panose="02020603050405020304" pitchFamily="18" charset="0"/>
              </a:rPr>
              <a:t>s</a:t>
            </a:r>
            <a:r>
              <a:rPr lang="en-US" sz="1800" spc="55"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12:4-</a:t>
            </a:r>
            <a:r>
              <a:rPr lang="en-US" sz="1800" spc="-35" dirty="0">
                <a:solidFill>
                  <a:srgbClr val="2F2F2F"/>
                </a:solidFill>
                <a:effectLst/>
                <a:latin typeface="Times New Roman" panose="02020603050405020304" pitchFamily="18" charset="0"/>
                <a:ea typeface="Times New Roman" panose="02020603050405020304" pitchFamily="18" charset="0"/>
              </a:rPr>
              <a:t>8)</a:t>
            </a:r>
            <a:endParaRPr lang="en-IN" sz="1800" dirty="0">
              <a:effectLst/>
              <a:latin typeface="Times New Roman" panose="02020603050405020304" pitchFamily="18" charset="0"/>
              <a:ea typeface="Times New Roman" panose="02020603050405020304" pitchFamily="18" charset="0"/>
            </a:endParaRPr>
          </a:p>
          <a:p>
            <a:pPr>
              <a:spcBef>
                <a:spcPts val="175"/>
              </a:spcBef>
            </a:pPr>
            <a:r>
              <a:rPr lang="en-US" sz="1800" dirty="0">
                <a:effectLst/>
                <a:latin typeface="Times New Roman" panose="02020603050405020304" pitchFamily="18" charset="0"/>
                <a:ea typeface="Times New Roman" panose="02020603050405020304" pitchFamily="18" charset="0"/>
              </a:rPr>
              <a:t> </a:t>
            </a:r>
          </a:p>
          <a:p>
            <a:pPr>
              <a:spcBef>
                <a:spcPts val="175"/>
              </a:spcBef>
            </a:pPr>
            <a:r>
              <a:rPr lang="en-US" sz="1800" dirty="0">
                <a:solidFill>
                  <a:srgbClr val="2F2F2F"/>
                </a:solidFill>
                <a:effectLst/>
                <a:latin typeface="Times New Roman" panose="02020603050405020304" pitchFamily="18" charset="0"/>
                <a:ea typeface="Times New Roman" panose="02020603050405020304" pitchFamily="18" charset="0"/>
              </a:rPr>
              <a:t>For</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as we</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have many members</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in</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one </a:t>
            </a:r>
            <a:r>
              <a:rPr lang="en-US" sz="1800" dirty="0">
                <a:solidFill>
                  <a:srgbClr val="1F211F"/>
                </a:solidFill>
                <a:effectLst/>
                <a:latin typeface="Times New Roman" panose="02020603050405020304" pitchFamily="18" charset="0"/>
                <a:ea typeface="Times New Roman" panose="02020603050405020304" pitchFamily="18" charset="0"/>
              </a:rPr>
              <a:t>body</a:t>
            </a:r>
            <a:r>
              <a:rPr lang="en-US" sz="1800"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and all </a:t>
            </a:r>
            <a:r>
              <a:rPr lang="en-US" sz="1800" dirty="0">
                <a:solidFill>
                  <a:srgbClr val="1F211F"/>
                </a:solidFill>
                <a:effectLst/>
                <a:latin typeface="Times New Roman" panose="02020603050405020304" pitchFamily="18" charset="0"/>
                <a:ea typeface="Times New Roman" panose="02020603050405020304" pitchFamily="18" charset="0"/>
              </a:rPr>
              <a:t>member</a:t>
            </a:r>
            <a:r>
              <a:rPr lang="en-US" sz="1800" spc="400"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have not </a:t>
            </a:r>
            <a:r>
              <a:rPr lang="en-US" sz="1800" dirty="0">
                <a:solidFill>
                  <a:srgbClr val="2F2F2F"/>
                </a:solidFill>
                <a:effectLst/>
                <a:latin typeface="Times New Roman" panose="02020603050405020304" pitchFamily="18" charset="0"/>
                <a:ea typeface="Times New Roman" panose="02020603050405020304" pitchFamily="18" charset="0"/>
              </a:rPr>
              <a:t>the same office: So we, being many,</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 one </a:t>
            </a:r>
            <a:r>
              <a:rPr lang="en-US" sz="1800" dirty="0">
                <a:solidFill>
                  <a:srgbClr val="1F211F"/>
                </a:solidFill>
                <a:effectLst/>
                <a:latin typeface="Times New Roman" panose="02020603050405020304" pitchFamily="18" charset="0"/>
                <a:ea typeface="Times New Roman" panose="02020603050405020304" pitchFamily="18" charset="0"/>
              </a:rPr>
              <a:t>body </a:t>
            </a:r>
            <a:r>
              <a:rPr lang="en-US" sz="1800" dirty="0">
                <a:solidFill>
                  <a:srgbClr val="2F2F2F"/>
                </a:solidFill>
                <a:effectLst/>
                <a:latin typeface="Times New Roman" panose="02020603050405020304" pitchFamily="18" charset="0"/>
                <a:ea typeface="Times New Roman" panose="02020603050405020304" pitchFamily="18" charset="0"/>
              </a:rPr>
              <a:t>in Christ,</a:t>
            </a:r>
            <a:r>
              <a:rPr lang="en-US" sz="1800" spc="-9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and every one </a:t>
            </a:r>
            <a:r>
              <a:rPr lang="en-US" sz="1800" dirty="0">
                <a:solidFill>
                  <a:srgbClr val="1F211F"/>
                </a:solidFill>
                <a:effectLst/>
                <a:latin typeface="Times New Roman" panose="02020603050405020304" pitchFamily="18" charset="0"/>
                <a:ea typeface="Times New Roman" panose="02020603050405020304" pitchFamily="18" charset="0"/>
              </a:rPr>
              <a:t>members </a:t>
            </a:r>
            <a:r>
              <a:rPr lang="en-US" sz="1800" dirty="0">
                <a:solidFill>
                  <a:srgbClr val="2F2F2F"/>
                </a:solidFill>
                <a:effectLst/>
                <a:latin typeface="Times New Roman" panose="02020603050405020304" pitchFamily="18" charset="0"/>
                <a:ea typeface="Times New Roman" panose="02020603050405020304" pitchFamily="18" charset="0"/>
              </a:rPr>
              <a:t>one of another.</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Having </a:t>
            </a:r>
            <a:r>
              <a:rPr lang="en-US" sz="1800" spc="0" dirty="0">
                <a:solidFill>
                  <a:srgbClr val="1F211F"/>
                </a:solidFill>
                <a:effectLst/>
                <a:latin typeface="Times New Roman" panose="02020603050405020304" pitchFamily="18" charset="0"/>
                <a:ea typeface="Times New Roman" panose="02020603050405020304" pitchFamily="18" charset="0"/>
              </a:rPr>
              <a:t>then </a:t>
            </a:r>
            <a:r>
              <a:rPr lang="en-US" sz="1800" spc="0" dirty="0">
                <a:solidFill>
                  <a:srgbClr val="2F2F2F"/>
                </a:solidFill>
                <a:effectLst/>
                <a:latin typeface="Times New Roman" panose="02020603050405020304" pitchFamily="18" charset="0"/>
                <a:ea typeface="Times New Roman" panose="02020603050405020304" pitchFamily="18" charset="0"/>
              </a:rPr>
              <a:t>gifts differing </a:t>
            </a:r>
            <a:r>
              <a:rPr lang="en-US" sz="1800" spc="0" dirty="0">
                <a:solidFill>
                  <a:srgbClr val="1F211F"/>
                </a:solidFill>
                <a:effectLst/>
                <a:latin typeface="Times New Roman" panose="02020603050405020304" pitchFamily="18" charset="0"/>
                <a:ea typeface="Times New Roman" panose="02020603050405020304" pitchFamily="18" charset="0"/>
              </a:rPr>
              <a:t>according </a:t>
            </a:r>
            <a:r>
              <a:rPr lang="en-US" sz="1800" spc="0" dirty="0">
                <a:solidFill>
                  <a:srgbClr val="2F2F2F"/>
                </a:solidFill>
                <a:effectLst/>
                <a:latin typeface="Times New Roman" panose="02020603050405020304" pitchFamily="18" charset="0"/>
                <a:ea typeface="Times New Roman" panose="02020603050405020304" pitchFamily="18" charset="0"/>
              </a:rPr>
              <a:t>to the grace </a:t>
            </a:r>
            <a:r>
              <a:rPr lang="en-US" sz="1800" spc="0" dirty="0">
                <a:solidFill>
                  <a:srgbClr val="1F211F"/>
                </a:solidFill>
                <a:effectLst/>
                <a:latin typeface="Times New Roman" panose="02020603050405020304" pitchFamily="18" charset="0"/>
                <a:ea typeface="Times New Roman" panose="02020603050405020304" pitchFamily="18" charset="0"/>
              </a:rPr>
              <a:t>that </a:t>
            </a:r>
            <a:r>
              <a:rPr lang="en-US" sz="1800" spc="0" dirty="0">
                <a:solidFill>
                  <a:srgbClr val="2F2F2F"/>
                </a:solidFill>
                <a:effectLst/>
                <a:latin typeface="Times New Roman" panose="02020603050405020304" pitchFamily="18" charset="0"/>
                <a:ea typeface="Times New Roman" panose="02020603050405020304" pitchFamily="18" charset="0"/>
              </a:rPr>
              <a:t>is</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given </a:t>
            </a:r>
            <a:r>
              <a:rPr lang="en-US" sz="1800" spc="0" dirty="0">
                <a:solidFill>
                  <a:srgbClr val="1F211F"/>
                </a:solidFill>
                <a:effectLst/>
                <a:latin typeface="Times New Roman" panose="02020603050405020304" pitchFamily="18" charset="0"/>
                <a:ea typeface="Times New Roman" panose="02020603050405020304" pitchFamily="18" charset="0"/>
              </a:rPr>
              <a:t>to us,</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whether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prophecy</a:t>
            </a:r>
            <a:r>
              <a:rPr lang="en-US" sz="1800" spc="0" dirty="0">
                <a:solidFill>
                  <a:srgbClr val="464646"/>
                </a:solidFill>
                <a:effectLst/>
                <a:latin typeface="Times New Roman" panose="02020603050405020304" pitchFamily="18" charset="0"/>
                <a:ea typeface="Times New Roman" panose="02020603050405020304" pitchFamily="18" charset="0"/>
              </a:rPr>
              <a:t>,</a:t>
            </a:r>
            <a:r>
              <a:rPr lang="en-US" sz="1800" spc="-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let </a:t>
            </a:r>
            <a:r>
              <a:rPr lang="en-US" sz="1800" spc="0" dirty="0">
                <a:solidFill>
                  <a:srgbClr val="2F2F2F"/>
                </a:solidFill>
                <a:effectLst/>
                <a:latin typeface="Times New Roman" panose="02020603050405020304" pitchFamily="18" charset="0"/>
                <a:ea typeface="Times New Roman" panose="02020603050405020304" pitchFamily="18" charset="0"/>
              </a:rPr>
              <a:t>us </a:t>
            </a:r>
            <a:r>
              <a:rPr lang="en-US" sz="1800" spc="0" dirty="0">
                <a:solidFill>
                  <a:srgbClr val="080A08"/>
                </a:solidFill>
                <a:effectLst/>
                <a:latin typeface="Times New Roman" panose="02020603050405020304" pitchFamily="18" charset="0"/>
                <a:ea typeface="Times New Roman" panose="02020603050405020304" pitchFamily="18" charset="0"/>
              </a:rPr>
              <a:t>prophesy </a:t>
            </a:r>
            <a:r>
              <a:rPr lang="en-US" sz="1800" spc="0" dirty="0">
                <a:solidFill>
                  <a:srgbClr val="1F211F"/>
                </a:solidFill>
                <a:effectLst/>
                <a:latin typeface="Times New Roman" panose="02020603050405020304" pitchFamily="18" charset="0"/>
                <a:ea typeface="Times New Roman" panose="02020603050405020304" pitchFamily="18" charset="0"/>
              </a:rPr>
              <a:t>according to the proportion of </a:t>
            </a:r>
            <a:r>
              <a:rPr lang="en-US" sz="1800" spc="-10" dirty="0">
                <a:solidFill>
                  <a:srgbClr val="2F2F2F"/>
                </a:solidFill>
                <a:effectLst/>
                <a:latin typeface="Times New Roman" panose="02020603050405020304" pitchFamily="18" charset="0"/>
                <a:ea typeface="Times New Roman" panose="02020603050405020304" pitchFamily="18" charset="0"/>
              </a:rPr>
              <a:t>faith</a:t>
            </a:r>
            <a:r>
              <a:rPr lang="en-US" sz="1800" b="1"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Or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ministry</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let us </a:t>
            </a:r>
            <a:r>
              <a:rPr lang="en-US" sz="1800" spc="0" dirty="0">
                <a:solidFill>
                  <a:srgbClr val="2F2F2F"/>
                </a:solidFill>
                <a:effectLst/>
                <a:latin typeface="Times New Roman" panose="02020603050405020304" pitchFamily="18" charset="0"/>
                <a:ea typeface="Times New Roman" panose="02020603050405020304" pitchFamily="18" charset="0"/>
              </a:rPr>
              <a:t>wait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on our ministering: or </a:t>
            </a:r>
            <a:r>
              <a:rPr lang="en-US" sz="1800" spc="0" dirty="0">
                <a:solidFill>
                  <a:srgbClr val="1F211F"/>
                </a:solidFill>
                <a:effectLst/>
                <a:latin typeface="Times New Roman" panose="02020603050405020304" pitchFamily="18" charset="0"/>
                <a:ea typeface="Times New Roman" panose="02020603050405020304" pitchFamily="18" charset="0"/>
              </a:rPr>
              <a:t>he </a:t>
            </a:r>
            <a:r>
              <a:rPr lang="en-US" sz="1800" spc="0" dirty="0">
                <a:solidFill>
                  <a:srgbClr val="2F2F2F"/>
                </a:solidFill>
                <a:effectLst/>
                <a:latin typeface="Times New Roman" panose="02020603050405020304" pitchFamily="18" charset="0"/>
                <a:ea typeface="Times New Roman" panose="02020603050405020304" pitchFamily="18" charset="0"/>
              </a:rPr>
              <a:t>that </a:t>
            </a:r>
            <a:r>
              <a:rPr lang="en-US" sz="1800" b="1" u="heavy" spc="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teaches</a:t>
            </a:r>
            <a:r>
              <a:rPr lang="en-US" sz="1800" spc="0"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on </a:t>
            </a:r>
            <a:r>
              <a:rPr lang="en-US" sz="1800" spc="0" dirty="0">
                <a:solidFill>
                  <a:srgbClr val="1F211F"/>
                </a:solidFill>
                <a:effectLst/>
                <a:latin typeface="Times New Roman" panose="02020603050405020304" pitchFamily="18" charset="0"/>
                <a:ea typeface="Times New Roman" panose="02020603050405020304" pitchFamily="18" charset="0"/>
              </a:rPr>
              <a:t>teaching;</a:t>
            </a:r>
            <a:r>
              <a:rPr lang="en-IN" dirty="0">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Or</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he</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that</a:t>
            </a:r>
            <a:r>
              <a:rPr lang="en-US" sz="1800" spc="90"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exhorts</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5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on</a:t>
            </a:r>
            <a:r>
              <a:rPr lang="en-US" sz="1800" spc="20" dirty="0">
                <a:solidFill>
                  <a:srgbClr val="1F211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exhortation:</a:t>
            </a:r>
            <a:r>
              <a:rPr lang="en-IN" dirty="0">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he that</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gives</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let</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him do </a:t>
            </a:r>
            <a:r>
              <a:rPr lang="en-US" sz="1800" dirty="0">
                <a:solidFill>
                  <a:srgbClr val="080A08"/>
                </a:solidFill>
                <a:effectLst/>
                <a:latin typeface="Times New Roman" panose="02020603050405020304" pitchFamily="18" charset="0"/>
                <a:ea typeface="Times New Roman" panose="02020603050405020304" pitchFamily="18" charset="0"/>
              </a:rPr>
              <a:t>it </a:t>
            </a:r>
            <a:r>
              <a:rPr lang="en-US" sz="1800" dirty="0">
                <a:solidFill>
                  <a:srgbClr val="2F2F2F"/>
                </a:solidFill>
                <a:effectLst/>
                <a:latin typeface="Times New Roman" panose="02020603050405020304" pitchFamily="18" charset="0"/>
                <a:ea typeface="Times New Roman" panose="02020603050405020304" pitchFamily="18" charset="0"/>
              </a:rPr>
              <a:t>with</a:t>
            </a:r>
            <a:r>
              <a:rPr lang="en-US" sz="1800" dirty="0">
                <a:solidFill>
                  <a:srgbClr val="1F211F"/>
                </a:solidFill>
                <a:effectLst/>
                <a:latin typeface="Times New Roman" panose="02020603050405020304" pitchFamily="18" charset="0"/>
                <a:ea typeface="Times New Roman" panose="02020603050405020304" pitchFamily="18" charset="0"/>
              </a:rPr>
              <a:t> simplicity</a:t>
            </a:r>
            <a:r>
              <a:rPr lang="en-US" sz="1800" dirty="0">
                <a:solidFill>
                  <a:srgbClr val="2F2F2F"/>
                </a:solidFill>
                <a:effectLst/>
                <a:latin typeface="Times New Roman" panose="02020603050405020304" pitchFamily="18" charset="0"/>
                <a:ea typeface="Times New Roman" panose="02020603050405020304" pitchFamily="18" charset="0"/>
              </a:rPr>
              <a:t>; he that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rules</a:t>
            </a:r>
            <a:r>
              <a:rPr lang="en-US" sz="1800"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a:t>
            </a:r>
            <a:r>
              <a:rPr lang="en-US" u="sng" dirty="0">
                <a:solidFill>
                  <a:srgbClr val="1F211F"/>
                </a:solidFill>
                <a:uFill>
                  <a:solidFill>
                    <a:srgbClr val="1F211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with diligence; he</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that</a:t>
            </a:r>
            <a:r>
              <a:rPr lang="en-US" sz="1800" spc="-4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shows</a:t>
            </a:r>
            <a:r>
              <a:rPr lang="en-US" sz="1800" spc="8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mercy</a:t>
            </a:r>
            <a:r>
              <a:rPr lang="en-US" sz="1800" dirty="0">
                <a:solidFill>
                  <a:srgbClr val="2F2F2F"/>
                </a:solidFill>
                <a:effectLst/>
                <a:latin typeface="Times New Roman" panose="02020603050405020304" pitchFamily="18" charset="0"/>
                <a:ea typeface="Times New Roman" panose="02020603050405020304" pitchFamily="18" charset="0"/>
              </a:rPr>
              <a:t>,</a:t>
            </a:r>
            <a:r>
              <a:rPr lang="en-US" sz="1800" spc="4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with</a:t>
            </a:r>
            <a:r>
              <a:rPr lang="en-US" sz="1800" spc="15" dirty="0">
                <a:solidFill>
                  <a:srgbClr val="1F211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c</a:t>
            </a:r>
            <a:r>
              <a:rPr lang="en-US" sz="1800" spc="-10" dirty="0">
                <a:solidFill>
                  <a:srgbClr val="080A08"/>
                </a:solidFill>
                <a:effectLst/>
                <a:latin typeface="Times New Roman" panose="02020603050405020304" pitchFamily="18" charset="0"/>
                <a:ea typeface="Times New Roman" panose="02020603050405020304" pitchFamily="18" charset="0"/>
              </a:rPr>
              <a:t>h</a:t>
            </a:r>
            <a:r>
              <a:rPr lang="en-US" sz="1800" spc="-10" dirty="0">
                <a:solidFill>
                  <a:srgbClr val="2F2F2F"/>
                </a:solidFill>
                <a:effectLst/>
                <a:latin typeface="Times New Roman" panose="02020603050405020304" pitchFamily="18" charset="0"/>
                <a:ea typeface="Times New Roman" panose="02020603050405020304" pitchFamily="18" charset="0"/>
              </a:rPr>
              <a:t>eerfulness.</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018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110252"/>
            <a:ext cx="12260096" cy="3261352"/>
          </a:xfrm>
        </p:spPr>
        <p:txBody>
          <a:bodyPr>
            <a:normAutofit/>
          </a:bodyPr>
          <a:lstStyle/>
          <a:p>
            <a:pPr marL="434975" marR="432435">
              <a:spcBef>
                <a:spcPts val="445"/>
              </a:spcBef>
              <a:spcAft>
                <a:spcPts val="0"/>
              </a:spcAft>
            </a:pPr>
            <a:r>
              <a:rPr lang="en-US" sz="2800" b="1" dirty="0">
                <a:solidFill>
                  <a:srgbClr val="2F2F2F"/>
                </a:solidFill>
                <a:effectLst/>
                <a:latin typeface="Times New Roman" panose="02020603050405020304" pitchFamily="18" charset="0"/>
                <a:ea typeface="Times New Roman" panose="02020603050405020304" pitchFamily="18" charset="0"/>
              </a:rPr>
              <a:t>"Manifestations</a:t>
            </a:r>
            <a:r>
              <a:rPr lang="en-US" sz="2800" b="1" spc="-25" dirty="0">
                <a:solidFill>
                  <a:srgbClr val="2F2F2F"/>
                </a:solidFill>
                <a:effectLst/>
                <a:latin typeface="Times New Roman" panose="02020603050405020304" pitchFamily="18" charset="0"/>
                <a:ea typeface="Times New Roman" panose="02020603050405020304" pitchFamily="18" charset="0"/>
              </a:rPr>
              <a:t> </a:t>
            </a:r>
            <a:r>
              <a:rPr lang="en-US" sz="2800" b="1" dirty="0">
                <a:solidFill>
                  <a:srgbClr val="1F211F"/>
                </a:solidFill>
                <a:effectLst/>
                <a:latin typeface="Times New Roman" panose="02020603050405020304" pitchFamily="18" charset="0"/>
                <a:ea typeface="Times New Roman" panose="02020603050405020304" pitchFamily="18" charset="0"/>
              </a:rPr>
              <a:t>of the</a:t>
            </a:r>
            <a:r>
              <a:rPr lang="en-US" sz="2800" b="1" spc="-25" dirty="0">
                <a:solidFill>
                  <a:srgbClr val="1F211F"/>
                </a:solidFill>
                <a:effectLst/>
                <a:latin typeface="Times New Roman" panose="02020603050405020304" pitchFamily="18" charset="0"/>
                <a:ea typeface="Times New Roman" panose="02020603050405020304" pitchFamily="18" charset="0"/>
              </a:rPr>
              <a:t> </a:t>
            </a:r>
            <a:r>
              <a:rPr lang="en-US" sz="2800" b="1" dirty="0">
                <a:solidFill>
                  <a:srgbClr val="2F2F2F"/>
                </a:solidFill>
                <a:effectLst/>
                <a:latin typeface="Times New Roman" panose="02020603050405020304" pitchFamily="18" charset="0"/>
                <a:ea typeface="Times New Roman" panose="02020603050405020304" pitchFamily="18" charset="0"/>
              </a:rPr>
              <a:t>Spirit" </a:t>
            </a:r>
            <a:r>
              <a:rPr lang="en-US" sz="2800" b="1" dirty="0">
                <a:solidFill>
                  <a:srgbClr val="1F211F"/>
                </a:solidFill>
                <a:effectLst/>
                <a:latin typeface="Times New Roman" panose="02020603050405020304" pitchFamily="18" charset="0"/>
                <a:ea typeface="Times New Roman" panose="02020603050405020304" pitchFamily="18" charset="0"/>
              </a:rPr>
              <a:t>or </a:t>
            </a:r>
            <a:r>
              <a:rPr lang="en-US" sz="2800" b="1" dirty="0">
                <a:solidFill>
                  <a:srgbClr val="2F2F2F"/>
                </a:solidFill>
                <a:effectLst/>
                <a:latin typeface="Times New Roman" panose="02020603050405020304" pitchFamily="18" charset="0"/>
                <a:ea typeface="Times New Roman" panose="02020603050405020304" pitchFamily="18" charset="0"/>
              </a:rPr>
              <a:t>"Spiritua</a:t>
            </a:r>
            <a:r>
              <a:rPr lang="en-US" sz="2800" b="1" dirty="0">
                <a:solidFill>
                  <a:srgbClr val="080A08"/>
                </a:solidFill>
                <a:effectLst/>
                <a:latin typeface="Times New Roman" panose="02020603050405020304" pitchFamily="18" charset="0"/>
                <a:ea typeface="Times New Roman" panose="02020603050405020304" pitchFamily="18" charset="0"/>
              </a:rPr>
              <a:t>l </a:t>
            </a:r>
            <a:r>
              <a:rPr lang="en-US" sz="2800" b="1" dirty="0">
                <a:solidFill>
                  <a:srgbClr val="1F211F"/>
                </a:solidFill>
                <a:effectLst/>
                <a:latin typeface="Times New Roman" panose="02020603050405020304" pitchFamily="18" charset="0"/>
                <a:ea typeface="Times New Roman" panose="02020603050405020304" pitchFamily="18" charset="0"/>
              </a:rPr>
              <a:t>Gifts"</a:t>
            </a:r>
            <a:endParaRPr lang="en-IN" sz="2800" b="1" dirty="0">
              <a:effectLst/>
              <a:latin typeface="Times New Roman" panose="02020603050405020304" pitchFamily="18" charset="0"/>
              <a:ea typeface="Times New Roman" panose="02020603050405020304" pitchFamily="18" charset="0"/>
            </a:endParaRPr>
          </a:p>
          <a:p>
            <a:pPr marL="434975" marR="433070">
              <a:spcBef>
                <a:spcPts val="155"/>
              </a:spcBef>
              <a:spcAft>
                <a:spcPts val="0"/>
              </a:spcAft>
            </a:pPr>
            <a:r>
              <a:rPr lang="en-US" sz="1800" dirty="0">
                <a:solidFill>
                  <a:srgbClr val="464646"/>
                </a:solidFill>
                <a:effectLst/>
                <a:latin typeface="Times New Roman" panose="02020603050405020304" pitchFamily="18" charset="0"/>
                <a:ea typeface="Times New Roman" panose="02020603050405020304" pitchFamily="18" charset="0"/>
              </a:rPr>
              <a:t>(9</a:t>
            </a:r>
            <a:r>
              <a:rPr lang="en-US" sz="1800" spc="-35"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li</a:t>
            </a:r>
            <a:r>
              <a:rPr lang="en-US" sz="1800" dirty="0">
                <a:solidFill>
                  <a:srgbClr val="464646"/>
                </a:solidFill>
                <a:effectLst/>
                <a:latin typeface="Times New Roman" panose="02020603050405020304" pitchFamily="18" charset="0"/>
                <a:ea typeface="Times New Roman" panose="02020603050405020304" pitchFamily="18" charset="0"/>
              </a:rPr>
              <a:t>s</a:t>
            </a:r>
            <a:r>
              <a:rPr lang="en-US" sz="1800" dirty="0">
                <a:solidFill>
                  <a:srgbClr val="1F211F"/>
                </a:solidFill>
                <a:effectLst/>
                <a:latin typeface="Times New Roman" panose="02020603050405020304" pitchFamily="18" charset="0"/>
                <a:ea typeface="Times New Roman" panose="02020603050405020304" pitchFamily="18" charset="0"/>
              </a:rPr>
              <a:t>ted</a:t>
            </a:r>
            <a:r>
              <a:rPr lang="en-US" sz="1800" spc="3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pc="25" dirty="0">
                <a:solidFill>
                  <a:srgbClr val="2F2F2F"/>
                </a:solidFill>
                <a:latin typeface="Times New Roman" panose="02020603050405020304" pitchFamily="18" charset="0"/>
                <a:ea typeface="Times New Roman" panose="02020603050405020304" pitchFamily="18" charset="0"/>
              </a:rPr>
              <a:t>1 </a:t>
            </a:r>
            <a:r>
              <a:rPr lang="en-US" sz="1800" dirty="0">
                <a:solidFill>
                  <a:srgbClr val="2F2F2F"/>
                </a:solidFill>
                <a:effectLst/>
                <a:latin typeface="Times New Roman" panose="02020603050405020304" pitchFamily="18" charset="0"/>
                <a:ea typeface="Times New Roman" panose="02020603050405020304" pitchFamily="18" charset="0"/>
              </a:rPr>
              <a:t>Corinthians</a:t>
            </a:r>
            <a:r>
              <a:rPr lang="en-US" sz="1800" spc="35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12:8-</a:t>
            </a:r>
            <a:r>
              <a:rPr lang="en-US" sz="1800" spc="-25" dirty="0">
                <a:solidFill>
                  <a:srgbClr val="2F2F2F"/>
                </a:solidFill>
                <a:effectLst/>
                <a:latin typeface="Times New Roman" panose="02020603050405020304" pitchFamily="18" charset="0"/>
                <a:ea typeface="Times New Roman" panose="02020603050405020304" pitchFamily="18" charset="0"/>
              </a:rPr>
              <a:t>10)</a:t>
            </a:r>
            <a:endParaRPr lang="en-IN" sz="1800" dirty="0">
              <a:effectLst/>
              <a:latin typeface="Times New Roman" panose="02020603050405020304" pitchFamily="18" charset="0"/>
              <a:ea typeface="Times New Roman" panose="02020603050405020304" pitchFamily="18" charset="0"/>
            </a:endParaRPr>
          </a:p>
          <a:p>
            <a:pPr>
              <a:spcBef>
                <a:spcPts val="60"/>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lvl="0">
              <a:tabLst>
                <a:tab pos="302895" algn="l"/>
              </a:tabLst>
            </a:pPr>
            <a:r>
              <a:rPr lang="en-US" sz="1800" spc="0" dirty="0">
                <a:solidFill>
                  <a:srgbClr val="2F2F2F"/>
                </a:solidFill>
                <a:effectLst/>
                <a:latin typeface="Times New Roman" panose="02020603050405020304" pitchFamily="18" charset="0"/>
                <a:ea typeface="Times New Roman" panose="02020603050405020304" pitchFamily="18" charset="0"/>
              </a:rPr>
              <a:t>For</a:t>
            </a:r>
            <a:r>
              <a:rPr lang="en-US" sz="1800" spc="6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to</a:t>
            </a:r>
            <a:r>
              <a:rPr lang="en-US" sz="1800" spc="-1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a:t>
            </a:r>
            <a:r>
              <a:rPr lang="en-US" sz="1800" spc="0" dirty="0">
                <a:solidFill>
                  <a:srgbClr val="080A08"/>
                </a:solidFill>
                <a:effectLst/>
                <a:latin typeface="Times New Roman" panose="02020603050405020304" pitchFamily="18" charset="0"/>
                <a:ea typeface="Times New Roman" panose="02020603050405020304" pitchFamily="18" charset="0"/>
              </a:rPr>
              <a:t>n</a:t>
            </a:r>
            <a:r>
              <a:rPr lang="en-US" sz="1800" spc="0" dirty="0">
                <a:solidFill>
                  <a:srgbClr val="2F2F2F"/>
                </a:solidFill>
                <a:effectLst/>
                <a:latin typeface="Times New Roman" panose="02020603050405020304" pitchFamily="18" charset="0"/>
                <a:ea typeface="Times New Roman" panose="02020603050405020304" pitchFamily="18" charset="0"/>
              </a:rPr>
              <a:t>e</a:t>
            </a:r>
            <a:r>
              <a:rPr lang="en-US" sz="1800" spc="0" dirty="0">
                <a:solidFill>
                  <a:srgbClr val="1F211F"/>
                </a:solidFill>
                <a:effectLst/>
                <a:latin typeface="Times New Roman" panose="02020603050405020304" pitchFamily="18" charset="0"/>
                <a:ea typeface="Times New Roman" panose="02020603050405020304" pitchFamily="18" charset="0"/>
              </a:rPr>
              <a:t> is </a:t>
            </a:r>
            <a:r>
              <a:rPr lang="en-US" sz="1800" spc="0" dirty="0">
                <a:solidFill>
                  <a:srgbClr val="2F2F2F"/>
                </a:solidFill>
                <a:effectLst/>
                <a:latin typeface="Times New Roman" panose="02020603050405020304" pitchFamily="18" charset="0"/>
                <a:ea typeface="Times New Roman" panose="02020603050405020304" pitchFamily="18" charset="0"/>
              </a:rPr>
              <a:t>g</a:t>
            </a:r>
            <a:r>
              <a:rPr lang="en-US" sz="1800" spc="0" dirty="0">
                <a:solidFill>
                  <a:srgbClr val="080A08"/>
                </a:solidFill>
                <a:effectLst/>
                <a:latin typeface="Times New Roman" panose="02020603050405020304" pitchFamily="18" charset="0"/>
                <a:ea typeface="Times New Roman" panose="02020603050405020304" pitchFamily="18" charset="0"/>
              </a:rPr>
              <a:t>i</a:t>
            </a:r>
            <a:r>
              <a:rPr lang="en-US" sz="1800" spc="0" dirty="0">
                <a:solidFill>
                  <a:srgbClr val="2F2F2F"/>
                </a:solidFill>
                <a:effectLst/>
                <a:latin typeface="Times New Roman" panose="02020603050405020304" pitchFamily="18" charset="0"/>
                <a:ea typeface="Times New Roman" panose="02020603050405020304" pitchFamily="18" charset="0"/>
              </a:rPr>
              <a:t>ven</a:t>
            </a:r>
            <a:r>
              <a:rPr lang="en-US" sz="1800" spc="4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by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0" dirty="0">
                <a:solidFill>
                  <a:srgbClr val="2F2F2F"/>
                </a:solidFill>
                <a:effectLst/>
                <a:latin typeface="Times New Roman" panose="02020603050405020304" pitchFamily="18" charset="0"/>
                <a:ea typeface="Times New Roman" panose="02020603050405020304" pitchFamily="18" charset="0"/>
              </a:rPr>
              <a:t> Spirit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10"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word</a:t>
            </a:r>
            <a:r>
              <a:rPr lang="en-US" sz="1800" b="1" u="heavy" spc="5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 </a:t>
            </a:r>
            <a:r>
              <a:rPr lang="en-US" sz="1800" b="1" u="heavy"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of wisdom</a:t>
            </a:r>
            <a:r>
              <a:rPr lang="en-US" sz="1800"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 another </a:t>
            </a:r>
            <a:r>
              <a:rPr lang="en-US" sz="1800" dirty="0">
                <a:solidFill>
                  <a:srgbClr val="1F211F"/>
                </a:solidFill>
                <a:effectLst/>
                <a:latin typeface="Times New Roman" panose="02020603050405020304" pitchFamily="18" charset="0"/>
                <a:ea typeface="Times New Roman" panose="02020603050405020304" pitchFamily="18" charset="0"/>
              </a:rPr>
              <a:t>the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word of</a:t>
            </a:r>
            <a:r>
              <a:rPr lang="en-US" sz="1800" b="1" u="heavy" spc="20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knowledge</a:t>
            </a:r>
            <a:r>
              <a:rPr lang="en-US" sz="1800" b="1"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b</a:t>
            </a:r>
            <a:r>
              <a:rPr lang="en-US" sz="1800" dirty="0">
                <a:solidFill>
                  <a:srgbClr val="464646"/>
                </a:solidFill>
                <a:effectLst/>
                <a:latin typeface="Times New Roman" panose="02020603050405020304" pitchFamily="18" charset="0"/>
                <a:ea typeface="Times New Roman" panose="02020603050405020304" pitchFamily="18" charset="0"/>
              </a:rPr>
              <a:t>y </a:t>
            </a:r>
            <a:r>
              <a:rPr lang="en-US" sz="1800" dirty="0">
                <a:solidFill>
                  <a:srgbClr val="1F211F"/>
                </a:solidFill>
                <a:effectLst/>
                <a:latin typeface="Times New Roman" panose="02020603050405020304" pitchFamily="18" charset="0"/>
                <a:ea typeface="Times New Roman" panose="02020603050405020304" pitchFamily="18" charset="0"/>
              </a:rPr>
              <a:t>the </a:t>
            </a:r>
            <a:r>
              <a:rPr lang="en-US" sz="1800" dirty="0">
                <a:solidFill>
                  <a:srgbClr val="2F2F2F"/>
                </a:solidFill>
                <a:effectLst/>
                <a:latin typeface="Times New Roman" panose="02020603050405020304" pitchFamily="18" charset="0"/>
                <a:ea typeface="Times New Roman" panose="02020603050405020304" pitchFamily="18" charset="0"/>
              </a:rPr>
              <a:t>same </a:t>
            </a:r>
            <a:r>
              <a:rPr lang="en-US" sz="1800" spc="-10" dirty="0">
                <a:solidFill>
                  <a:srgbClr val="2F2F2F"/>
                </a:solidFill>
                <a:effectLst/>
                <a:latin typeface="Times New Roman" panose="02020603050405020304" pitchFamily="18" charset="0"/>
                <a:ea typeface="Times New Roman" panose="02020603050405020304" pitchFamily="18" charset="0"/>
              </a:rPr>
              <a:t>Spirit;</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To</a:t>
            </a:r>
            <a:r>
              <a:rPr lang="en-US" sz="1800" spc="2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another</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faith</a:t>
            </a:r>
            <a:r>
              <a:rPr lang="en-US" sz="1800" spc="6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b</a:t>
            </a:r>
            <a:r>
              <a:rPr lang="en-US" sz="1800" spc="0" dirty="0">
                <a:solidFill>
                  <a:srgbClr val="464646"/>
                </a:solidFill>
                <a:effectLst/>
                <a:latin typeface="Times New Roman" panose="02020603050405020304" pitchFamily="18" charset="0"/>
                <a:ea typeface="Times New Roman" panose="02020603050405020304" pitchFamily="18" charset="0"/>
              </a:rPr>
              <a:t>y</a:t>
            </a:r>
            <a:r>
              <a:rPr lang="en-US" sz="1800" spc="2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the</a:t>
            </a:r>
            <a:r>
              <a:rPr lang="en-US" sz="1800" spc="-6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same</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Spirit;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the</a:t>
            </a:r>
            <a:r>
              <a:rPr lang="en-US" sz="1800" spc="-70" dirty="0">
                <a:solidFill>
                  <a:srgbClr val="1F211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gifts</a:t>
            </a:r>
            <a:r>
              <a:rPr lang="en-US" sz="1800" b="1" u="heavy" spc="-5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healing</a:t>
            </a:r>
            <a:r>
              <a:rPr lang="en-US" sz="1800" b="1"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by</a:t>
            </a:r>
            <a:r>
              <a:rPr lang="en-US" sz="1800" spc="-40"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the</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same </a:t>
            </a:r>
            <a:r>
              <a:rPr lang="en-US" sz="1800" spc="-10" dirty="0">
                <a:solidFill>
                  <a:srgbClr val="2F2F2F"/>
                </a:solidFill>
                <a:effectLst/>
                <a:latin typeface="Times New Roman" panose="02020603050405020304" pitchFamily="18" charset="0"/>
                <a:ea typeface="Times New Roman" panose="02020603050405020304" pitchFamily="18" charset="0"/>
              </a:rPr>
              <a:t>Spirit;</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To</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another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working </a:t>
            </a:r>
            <a:r>
              <a:rPr lang="en-US" sz="1800" b="1" u="heavy" spc="0" dirty="0">
                <a:solidFill>
                  <a:srgbClr val="1F211F"/>
                </a:solidFill>
                <a:effectLst/>
                <a:uFill>
                  <a:solidFill>
                    <a:srgbClr val="2F2F2F"/>
                  </a:solidFill>
                </a:uFill>
                <a:latin typeface="Times New Roman" panose="02020603050405020304" pitchFamily="18" charset="0"/>
                <a:ea typeface="Times New Roman" panose="02020603050405020304" pitchFamily="18" charset="0"/>
              </a:rPr>
              <a:t>of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miracles</a:t>
            </a:r>
            <a:r>
              <a:rPr lang="en-US" sz="1800"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 to another</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prop</a:t>
            </a:r>
            <a:r>
              <a:rPr lang="en-US" sz="1800" b="1" u="heavy" spc="0" dirty="0">
                <a:solidFill>
                  <a:srgbClr val="080A08"/>
                </a:solidFill>
                <a:effectLst/>
                <a:uFill>
                  <a:solidFill>
                    <a:srgbClr val="2F2F2F"/>
                  </a:solidFill>
                </a:uFill>
                <a:latin typeface="Times New Roman" panose="02020603050405020304" pitchFamily="18" charset="0"/>
                <a:ea typeface="Times New Roman" panose="02020603050405020304" pitchFamily="18" charset="0"/>
              </a:rPr>
              <a:t>h</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ecy</a:t>
            </a:r>
            <a:r>
              <a:rPr lang="en-US" sz="1800" spc="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discerning of spirits</a:t>
            </a:r>
            <a:r>
              <a:rPr lang="en-US" sz="1800" spc="-1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diverse</a:t>
            </a:r>
            <a:r>
              <a:rPr lang="en-US" sz="1800" b="1" u="heavy" spc="5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kinds</a:t>
            </a:r>
            <a:r>
              <a:rPr lang="en-US" sz="1800" b="1" u="heavy" spc="1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9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spc="-2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tongues</a:t>
            </a:r>
            <a:r>
              <a:rPr lang="en-US" sz="1800"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spc="-25" dirty="0">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7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the</a:t>
            </a:r>
            <a:r>
              <a:rPr lang="en-US" sz="1800" spc="-60" dirty="0">
                <a:solidFill>
                  <a:srgbClr val="1F211F"/>
                </a:solidFill>
                <a:effectLst/>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interpretation</a:t>
            </a:r>
            <a:r>
              <a:rPr lang="en-US" sz="1800" b="1" u="heavy" spc="-6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spc="-1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tongues.</a:t>
            </a:r>
            <a:endParaRPr lang="en-IN"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3638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Autofit/>
          </a:bodyPr>
          <a:lstStyle/>
          <a:p>
            <a:r>
              <a:rPr lang="en-US" sz="17500" dirty="0"/>
              <a:t>Q &amp; A</a:t>
            </a:r>
            <a:endParaRPr lang="en-IN" sz="17500" dirty="0"/>
          </a:p>
        </p:txBody>
      </p:sp>
    </p:spTree>
    <p:extLst>
      <p:ext uri="{BB962C8B-B14F-4D97-AF65-F5344CB8AC3E}">
        <p14:creationId xmlns:p14="http://schemas.microsoft.com/office/powerpoint/2010/main" val="125784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idx="4294967295"/>
          </p:nvPr>
        </p:nvSpPr>
        <p:spPr>
          <a:xfrm>
            <a:off x="0" y="-479425"/>
            <a:ext cx="8562975" cy="958850"/>
          </a:xfrm>
        </p:spPr>
        <p:txBody>
          <a:bodyPr>
            <a:normAutofit/>
          </a:bodyPr>
          <a:lstStyle/>
          <a:p>
            <a:r>
              <a:rPr lang="en-US" sz="2000" u="sng" dirty="0"/>
              <a:t>Preview from the Last Lesson</a:t>
            </a:r>
            <a:endParaRPr lang="en-IN" sz="4800" u="sng"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4294967295"/>
          </p:nvPr>
        </p:nvSpPr>
        <p:spPr>
          <a:xfrm>
            <a:off x="0" y="418066"/>
            <a:ext cx="12315825" cy="5846763"/>
          </a:xfrm>
        </p:spPr>
        <p:txBody>
          <a:bodyPr>
            <a:noAutofit/>
          </a:bodyPr>
          <a:lstStyle/>
          <a:p>
            <a:pPr marL="457200" marR="509905" lvl="1" indent="0" algn="l">
              <a:spcBef>
                <a:spcPts val="0"/>
              </a:spcBef>
              <a:buNone/>
              <a:tabLst>
                <a:tab pos="1379855" algn="l"/>
                <a:tab pos="1384300" algn="l"/>
              </a:tabLst>
            </a:pP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Jesus</a:t>
            </a:r>
            <a:r>
              <a:rPr lang="en-US" sz="1200" cap="all"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anointed and set</a:t>
            </a:r>
            <a:r>
              <a:rPr lang="en-US" sz="1200" cap="all"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in the Church: apostles, prophets,</a:t>
            </a:r>
            <a:r>
              <a:rPr lang="en-US" sz="1200" cap="all"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evangelists, pastors, and teachers. (Ephesians 4:11-13)</a:t>
            </a:r>
            <a:endParaRPr lang="en-US"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1200" cap="all"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200" cap="all"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is to prepare others for the</a:t>
            </a:r>
            <a:r>
              <a:rPr lang="en-US" sz="1200" cap="all"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work</a:t>
            </a:r>
            <a:r>
              <a:rPr lang="en-US" sz="1200" cap="all"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200" cap="all"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 ministry and</a:t>
            </a:r>
            <a:r>
              <a:rPr lang="en-US" sz="1200" cap="all"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edify</a:t>
            </a:r>
            <a:r>
              <a:rPr lang="en-US" sz="1200" cap="all"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 Body of Christ.</a:t>
            </a:r>
          </a:p>
          <a:p>
            <a:pPr marL="0" marR="73787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1200" cap="all"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is also the Ministry of</a:t>
            </a:r>
            <a:r>
              <a:rPr lang="en-US" sz="1200" cap="all"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 a supernatural calling with</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supernatural </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equipment.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(1 Corinthians 12:27-28)</a:t>
            </a: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Ministry of Helps is</a:t>
            </a:r>
            <a:r>
              <a:rPr lang="en-US" sz="1200" cap="all"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"anything</a:t>
            </a:r>
            <a:r>
              <a:rPr lang="en-US" sz="1200" cap="all" spc="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1200" cap="all"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 anything</a:t>
            </a:r>
            <a:r>
              <a:rPr lang="en-US" sz="1200" cap="all"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that helps the minister</a:t>
            </a:r>
            <a:r>
              <a:rPr lang="en-US" sz="1200" cap="all"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accomplish</a:t>
            </a:r>
            <a:r>
              <a:rPr lang="en-US" sz="1200" cap="all"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God wants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a:t>
            </a:r>
            <a:r>
              <a:rPr lang="en-US" sz="1200" cap="all" spc="-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do</a:t>
            </a:r>
            <a:r>
              <a:rPr lang="en-US" sz="1200" cap="all"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in</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church /city.</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21360" indent="0">
              <a:spcBef>
                <a:spcPts val="0"/>
              </a:spcBef>
              <a:buNone/>
              <a:tabLst>
                <a:tab pos="1591945" algn="l"/>
                <a:tab pos="1601470"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Greek word translated “helps” means “to render assistance”.</a:t>
            </a:r>
          </a:p>
          <a:p>
            <a:pPr marL="0" marR="721360" lvl="0" indent="0">
              <a:spcBef>
                <a:spcPts val="0"/>
              </a:spcBef>
              <a:buNone/>
              <a:tabLst>
                <a:tab pos="1591945" algn="l"/>
                <a:tab pos="1601470"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Helps</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ministry</a:t>
            </a:r>
            <a:r>
              <a:rPr lang="en-US" sz="1200" cap="all" spc="1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assists</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five-fold ministers</a:t>
            </a:r>
            <a:r>
              <a:rPr lang="en-US" sz="1200" cap="all"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 accomplish</a:t>
            </a:r>
            <a:r>
              <a:rPr lang="en-US" sz="1200" cap="all"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and fulfill their God-given vision.</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1200" cap="all"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Testament</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example of</a:t>
            </a:r>
            <a:r>
              <a:rPr lang="en-US" sz="1200" cap="all"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a:t>
            </a:r>
            <a:r>
              <a:rPr lang="en-US" sz="1200" cap="all"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1200" cap="all"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referred</a:t>
            </a:r>
            <a:r>
              <a:rPr lang="en-US" sz="1200" cap="all"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a:t>
            </a:r>
            <a:r>
              <a:rPr lang="en-US" sz="1200" cap="all" spc="-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as</a:t>
            </a:r>
            <a:r>
              <a:rPr lang="en-US" sz="1200" cap="all"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"servants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IN" sz="1200" cap="all" dirty="0" err="1">
                <a:latin typeface="Times New Roman" panose="02020603050405020304" pitchFamily="18" charset="0"/>
                <a:ea typeface="Times New Roman" panose="02020603050405020304" pitchFamily="18" charset="0"/>
                <a:cs typeface="Times New Roman" panose="02020603050405020304" pitchFamily="18" charset="0"/>
              </a:rPr>
              <a:t>Eg.</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5" dirty="0">
                <a:latin typeface="Times New Roman" panose="02020603050405020304" pitchFamily="18" charset="0"/>
                <a:ea typeface="Times New Roman" panose="02020603050405020304" pitchFamily="18" charset="0"/>
                <a:cs typeface="Times New Roman" panose="02020603050405020304" pitchFamily="18" charset="0"/>
              </a:rPr>
              <a:t>Joshua &amp;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Elisha</a:t>
            </a:r>
            <a:endParaRPr lang="en-US" sz="1200" cap="all" spc="-25"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endPar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be a helps minister – You must be faithful, loyal, committed, and proven (stand by your leaders)</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Ministry of Helps in the Early Church</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Ministering to the Greek widows (See Acts 6:1-7)</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have a good report given by others.</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be full of the Holy Spirit.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be full of wisdom.</a:t>
            </a:r>
            <a:endPar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These Helps ministers were supernaturally equipped – and some went on to a full-time calling. e.g. </a:t>
            </a:r>
            <a:r>
              <a:rPr lang="en-US" sz="1200" cap="all" dirty="0" err="1">
                <a:latin typeface="Times New Roman" panose="02020603050405020304" pitchFamily="18" charset="0"/>
                <a:ea typeface="Times New Roman" panose="02020603050405020304" pitchFamily="18" charset="0"/>
                <a:cs typeface="Times New Roman" panose="02020603050405020304" pitchFamily="18" charset="0"/>
              </a:rPr>
              <a:t>stephen</a:t>
            </a: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In</a:t>
            </a:r>
            <a:r>
              <a:rPr lang="en-US" sz="1200" cap="all" spc="18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Gospels,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Jesus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operated in</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five-fold</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ministry</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and the</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disciples functioned in the Ministry of Helps.</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Church growth resulted from the work of the Helps ministry.</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Who can help? “Members in particular”</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God has a place for you in the Church. He has set you in the place He designed for you to be. (1 Corinthians 12:18)</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1. </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God gives us grace in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different ways</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(Ephesians 4:7)</a:t>
            </a: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2. This grace is not for your benefit alone. (1 peter 4:10)</a:t>
            </a:r>
          </a:p>
          <a:p>
            <a:pPr marL="0" indent="0">
              <a:spcBef>
                <a:spcPts val="0"/>
              </a:spcBef>
              <a:buNone/>
            </a:pP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Not everyone is called to be in charge</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but everyone is called to help</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If you are called to the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five-fold ministry, </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you will not move into what God has for you until you learn to serve others</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en-IN" sz="1200" dirty="0">
              <a:latin typeface="Times New Roman" panose="02020603050405020304" pitchFamily="18" charset="0"/>
              <a:ea typeface="Times New Roman" panose="02020603050405020304" pitchFamily="18" charset="0"/>
              <a:cs typeface="Times New Roman" panose="02020603050405020304" pitchFamily="18" charset="0"/>
            </a:endParaRPr>
          </a:p>
          <a:p>
            <a:pPr marR="737870">
              <a:spcBef>
                <a:spcPts val="0"/>
              </a:spcBef>
              <a:tabLst>
                <a:tab pos="1591945" algn="l"/>
                <a:tab pos="1600835" algn="l"/>
              </a:tabLs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R="737870" lvl="0">
              <a:spcBef>
                <a:spcPts val="0"/>
              </a:spcBef>
              <a:tabLst>
                <a:tab pos="1591945" algn="l"/>
                <a:tab pos="1600835" algn="l"/>
              </a:tabLst>
            </a:pPr>
            <a:endParaRPr lang="en-IN"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509905" lvl="1" indent="-285750" algn="l">
              <a:spcBef>
                <a:spcPts val="0"/>
              </a:spcBef>
              <a:buFont typeface="+mj-lt"/>
              <a:buAutoNum type="alphaUcPeriod"/>
              <a:tabLst>
                <a:tab pos="1379855" algn="l"/>
                <a:tab pos="1384300" algn="l"/>
              </a:tabLst>
            </a:pPr>
            <a:endParaRPr lang="en-US"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93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anim calcmode="lin" valueType="num">
                                      <p:cBhvr>
                                        <p:cTn id="7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4" end="14"/>
                                            </p:txEl>
                                          </p:spTgt>
                                        </p:tgtEl>
                                        <p:attrNameLst>
                                          <p:attrName>style.visibility</p:attrName>
                                        </p:attrNameLst>
                                      </p:cBhvr>
                                      <p:to>
                                        <p:strVal val="visible"/>
                                      </p:to>
                                    </p:set>
                                    <p:animEffect transition="in" filter="fade">
                                      <p:cBhvr>
                                        <p:cTn id="84" dur="1000"/>
                                        <p:tgtEl>
                                          <p:spTgt spid="3">
                                            <p:txEl>
                                              <p:pRg st="14" end="14"/>
                                            </p:txEl>
                                          </p:spTgt>
                                        </p:tgtEl>
                                      </p:cBhvr>
                                    </p:animEffect>
                                    <p:anim calcmode="lin" valueType="num">
                                      <p:cBhvr>
                                        <p:cTn id="8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Effect transition="in" filter="fade">
                                      <p:cBhvr>
                                        <p:cTn id="91" dur="1000"/>
                                        <p:tgtEl>
                                          <p:spTgt spid="3">
                                            <p:txEl>
                                              <p:pRg st="15" end="15"/>
                                            </p:txEl>
                                          </p:spTgt>
                                        </p:tgtEl>
                                      </p:cBhvr>
                                    </p:animEffect>
                                    <p:anim calcmode="lin" valueType="num">
                                      <p:cBhvr>
                                        <p:cTn id="9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
                                            <p:txEl>
                                              <p:pRg st="17" end="17"/>
                                            </p:txEl>
                                          </p:spTgt>
                                        </p:tgtEl>
                                        <p:attrNameLst>
                                          <p:attrName>style.visibility</p:attrName>
                                        </p:attrNameLst>
                                      </p:cBhvr>
                                      <p:to>
                                        <p:strVal val="visible"/>
                                      </p:to>
                                    </p:set>
                                    <p:animEffect transition="in" filter="fade">
                                      <p:cBhvr>
                                        <p:cTn id="98" dur="1000"/>
                                        <p:tgtEl>
                                          <p:spTgt spid="3">
                                            <p:txEl>
                                              <p:pRg st="17" end="17"/>
                                            </p:txEl>
                                          </p:spTgt>
                                        </p:tgtEl>
                                      </p:cBhvr>
                                    </p:animEffect>
                                    <p:anim calcmode="lin" valueType="num">
                                      <p:cBhvr>
                                        <p:cTn id="9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3">
                                            <p:txEl>
                                              <p:pRg st="18" end="18"/>
                                            </p:txEl>
                                          </p:spTgt>
                                        </p:tgtEl>
                                        <p:attrNameLst>
                                          <p:attrName>style.visibility</p:attrName>
                                        </p:attrNameLst>
                                      </p:cBhvr>
                                      <p:to>
                                        <p:strVal val="visible"/>
                                      </p:to>
                                    </p:set>
                                    <p:animEffect transition="in" filter="fade">
                                      <p:cBhvr>
                                        <p:cTn id="105" dur="1000"/>
                                        <p:tgtEl>
                                          <p:spTgt spid="3">
                                            <p:txEl>
                                              <p:pRg st="18" end="18"/>
                                            </p:txEl>
                                          </p:spTgt>
                                        </p:tgtEl>
                                      </p:cBhvr>
                                    </p:animEffect>
                                    <p:anim calcmode="lin" valueType="num">
                                      <p:cBhvr>
                                        <p:cTn id="106"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3">
                                            <p:txEl>
                                              <p:pRg st="20" end="20"/>
                                            </p:txEl>
                                          </p:spTgt>
                                        </p:tgtEl>
                                        <p:attrNameLst>
                                          <p:attrName>style.visibility</p:attrName>
                                        </p:attrNameLst>
                                      </p:cBhvr>
                                      <p:to>
                                        <p:strVal val="visible"/>
                                      </p:to>
                                    </p:set>
                                    <p:animEffect transition="in" filter="fade">
                                      <p:cBhvr>
                                        <p:cTn id="112" dur="1000"/>
                                        <p:tgtEl>
                                          <p:spTgt spid="3">
                                            <p:txEl>
                                              <p:pRg st="20" end="20"/>
                                            </p:txEl>
                                          </p:spTgt>
                                        </p:tgtEl>
                                      </p:cBhvr>
                                    </p:animEffect>
                                    <p:anim calcmode="lin" valueType="num">
                                      <p:cBhvr>
                                        <p:cTn id="113"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3">
                                            <p:txEl>
                                              <p:pRg st="21" end="21"/>
                                            </p:txEl>
                                          </p:spTgt>
                                        </p:tgtEl>
                                        <p:attrNameLst>
                                          <p:attrName>style.visibility</p:attrName>
                                        </p:attrNameLst>
                                      </p:cBhvr>
                                      <p:to>
                                        <p:strVal val="visible"/>
                                      </p:to>
                                    </p:set>
                                    <p:animEffect transition="in" filter="fade">
                                      <p:cBhvr>
                                        <p:cTn id="119" dur="1000"/>
                                        <p:tgtEl>
                                          <p:spTgt spid="3">
                                            <p:txEl>
                                              <p:pRg st="21" end="21"/>
                                            </p:txEl>
                                          </p:spTgt>
                                        </p:tgtEl>
                                      </p:cBhvr>
                                    </p:animEffect>
                                    <p:anim calcmode="lin" valueType="num">
                                      <p:cBhvr>
                                        <p:cTn id="120"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
                                            <p:txEl>
                                              <p:pRg st="22" end="22"/>
                                            </p:txEl>
                                          </p:spTgt>
                                        </p:tgtEl>
                                        <p:attrNameLst>
                                          <p:attrName>style.visibility</p:attrName>
                                        </p:attrNameLst>
                                      </p:cBhvr>
                                      <p:to>
                                        <p:strVal val="visible"/>
                                      </p:to>
                                    </p:set>
                                    <p:animEffect transition="in" filter="fade">
                                      <p:cBhvr>
                                        <p:cTn id="126" dur="1000"/>
                                        <p:tgtEl>
                                          <p:spTgt spid="3">
                                            <p:txEl>
                                              <p:pRg st="22" end="22"/>
                                            </p:txEl>
                                          </p:spTgt>
                                        </p:tgtEl>
                                      </p:cBhvr>
                                    </p:animEffect>
                                    <p:anim calcmode="lin" valueType="num">
                                      <p:cBhvr>
                                        <p:cTn id="127"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3">
                                            <p:txEl>
                                              <p:pRg st="23" end="23"/>
                                            </p:txEl>
                                          </p:spTgt>
                                        </p:tgtEl>
                                        <p:attrNameLst>
                                          <p:attrName>style.visibility</p:attrName>
                                        </p:attrNameLst>
                                      </p:cBhvr>
                                      <p:to>
                                        <p:strVal val="visible"/>
                                      </p:to>
                                    </p:set>
                                    <p:animEffect transition="in" filter="fade">
                                      <p:cBhvr>
                                        <p:cTn id="133" dur="1000"/>
                                        <p:tgtEl>
                                          <p:spTgt spid="3">
                                            <p:txEl>
                                              <p:pRg st="23" end="23"/>
                                            </p:txEl>
                                          </p:spTgt>
                                        </p:tgtEl>
                                      </p:cBhvr>
                                    </p:animEffect>
                                    <p:anim calcmode="lin" valueType="num">
                                      <p:cBhvr>
                                        <p:cTn id="134"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3">
                                            <p:txEl>
                                              <p:pRg st="24" end="24"/>
                                            </p:txEl>
                                          </p:spTgt>
                                        </p:tgtEl>
                                        <p:attrNameLst>
                                          <p:attrName>style.visibility</p:attrName>
                                        </p:attrNameLst>
                                      </p:cBhvr>
                                      <p:to>
                                        <p:strVal val="visible"/>
                                      </p:to>
                                    </p:set>
                                    <p:animEffect transition="in" filter="fade">
                                      <p:cBhvr>
                                        <p:cTn id="140" dur="1000"/>
                                        <p:tgtEl>
                                          <p:spTgt spid="3">
                                            <p:txEl>
                                              <p:pRg st="24" end="24"/>
                                            </p:txEl>
                                          </p:spTgt>
                                        </p:tgtEl>
                                      </p:cBhvr>
                                    </p:animEffect>
                                    <p:anim calcmode="lin" valueType="num">
                                      <p:cBhvr>
                                        <p:cTn id="141" dur="1000" fill="hold"/>
                                        <p:tgtEl>
                                          <p:spTgt spid="3">
                                            <p:txEl>
                                              <p:pRg st="24" end="24"/>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3">
                                            <p:txEl>
                                              <p:pRg st="25" end="25"/>
                                            </p:txEl>
                                          </p:spTgt>
                                        </p:tgtEl>
                                        <p:attrNameLst>
                                          <p:attrName>style.visibility</p:attrName>
                                        </p:attrNameLst>
                                      </p:cBhvr>
                                      <p:to>
                                        <p:strVal val="visible"/>
                                      </p:to>
                                    </p:set>
                                    <p:animEffect transition="in" filter="fade">
                                      <p:cBhvr>
                                        <p:cTn id="147" dur="1000"/>
                                        <p:tgtEl>
                                          <p:spTgt spid="3">
                                            <p:txEl>
                                              <p:pRg st="25" end="25"/>
                                            </p:txEl>
                                          </p:spTgt>
                                        </p:tgtEl>
                                      </p:cBhvr>
                                    </p:animEffect>
                                    <p:anim calcmode="lin" valueType="num">
                                      <p:cBhvr>
                                        <p:cTn id="148"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p:cTn id="149" dur="1000" fill="hold"/>
                                        <p:tgtEl>
                                          <p:spTgt spid="3">
                                            <p:txEl>
                                              <p:pRg st="25" end="2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02833" y="2169268"/>
            <a:ext cx="8561747" cy="1605065"/>
          </a:xfrm>
        </p:spPr>
        <p:txBody>
          <a:bodyPr>
            <a:noAutofit/>
          </a:bodyPr>
          <a:lstStyle/>
          <a:p>
            <a:r>
              <a:rPr lang="en-US" sz="4800" dirty="0"/>
              <a:t>Link to </a:t>
            </a:r>
            <a:r>
              <a:rPr lang="en-US" sz="4800" dirty="0" err="1"/>
              <a:t>Menti</a:t>
            </a:r>
            <a:r>
              <a:rPr lang="en-US" sz="4800" dirty="0"/>
              <a:t>: </a:t>
            </a:r>
            <a:r>
              <a:rPr lang="en-US" sz="4800" dirty="0">
                <a:hlinkClick r:id="rId2"/>
              </a:rPr>
              <a:t>https://www.menti.com/alwctjugevh8</a:t>
            </a:r>
            <a:br>
              <a:rPr lang="en-US" sz="4800" dirty="0"/>
            </a:br>
            <a:endParaRPr lang="en-IN" sz="4800" dirty="0"/>
          </a:p>
        </p:txBody>
      </p:sp>
    </p:spTree>
    <p:extLst>
      <p:ext uri="{BB962C8B-B14F-4D97-AF65-F5344CB8AC3E}">
        <p14:creationId xmlns:p14="http://schemas.microsoft.com/office/powerpoint/2010/main" val="339474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4070788"/>
            <a:ext cx="9698895" cy="1590705"/>
          </a:xfrm>
        </p:spPr>
        <p:txBody>
          <a:bodyPr>
            <a:normAutofit fontScale="90000"/>
          </a:bodyPr>
          <a:lstStyle/>
          <a:p>
            <a:r>
              <a:rPr lang="en-US" sz="8000" dirty="0"/>
              <a:t>Module 5: Session 2</a:t>
            </a:r>
            <a:br>
              <a:rPr lang="en-US" sz="8000" dirty="0"/>
            </a:br>
            <a:br>
              <a:rPr lang="en-US" sz="8000" dirty="0"/>
            </a:br>
            <a:r>
              <a:rPr lang="en-US" sz="8000" dirty="0"/>
              <a:t>Qualifications of a High Call</a:t>
            </a:r>
            <a:endParaRPr lang="en-IN" sz="8000" dirty="0"/>
          </a:p>
        </p:txBody>
      </p:sp>
    </p:spTree>
    <p:extLst>
      <p:ext uri="{BB962C8B-B14F-4D97-AF65-F5344CB8AC3E}">
        <p14:creationId xmlns:p14="http://schemas.microsoft.com/office/powerpoint/2010/main" val="128519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0" algn="ctr">
              <a:spcBef>
                <a:spcPts val="5"/>
              </a:spcBef>
              <a:spcAft>
                <a:spcPts val="0"/>
              </a:spcAft>
              <a:tabLst>
                <a:tab pos="730885" algn="l"/>
              </a:tabLst>
            </a:pPr>
            <a:r>
              <a:rPr lang="en-US" sz="2000" b="1" spc="-5" dirty="0">
                <a:effectLst/>
                <a:latin typeface="Arial" panose="020B0604020202020204" pitchFamily="34" charset="0"/>
                <a:ea typeface="Times New Roman" panose="02020603050405020304" pitchFamily="18" charset="0"/>
                <a:cs typeface="Times New Roman" panose="02020603050405020304" pitchFamily="18" charset="0"/>
              </a:rPr>
              <a:t>God has a different view of “helping” than we do</a:t>
            </a:r>
          </a:p>
          <a:p>
            <a:pPr marL="342900" lvl="0" indent="-342900" algn="ctr">
              <a:spcBef>
                <a:spcPts val="5"/>
              </a:spcBef>
              <a:spcAft>
                <a:spcPts val="0"/>
              </a:spcAft>
              <a:buFont typeface="+mj-lt"/>
              <a:buAutoNum type="arabicPeriod"/>
              <a:tabLst>
                <a:tab pos="730885" algn="l"/>
              </a:tabLst>
            </a:pPr>
            <a:endParaRPr lang="en-US" sz="2000" b="1" spc="-5" dirty="0">
              <a:latin typeface="Arial" panose="020B0604020202020204" pitchFamily="34" charset="0"/>
              <a:ea typeface="Times New Roman" panose="02020603050405020304" pitchFamily="18" charset="0"/>
              <a:cs typeface="Times New Roman" panose="02020603050405020304" pitchFamily="18" charset="0"/>
            </a:endParaRPr>
          </a:p>
          <a:p>
            <a:pPr algn="ctr">
              <a:spcBef>
                <a:spcPts val="5"/>
              </a:spcBef>
              <a:tabLst>
                <a:tab pos="730885" algn="l"/>
              </a:tabLst>
            </a:pPr>
            <a:r>
              <a:rPr lang="en-US" i="1" cap="none" dirty="0"/>
              <a:t>Behold, God is my helper: The Lord is with those who uphold my life </a:t>
            </a:r>
          </a:p>
          <a:p>
            <a:pPr algn="ctr">
              <a:spcBef>
                <a:spcPts val="5"/>
              </a:spcBef>
              <a:tabLst>
                <a:tab pos="730885" algn="l"/>
              </a:tabLst>
            </a:pPr>
            <a:r>
              <a:rPr lang="en-US" i="1" cap="none" dirty="0"/>
              <a:t>(Psalm 54:4 NKJV)</a:t>
            </a:r>
            <a:endParaRPr lang="en-IN" cap="none" dirty="0"/>
          </a:p>
          <a:p>
            <a:pPr marL="342900" lvl="0" indent="-342900" algn="ctr">
              <a:spcBef>
                <a:spcPts val="5"/>
              </a:spcBef>
              <a:spcAft>
                <a:spcPts val="0"/>
              </a:spcAft>
              <a:buFont typeface="+mj-lt"/>
              <a:buAutoNum type="arabicPeriod"/>
              <a:tabLst>
                <a:tab pos="730885" algn="l"/>
              </a:tabLst>
            </a:pP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465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r>
              <a:rPr lang="en-US" sz="2000" b="1" cap="all" dirty="0"/>
              <a:t>Jesus has a different view of helping than we do.</a:t>
            </a:r>
            <a:endParaRPr lang="en-IN" sz="2000" b="1" cap="all" dirty="0"/>
          </a:p>
          <a:p>
            <a:pPr marL="342900" lvl="0" indent="-342900" algn="ctr">
              <a:spcBef>
                <a:spcPts val="5"/>
              </a:spcBef>
              <a:spcAft>
                <a:spcPts val="0"/>
              </a:spcAft>
              <a:buFont typeface="+mj-lt"/>
              <a:buAutoNum type="arabicPeriod"/>
              <a:tabLst>
                <a:tab pos="730885" algn="l"/>
              </a:tabLst>
            </a:pPr>
            <a:endParaRPr lang="en-US" sz="2000" spc="-5" dirty="0">
              <a:latin typeface="Arial" panose="020B0604020202020204" pitchFamily="34" charset="0"/>
              <a:ea typeface="Times New Roman" panose="02020603050405020304" pitchFamily="18" charset="0"/>
              <a:cs typeface="Times New Roman" panose="02020603050405020304" pitchFamily="18" charset="0"/>
            </a:endParaRPr>
          </a:p>
          <a:p>
            <a:pPr algn="ctr">
              <a:spcBef>
                <a:spcPts val="5"/>
              </a:spcBef>
              <a:tabLst>
                <a:tab pos="730885" algn="l"/>
              </a:tabLst>
            </a:pPr>
            <a:r>
              <a:rPr lang="en-US" b="1" dirty="0"/>
              <a:t>The Holy Spirit has a different view of helping than we do. </a:t>
            </a:r>
            <a:r>
              <a:rPr lang="en-US" dirty="0"/>
              <a:t>In </a:t>
            </a:r>
            <a:r>
              <a:rPr lang="en-US" b="1" dirty="0"/>
              <a:t>fact, Jesus called Him "the Helper."</a:t>
            </a:r>
            <a:endParaRPr lang="en-IN" b="1" dirty="0"/>
          </a:p>
          <a:p>
            <a:pPr marL="342900" lvl="0" indent="-342900" algn="ctr">
              <a:spcBef>
                <a:spcPts val="5"/>
              </a:spcBef>
              <a:spcAft>
                <a:spcPts val="0"/>
              </a:spcAft>
              <a:buFont typeface="+mj-lt"/>
              <a:buAutoNum type="arabicPeriod"/>
              <a:tabLst>
                <a:tab pos="730885" algn="l"/>
              </a:tabLst>
            </a:pP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149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lgn="l">
              <a:tabLst>
                <a:tab pos="1383030" algn="l"/>
              </a:tabLst>
            </a:pPr>
            <a:r>
              <a:rPr lang="en-US" sz="2000" b="1" cap="all" spc="0" dirty="0">
                <a:effectLst/>
                <a:latin typeface="Times New Roman" panose="02020603050405020304" pitchFamily="18" charset="0"/>
                <a:ea typeface="Times New Roman" panose="02020603050405020304" pitchFamily="18" charset="0"/>
              </a:rPr>
              <a:t>Helping</a:t>
            </a:r>
            <a:r>
              <a:rPr lang="en-US" sz="2000" b="1" cap="all" spc="-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and</a:t>
            </a:r>
            <a:r>
              <a:rPr lang="en-US" sz="2000" b="1" cap="all" spc="38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serving</a:t>
            </a:r>
            <a:r>
              <a:rPr lang="en-US" sz="2000" b="1" cap="all" spc="1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others</a:t>
            </a:r>
            <a:r>
              <a:rPr lang="en-US" sz="2000" b="1" cap="all" spc="38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is</a:t>
            </a:r>
            <a:r>
              <a:rPr lang="en-US" sz="2000" b="1" cap="all" spc="39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the</a:t>
            </a:r>
            <a:r>
              <a:rPr lang="en-US" sz="2000" b="1" cap="all" spc="-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foundation</a:t>
            </a:r>
            <a:r>
              <a:rPr lang="en-US" sz="2000" b="1" cap="all" spc="2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for</a:t>
            </a:r>
            <a:r>
              <a:rPr lang="en-US" sz="2000" b="1" cap="all" spc="-7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all ministry.</a:t>
            </a:r>
            <a:endParaRPr lang="en-IN" sz="2000" b="1" cap="all" spc="0" dirty="0">
              <a:effectLst/>
              <a:latin typeface="Times New Roman" panose="02020603050405020304" pitchFamily="18" charset="0"/>
              <a:ea typeface="Times New Roman" panose="02020603050405020304" pitchFamily="18" charset="0"/>
            </a:endParaRPr>
          </a:p>
          <a:p>
            <a:pPr marL="342900" lvl="0" indent="-342900">
              <a:spcBef>
                <a:spcPts val="5"/>
              </a:spcBef>
              <a:spcAft>
                <a:spcPts val="0"/>
              </a:spcAft>
              <a:buFont typeface="+mj-lt"/>
              <a:buAutoNum type="arabicPeriod"/>
              <a:tabLst>
                <a:tab pos="730885" algn="l"/>
              </a:tabLst>
            </a:pPr>
            <a:endParaRPr lang="en-US" sz="2000" b="1" spc="-5" dirty="0">
              <a:latin typeface="Arial" panose="020B0604020202020204" pitchFamily="34" charset="0"/>
              <a:ea typeface="Times New Roman" panose="02020603050405020304" pitchFamily="18" charset="0"/>
              <a:cs typeface="Times New Roman" panose="02020603050405020304" pitchFamily="18" charset="0"/>
            </a:endParaRPr>
          </a:p>
          <a:p>
            <a:pPr marR="516255" lvl="0" algn="ctr">
              <a:lnSpc>
                <a:spcPct val="111000"/>
              </a:lnSpc>
              <a:spcAft>
                <a:spcPts val="0"/>
              </a:spcAft>
              <a:tabLst>
                <a:tab pos="1598295" algn="l"/>
                <a:tab pos="1604645" algn="l"/>
              </a:tabLst>
            </a:pPr>
            <a:r>
              <a:rPr lang="en-US" sz="1800" b="1" spc="0" dirty="0">
                <a:effectLst/>
                <a:latin typeface="Times New Roman" panose="02020603050405020304" pitchFamily="18" charset="0"/>
                <a:ea typeface="Times New Roman" panose="02020603050405020304" pitchFamily="18" charset="0"/>
              </a:rPr>
              <a:t>No matter</a:t>
            </a:r>
            <a:r>
              <a:rPr lang="en-US" sz="1800" b="1" spc="11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how</a:t>
            </a:r>
            <a:r>
              <a:rPr lang="en-US" sz="1800" b="1" spc="1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God</a:t>
            </a:r>
            <a:r>
              <a:rPr lang="en-US" sz="1800" b="1" spc="38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'promotes"</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someone,</a:t>
            </a:r>
            <a:r>
              <a:rPr lang="en-US" sz="1800" b="1" spc="9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they</a:t>
            </a:r>
            <a:r>
              <a:rPr lang="en-US" sz="1800" b="1" spc="16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never grow</a:t>
            </a:r>
            <a:r>
              <a:rPr lang="en-US" sz="1800" b="1" spc="10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beyond</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serving in the Ministry of Helps.</a:t>
            </a:r>
            <a:endParaRPr lang="en-IN" sz="1800" b="1" spc="0" dirty="0">
              <a:effectLst/>
              <a:latin typeface="Times New Roman" panose="02020603050405020304" pitchFamily="18" charset="0"/>
              <a:ea typeface="Times New Roman" panose="02020603050405020304" pitchFamily="18" charset="0"/>
            </a:endParaRPr>
          </a:p>
          <a:p>
            <a:pPr marL="342900" lvl="0" indent="-342900" algn="ctr">
              <a:spcBef>
                <a:spcPts val="5"/>
              </a:spcBef>
              <a:spcAft>
                <a:spcPts val="0"/>
              </a:spcAft>
              <a:buFont typeface="+mj-lt"/>
              <a:buAutoNum type="arabicPeriod"/>
              <a:tabLst>
                <a:tab pos="730885" algn="l"/>
              </a:tabLst>
            </a:pP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64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1468879" y="3139432"/>
            <a:ext cx="14182926" cy="3261352"/>
          </a:xfrm>
        </p:spPr>
        <p:txBody>
          <a:bodyPr>
            <a:normAutofit fontScale="92500" lnSpcReduction="10000"/>
          </a:bodyPr>
          <a:lstStyle/>
          <a:p>
            <a:pPr lvl="1">
              <a:tabLst>
                <a:tab pos="1383030" algn="l"/>
              </a:tabLst>
            </a:pPr>
            <a:r>
              <a:rPr lang="en-US" sz="2200" b="1" cap="all" dirty="0">
                <a:effectLst/>
                <a:latin typeface="Times New Roman" panose="02020603050405020304" pitchFamily="18" charset="0"/>
                <a:ea typeface="Times New Roman" panose="02020603050405020304" pitchFamily="18" charset="0"/>
              </a:rPr>
              <a:t>no</a:t>
            </a:r>
            <a:r>
              <a:rPr lang="en-US" sz="2200" b="1" cap="all" spc="70"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ministry gift</a:t>
            </a:r>
            <a:r>
              <a:rPr lang="en-US" sz="2200" b="1" cap="all" spc="90"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is</a:t>
            </a:r>
            <a:r>
              <a:rPr lang="en-US" sz="2200" b="1" cap="all" spc="400"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more</a:t>
            </a:r>
            <a:r>
              <a:rPr lang="en-US" sz="2200" b="1" cap="all" spc="65"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important</a:t>
            </a:r>
            <a:r>
              <a:rPr lang="en-US" sz="2200" b="1" cap="all" spc="150"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than</a:t>
            </a:r>
            <a:r>
              <a:rPr lang="en-US" sz="2200" b="1" cap="all" spc="80" dirty="0">
                <a:effectLst/>
                <a:latin typeface="Times New Roman" panose="02020603050405020304" pitchFamily="18" charset="0"/>
                <a:ea typeface="Times New Roman" panose="02020603050405020304" pitchFamily="18" charset="0"/>
              </a:rPr>
              <a:t> </a:t>
            </a:r>
            <a:r>
              <a:rPr lang="en-US" sz="2200" b="1" cap="all" dirty="0">
                <a:effectLst/>
                <a:latin typeface="Times New Roman" panose="02020603050405020304" pitchFamily="18" charset="0"/>
                <a:ea typeface="Times New Roman" panose="02020603050405020304" pitchFamily="18" charset="0"/>
              </a:rPr>
              <a:t>another</a:t>
            </a:r>
            <a:endParaRPr lang="en-IN" sz="2200" b="1" cap="all" spc="0" dirty="0">
              <a:effectLst/>
              <a:latin typeface="Times New Roman" panose="02020603050405020304" pitchFamily="18" charset="0"/>
              <a:ea typeface="Times New Roman" panose="02020603050405020304" pitchFamily="18" charset="0"/>
            </a:endParaRPr>
          </a:p>
          <a:p>
            <a:pPr marL="342900" lvl="0" indent="-342900">
              <a:spcBef>
                <a:spcPts val="5"/>
              </a:spcBef>
              <a:spcAft>
                <a:spcPts val="0"/>
              </a:spcAft>
              <a:buFont typeface="+mj-lt"/>
              <a:buAutoNum type="arabicPeriod"/>
              <a:tabLst>
                <a:tab pos="730885" algn="l"/>
              </a:tabLst>
            </a:pPr>
            <a:endParaRPr lang="en-US" sz="1300" b="1" spc="-5" dirty="0">
              <a:latin typeface="Arial" panose="020B0604020202020204" pitchFamily="34" charset="0"/>
              <a:ea typeface="Times New Roman" panose="02020603050405020304" pitchFamily="18" charset="0"/>
              <a:cs typeface="Times New Roman" panose="02020603050405020304" pitchFamily="18" charset="0"/>
            </a:endParaRPr>
          </a:p>
          <a:p>
            <a:pPr marL="1589405" marR="581025" indent="8890">
              <a:lnSpc>
                <a:spcPct val="106000"/>
              </a:lnSpc>
              <a:spcAft>
                <a:spcPts val="0"/>
              </a:spcAft>
            </a:pPr>
            <a:r>
              <a:rPr lang="en-US" sz="1800" i="1" cap="none" dirty="0">
                <a:effectLst/>
                <a:latin typeface="Times New Roman" panose="02020603050405020304" pitchFamily="18" charset="0"/>
                <a:ea typeface="Times New Roman" panose="02020603050405020304" pitchFamily="18" charset="0"/>
              </a:rPr>
              <a:t>I</a:t>
            </a:r>
            <a:r>
              <a:rPr lang="en-US" sz="1800" i="1" cap="none" spc="17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want</a:t>
            </a:r>
            <a:r>
              <a:rPr lang="en-US" sz="1800" i="1" cap="none" spc="1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you to think</a:t>
            </a:r>
            <a:r>
              <a:rPr lang="en-US" sz="1800" i="1" cap="none" spc="18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about</a:t>
            </a:r>
            <a:r>
              <a:rPr lang="en-US" sz="1800" i="1" cap="none" spc="18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how</a:t>
            </a:r>
            <a:r>
              <a:rPr lang="en-US" sz="1800" i="1" cap="none" spc="14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all this</a:t>
            </a:r>
            <a:r>
              <a:rPr lang="en-US" sz="1800" i="1" cap="none" spc="4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makes</a:t>
            </a:r>
            <a:r>
              <a:rPr lang="en-US" sz="1800" i="1" cap="none" spc="1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you</a:t>
            </a:r>
            <a:r>
              <a:rPr lang="en-US" sz="1800" i="1" cap="none" spc="16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more</a:t>
            </a:r>
            <a:r>
              <a:rPr lang="en-US" sz="1800" i="1" cap="none" spc="4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significant,</a:t>
            </a:r>
            <a:r>
              <a:rPr lang="en-US" sz="1800" i="1" cap="none" spc="11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not less... If</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Foot said, "I'm not elegant like Hand, embellished</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with rings; I guess l</a:t>
            </a:r>
            <a:r>
              <a:rPr lang="en-US" sz="1800" i="1" cap="none" spc="19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don't belong to</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this body," would that make </a:t>
            </a:r>
            <a:r>
              <a:rPr lang="en-US" sz="1800" i="1" cap="none" dirty="0">
                <a:effectLst/>
                <a:latin typeface="Arial" panose="020B0604020202020204" pitchFamily="34" charset="0"/>
                <a:ea typeface="Times New Roman" panose="02020603050405020304" pitchFamily="18" charset="0"/>
                <a:cs typeface="Times New Roman" panose="02020603050405020304" pitchFamily="18" charset="0"/>
              </a:rPr>
              <a:t>it </a:t>
            </a:r>
            <a:r>
              <a:rPr lang="en-US" sz="1800" i="1" cap="none" dirty="0">
                <a:effectLst/>
                <a:latin typeface="Times New Roman" panose="02020603050405020304" pitchFamily="18" charset="0"/>
                <a:ea typeface="Times New Roman" panose="02020603050405020304" pitchFamily="18" charset="0"/>
              </a:rPr>
              <a:t>so?... If the body</a:t>
            </a:r>
            <a:r>
              <a:rPr lang="en-US" sz="1800" i="1" cap="none" spc="12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was all eye, how</a:t>
            </a:r>
            <a:r>
              <a:rPr lang="en-US" sz="1800" i="1" cap="none" spc="12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could</a:t>
            </a:r>
            <a:r>
              <a:rPr lang="en-US" sz="1800" i="1" cap="none" spc="12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it hear? If</a:t>
            </a:r>
            <a:r>
              <a:rPr lang="en-US" sz="1800" i="1" cap="none" spc="8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all</a:t>
            </a:r>
            <a:r>
              <a:rPr lang="en-US" sz="1800" i="1" cap="none" spc="7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ear, how</a:t>
            </a:r>
            <a:r>
              <a:rPr lang="en-US" sz="1800" i="1" cap="none" spc="11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could</a:t>
            </a:r>
            <a:r>
              <a:rPr lang="en-US" sz="1800" i="1" cap="none" spc="10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it smell? As it is,</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we</a:t>
            </a:r>
            <a:r>
              <a:rPr lang="en-US" sz="1800" i="1" cap="none" spc="11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see that God has carefully</a:t>
            </a:r>
            <a:r>
              <a:rPr lang="en-US" sz="1800" i="1" cap="none" spc="14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placed each part of the body right where he wanted</a:t>
            </a:r>
            <a:r>
              <a:rPr lang="en-US" sz="1800" i="1" cap="none" spc="200" dirty="0">
                <a:effectLst/>
                <a:latin typeface="Times New Roman" panose="02020603050405020304" pitchFamily="18" charset="0"/>
                <a:ea typeface="Times New Roman" panose="02020603050405020304" pitchFamily="18" charset="0"/>
              </a:rPr>
              <a:t> </a:t>
            </a:r>
            <a:r>
              <a:rPr lang="en-US" sz="1800" i="1" cap="none" spc="-20" dirty="0">
                <a:effectLst/>
                <a:latin typeface="Times New Roman" panose="02020603050405020304" pitchFamily="18" charset="0"/>
                <a:ea typeface="Times New Roman" panose="02020603050405020304" pitchFamily="18" charset="0"/>
              </a:rPr>
              <a:t>it.</a:t>
            </a:r>
            <a:endParaRPr lang="en-IN" sz="1800" cap="none" dirty="0">
              <a:effectLst/>
              <a:latin typeface="Times New Roman" panose="02020603050405020304" pitchFamily="18" charset="0"/>
              <a:ea typeface="Times New Roman" panose="02020603050405020304" pitchFamily="18" charset="0"/>
            </a:endParaRPr>
          </a:p>
          <a:p>
            <a:pPr>
              <a:spcBef>
                <a:spcPts val="15"/>
              </a:spcBef>
            </a:pPr>
            <a:r>
              <a:rPr lang="en-US" sz="1800" i="1" cap="none" dirty="0">
                <a:effectLst/>
                <a:latin typeface="Times New Roman" panose="02020603050405020304" pitchFamily="18" charset="0"/>
                <a:ea typeface="Times New Roman" panose="02020603050405020304" pitchFamily="18" charset="0"/>
              </a:rPr>
              <a:t> </a:t>
            </a:r>
            <a:endParaRPr lang="en-IN" sz="1800" cap="none" dirty="0">
              <a:effectLst/>
              <a:latin typeface="Times New Roman" panose="02020603050405020304" pitchFamily="18" charset="0"/>
              <a:ea typeface="Times New Roman" panose="02020603050405020304" pitchFamily="18" charset="0"/>
            </a:endParaRPr>
          </a:p>
          <a:p>
            <a:pPr marL="1589405" marR="543560" indent="10795">
              <a:lnSpc>
                <a:spcPct val="107000"/>
              </a:lnSpc>
              <a:spcAft>
                <a:spcPts val="0"/>
              </a:spcAft>
            </a:pPr>
            <a:r>
              <a:rPr lang="en-US" sz="1800" i="1" cap="none" dirty="0">
                <a:effectLst/>
                <a:latin typeface="Times New Roman" panose="02020603050405020304" pitchFamily="18" charset="0"/>
                <a:ea typeface="Times New Roman" panose="02020603050405020304" pitchFamily="18" charset="0"/>
              </a:rPr>
              <a:t>But I also want you to think about how this keeps your significance</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from getting blown up into self-importance. For no matter how significant you are, it</a:t>
            </a:r>
            <a:r>
              <a:rPr lang="en-US" sz="1800" i="1" cap="none" spc="-5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is only because of</a:t>
            </a:r>
            <a:r>
              <a:rPr lang="en-US" sz="1800" i="1" cap="none" spc="18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what you are a part of.</a:t>
            </a:r>
            <a:r>
              <a:rPr lang="en-US" sz="1800" i="1" cap="none" spc="200"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An enormous eye or a gigantic hand wouldn't be</a:t>
            </a:r>
            <a:r>
              <a:rPr lang="en-US" sz="1800" i="1" cap="none" spc="-2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 body,</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but</a:t>
            </a:r>
            <a:r>
              <a:rPr lang="en-US" sz="1800" i="1" cap="none" spc="-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a monster. What we have is</a:t>
            </a:r>
            <a:r>
              <a:rPr lang="en-US" sz="1800" i="1" cap="none" spc="-1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one body with many parts, each its proper size and in its proper place. No part</a:t>
            </a:r>
            <a:r>
              <a:rPr lang="en-US" sz="1800" i="1" cap="none" spc="-15" dirty="0">
                <a:effectLst/>
                <a:latin typeface="Times New Roman" panose="02020603050405020304" pitchFamily="18" charset="0"/>
                <a:ea typeface="Times New Roman" panose="02020603050405020304" pitchFamily="18" charset="0"/>
              </a:rPr>
              <a:t> </a:t>
            </a:r>
            <a:r>
              <a:rPr lang="en-US" sz="1800" i="1" cap="none" dirty="0">
                <a:effectLst/>
                <a:latin typeface="Times New Roman" panose="02020603050405020304" pitchFamily="18" charset="0"/>
                <a:ea typeface="Times New Roman" panose="02020603050405020304" pitchFamily="18" charset="0"/>
              </a:rPr>
              <a:t>is important on its own                          (1 Corinthians 12:14-24 MSG).</a:t>
            </a:r>
            <a:endParaRPr lang="en-IN" sz="1800" cap="none" dirty="0">
              <a:effectLst/>
              <a:latin typeface="Times New Roman" panose="02020603050405020304" pitchFamily="18" charset="0"/>
              <a:ea typeface="Times New Roman" panose="02020603050405020304" pitchFamily="18" charset="0"/>
            </a:endParaRPr>
          </a:p>
          <a:p>
            <a:pPr marL="342900" lvl="0" indent="-342900">
              <a:spcBef>
                <a:spcPts val="5"/>
              </a:spcBef>
              <a:spcAft>
                <a:spcPts val="0"/>
              </a:spcAft>
              <a:buFont typeface="+mj-lt"/>
              <a:buAutoNum type="arabicPeriod"/>
              <a:tabLst>
                <a:tab pos="730885" algn="l"/>
              </a:tabLst>
            </a:pPr>
            <a:endParaRPr lang="en-IN" sz="2000" b="1"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773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Ministry of Helps – </a:t>
            </a:r>
            <a:br>
              <a:rPr lang="en-US" sz="4800" dirty="0"/>
            </a:br>
            <a:r>
              <a:rPr lang="en-US" sz="4800" dirty="0"/>
              <a:t>A High Call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tabLst>
                <a:tab pos="1383030" algn="l"/>
              </a:tabLst>
            </a:pPr>
            <a:r>
              <a:rPr lang="en-US" sz="2000" b="1" cap="all" spc="0" dirty="0">
                <a:effectLst/>
                <a:latin typeface="Times New Roman" panose="02020603050405020304" pitchFamily="18" charset="0"/>
                <a:ea typeface="Times New Roman" panose="02020603050405020304" pitchFamily="18" charset="0"/>
              </a:rPr>
              <a:t>Jesus</a:t>
            </a:r>
            <a:r>
              <a:rPr lang="en-US" sz="2000" b="1" cap="all" spc="34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will</a:t>
            </a:r>
            <a:r>
              <a:rPr lang="en-US" sz="2000" b="1" cap="all" spc="6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always</a:t>
            </a:r>
            <a:r>
              <a:rPr lang="en-US" sz="2000" b="1" cap="all" spc="1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serve</a:t>
            </a:r>
            <a:r>
              <a:rPr lang="en-US" sz="2000" b="1" cap="all" spc="26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as</a:t>
            </a:r>
            <a:r>
              <a:rPr lang="en-US" sz="2000" b="1" cap="all" spc="-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our</a:t>
            </a:r>
            <a:r>
              <a:rPr lang="en-US" sz="2000" b="1" cap="all" spc="-1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greatest</a:t>
            </a:r>
            <a:r>
              <a:rPr lang="en-US" sz="2000" b="1" cap="all" spc="50"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example</a:t>
            </a:r>
            <a:r>
              <a:rPr lang="en-US" sz="2000" b="1" cap="all" spc="15" dirty="0">
                <a:effectLst/>
                <a:latin typeface="Times New Roman" panose="02020603050405020304" pitchFamily="18" charset="0"/>
                <a:ea typeface="Times New Roman" panose="02020603050405020304" pitchFamily="18" charset="0"/>
              </a:rPr>
              <a:t> </a:t>
            </a:r>
            <a:r>
              <a:rPr lang="en-US" sz="2000" b="1" cap="all" spc="0" dirty="0">
                <a:effectLst/>
                <a:latin typeface="Times New Roman" panose="02020603050405020304" pitchFamily="18" charset="0"/>
                <a:ea typeface="Times New Roman" panose="02020603050405020304" pitchFamily="18" charset="0"/>
              </a:rPr>
              <a:t>of</a:t>
            </a:r>
            <a:r>
              <a:rPr lang="en-US" sz="2000" b="1" cap="all" spc="15" dirty="0">
                <a:effectLst/>
                <a:latin typeface="Times New Roman" panose="02020603050405020304" pitchFamily="18" charset="0"/>
                <a:ea typeface="Times New Roman" panose="02020603050405020304" pitchFamily="18" charset="0"/>
              </a:rPr>
              <a:t> </a:t>
            </a:r>
            <a:r>
              <a:rPr lang="en-US" sz="2000" b="1" cap="all" spc="-10" dirty="0">
                <a:effectLst/>
                <a:latin typeface="Times New Roman" panose="02020603050405020304" pitchFamily="18" charset="0"/>
                <a:ea typeface="Times New Roman" panose="02020603050405020304" pitchFamily="18" charset="0"/>
              </a:rPr>
              <a:t>servanthood.</a:t>
            </a:r>
            <a:endParaRPr lang="en-IN" sz="2000" b="1" cap="all" spc="0" dirty="0">
              <a:effectLst/>
              <a:latin typeface="Times New Roman" panose="02020603050405020304" pitchFamily="18" charset="0"/>
              <a:ea typeface="Times New Roman" panose="02020603050405020304" pitchFamily="18" charset="0"/>
            </a:endParaRPr>
          </a:p>
          <a:p>
            <a:pPr lvl="0" algn="ctr">
              <a:spcBef>
                <a:spcPts val="5"/>
              </a:spcBef>
              <a:spcAft>
                <a:spcPts val="0"/>
              </a:spcAft>
              <a:tabLst>
                <a:tab pos="730885" algn="l"/>
              </a:tabLst>
            </a:pPr>
            <a:endParaRPr lang="en-US" sz="2000" b="1" spc="-5" dirty="0">
              <a:latin typeface="Arial" panose="020B0604020202020204" pitchFamily="34" charset="0"/>
              <a:ea typeface="Times New Roman" panose="02020603050405020304" pitchFamily="18" charset="0"/>
              <a:cs typeface="Times New Roman" panose="02020603050405020304" pitchFamily="18" charset="0"/>
            </a:endParaRPr>
          </a:p>
          <a:p>
            <a:pPr marR="640715" lvl="0" algn="ctr">
              <a:lnSpc>
                <a:spcPct val="113000"/>
              </a:lnSpc>
              <a:spcAft>
                <a:spcPts val="0"/>
              </a:spcAft>
              <a:buClr>
                <a:srgbClr val="444444"/>
              </a:buClr>
              <a:buSzPts val="1150"/>
              <a:tabLst>
                <a:tab pos="1595755" algn="l"/>
                <a:tab pos="1604645" algn="l"/>
              </a:tabLst>
            </a:pPr>
            <a:r>
              <a:rPr lang="en-US" sz="1800" b="1" spc="0" dirty="0">
                <a:effectLst/>
                <a:latin typeface="Times New Roman" panose="02020603050405020304" pitchFamily="18" charset="0"/>
                <a:ea typeface="Times New Roman" panose="02020603050405020304" pitchFamily="18" charset="0"/>
              </a:rPr>
              <a:t>Jesus showed</a:t>
            </a:r>
            <a:r>
              <a:rPr lang="en-US" sz="1800" b="1" spc="15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us through</a:t>
            </a:r>
            <a:r>
              <a:rPr lang="en-US" sz="1800" b="1" spc="16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word</a:t>
            </a:r>
            <a:r>
              <a:rPr lang="en-US" sz="1800" b="1" spc="8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and</a:t>
            </a:r>
            <a:r>
              <a:rPr lang="en-US" sz="1800" b="1" spc="7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deed</a:t>
            </a:r>
            <a:r>
              <a:rPr lang="en-US" sz="1800" b="1" spc="10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 heart</a:t>
            </a:r>
            <a:r>
              <a:rPr lang="en-US" sz="1800" b="1" spc="8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or attitude one must have to</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succeed in God’s</a:t>
            </a:r>
            <a:r>
              <a:rPr lang="en-US" sz="1800" b="1" spc="4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work.</a:t>
            </a:r>
            <a:endParaRPr lang="en-IN" sz="1800" b="1" spc="0" dirty="0">
              <a:effectLst/>
              <a:latin typeface="Times New Roman" panose="02020603050405020304" pitchFamily="18" charset="0"/>
              <a:ea typeface="Times New Roman" panose="02020603050405020304" pitchFamily="18" charset="0"/>
            </a:endParaRPr>
          </a:p>
          <a:p>
            <a:pPr marL="342900" lvl="0" indent="-342900" algn="ctr">
              <a:spcBef>
                <a:spcPts val="5"/>
              </a:spcBef>
              <a:spcAft>
                <a:spcPts val="0"/>
              </a:spcAft>
              <a:buFont typeface="+mj-lt"/>
              <a:buAutoNum type="arabicPeriod"/>
              <a:tabLst>
                <a:tab pos="730885" algn="l"/>
              </a:tabLst>
            </a:pPr>
            <a:endParaRPr lang="en-IN" sz="2000" b="1" spc="-5" dirty="0">
              <a:effectLst/>
              <a:latin typeface="Times New Roman" panose="02020603050405020304" pitchFamily="18" charset="0"/>
              <a:ea typeface="Times New Roman" panose="02020603050405020304" pitchFamily="18" charset="0"/>
            </a:endParaRPr>
          </a:p>
          <a:p>
            <a:pPr algn="ctr">
              <a:spcBef>
                <a:spcPts val="5"/>
              </a:spcBef>
              <a:tabLst>
                <a:tab pos="730885" algn="l"/>
              </a:tabLst>
            </a:pPr>
            <a:r>
              <a:rPr lang="en-US" sz="1800" b="1" spc="0" dirty="0">
                <a:effectLst/>
                <a:latin typeface="Times New Roman" panose="02020603050405020304" pitchFamily="18" charset="0"/>
                <a:ea typeface="Times New Roman" panose="02020603050405020304" pitchFamily="18" charset="0"/>
              </a:rPr>
              <a:t>He taught His disciples that the Kingdom of God operated</a:t>
            </a:r>
            <a:r>
              <a:rPr lang="en-US" sz="1800" b="1" spc="17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by ways that seemed ' up-side down" from</a:t>
            </a:r>
            <a:r>
              <a:rPr lang="en-US" sz="1800" b="1" spc="2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 way</a:t>
            </a:r>
            <a:r>
              <a:rPr lang="en-US" sz="1800" b="1" spc="200"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the world</a:t>
            </a:r>
            <a:r>
              <a:rPr lang="en-US" sz="1800" b="1" spc="185" dirty="0">
                <a:effectLst/>
                <a:latin typeface="Times New Roman" panose="02020603050405020304" pitchFamily="18" charset="0"/>
                <a:ea typeface="Times New Roman" panose="02020603050405020304" pitchFamily="18" charset="0"/>
              </a:rPr>
              <a:t> </a:t>
            </a:r>
            <a:r>
              <a:rPr lang="en-US" sz="1800" b="1" spc="0" dirty="0">
                <a:effectLst/>
                <a:latin typeface="Times New Roman" panose="02020603050405020304" pitchFamily="18" charset="0"/>
                <a:ea typeface="Times New Roman" panose="02020603050405020304" pitchFamily="18" charset="0"/>
              </a:rPr>
              <a:t>worked.</a:t>
            </a:r>
            <a:endParaRPr lang="en-IN" sz="1800" b="1" spc="0" dirty="0">
              <a:effectLst/>
              <a:latin typeface="Times New Roman" panose="02020603050405020304" pitchFamily="18" charset="0"/>
              <a:ea typeface="Times New Roman" panose="02020603050405020304" pitchFamily="18" charset="0"/>
            </a:endParaRPr>
          </a:p>
          <a:p>
            <a:pPr marL="342900" lvl="0" indent="-342900" algn="ctr">
              <a:spcBef>
                <a:spcPts val="5"/>
              </a:spcBef>
              <a:spcAft>
                <a:spcPts val="0"/>
              </a:spcAft>
              <a:buFont typeface="+mj-lt"/>
              <a:buAutoNum type="arabicPeriod"/>
              <a:tabLst>
                <a:tab pos="730885" algn="l"/>
              </a:tabLst>
            </a:pPr>
            <a:endParaRPr lang="en-IN" sz="2000" b="1"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525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1437</TotalTime>
  <Words>2728</Words>
  <Application>Microsoft Office PowerPoint</Application>
  <PresentationFormat>Widescreen</PresentationFormat>
  <Paragraphs>193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Palatino Linotype</vt:lpstr>
      <vt:lpstr>Times New Roman</vt:lpstr>
      <vt:lpstr>Gallery</vt:lpstr>
      <vt:lpstr>The Ministry of Helps</vt:lpstr>
      <vt:lpstr>Course Objectives</vt:lpstr>
      <vt:lpstr>Preview from the Last Lesson</vt:lpstr>
      <vt:lpstr>Module 5: Session 2  Qualifications of a High Call</vt:lpstr>
      <vt:lpstr>The Ministry of Helps –  A High Call</vt:lpstr>
      <vt:lpstr>The Ministry of Helps –  A High Call</vt:lpstr>
      <vt:lpstr>The Ministry of Helps –  A High Call</vt:lpstr>
      <vt:lpstr>The Ministry of Helps –  A High Call</vt:lpstr>
      <vt:lpstr>The Ministry of Helps –  A High Call</vt:lpstr>
      <vt:lpstr>PowerPoint Presentation</vt:lpstr>
      <vt:lpstr>The Ministry of Helps –  A High Call</vt:lpstr>
      <vt:lpstr>The Gift of Serving</vt:lpstr>
      <vt:lpstr>The Gift of Serving</vt:lpstr>
      <vt:lpstr>The Gift of Serving</vt:lpstr>
      <vt:lpstr>The Gift of Serving</vt:lpstr>
      <vt:lpstr>The Qualifications for the Ministry of Helps</vt:lpstr>
      <vt:lpstr>The Qualifications for the Ministry of Helps:  FAITHFULNESS</vt:lpstr>
      <vt:lpstr>The Qualifications for the Ministry of Helps:  FAITHFULNESS</vt:lpstr>
      <vt:lpstr>The Qualifications for the Ministry of Helps:  FAITHFULNESS</vt:lpstr>
      <vt:lpstr>The Qualifications for the Ministry of Helps:  FAITHFULNESS</vt:lpstr>
      <vt:lpstr>The Qualifications for the Ministry of Helps</vt:lpstr>
      <vt:lpstr>The Qualifications for the Ministry of Helps:  LOYALTY</vt:lpstr>
      <vt:lpstr>The Qualifications for the Ministry of Helps:  LOYALTY</vt:lpstr>
      <vt:lpstr>What Kind of a Believer Will You BE?</vt:lpstr>
      <vt:lpstr>Four Lists of “Gifts” found in the Bible</vt:lpstr>
      <vt:lpstr>Four Lists of “Gifts” found in the Bible</vt:lpstr>
      <vt:lpstr>Four Lists of “Gifts” found in the Bible</vt:lpstr>
      <vt:lpstr>Four Lists of “Gifts” found in the Bible</vt:lpstr>
      <vt:lpstr>Q &amp; A</vt:lpstr>
      <vt:lpstr>Link to Menti: https://www.menti.com/alwctjugevh8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Rajeev S. Bhalerao (Faculty – Pathways School Noida)</dc:creator>
  <cp:lastModifiedBy>Rajeev S. Bhalerao (Faculty – Pathways School Noida)</cp:lastModifiedBy>
  <cp:revision>45</cp:revision>
  <dcterms:created xsi:type="dcterms:W3CDTF">2024-08-21T16:07:25Z</dcterms:created>
  <dcterms:modified xsi:type="dcterms:W3CDTF">2024-08-28T17:05:32Z</dcterms:modified>
</cp:coreProperties>
</file>