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314" r:id="rId5"/>
    <p:sldId id="315" r:id="rId6"/>
    <p:sldId id="286" r:id="rId7"/>
    <p:sldId id="293"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287" r:id="rId23"/>
    <p:sldId id="288" r:id="rId24"/>
    <p:sldId id="289" r:id="rId25"/>
    <p:sldId id="29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9" d="100"/>
          <a:sy n="79" d="100"/>
        </p:scale>
        <p:origin x="850"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9/5/2024</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9/5/2024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9/5/2024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9/5/2024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9/5/2024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9/5/2024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9/5/2024</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9/5/2024</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802298"/>
            <a:ext cx="9698895" cy="1590705"/>
          </a:xfrm>
        </p:spPr>
        <p:txBody>
          <a:bodyPr>
            <a:normAutofit fontScale="90000"/>
          </a:bodyPr>
          <a:lstStyle/>
          <a:p>
            <a:r>
              <a:rPr lang="en-US" sz="8000" dirty="0"/>
              <a:t>The Ministry of Helps</a:t>
            </a:r>
            <a:endParaRPr lang="en-IN" sz="80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r>
              <a:rPr lang="en-US" sz="2000" dirty="0"/>
              <a:t>Week 1 (22 Aug): supernatural helps ministry throughout the bible</a:t>
            </a:r>
          </a:p>
          <a:p>
            <a:r>
              <a:rPr lang="en-US" sz="2000" dirty="0"/>
              <a:t>Week 2 (29 </a:t>
            </a:r>
            <a:r>
              <a:rPr lang="en-US" sz="2000" dirty="0" err="1"/>
              <a:t>aug</a:t>
            </a:r>
            <a:r>
              <a:rPr lang="en-US" sz="2000" dirty="0"/>
              <a:t>): qualifications for a high call</a:t>
            </a:r>
          </a:p>
          <a:p>
            <a:r>
              <a:rPr lang="en-US" sz="2000" b="1" dirty="0"/>
              <a:t>Week 3 (5 </a:t>
            </a:r>
            <a:r>
              <a:rPr lang="en-US" sz="2000" b="1" dirty="0" err="1"/>
              <a:t>sep</a:t>
            </a:r>
            <a:r>
              <a:rPr lang="en-US" sz="2000" b="1" dirty="0"/>
              <a:t>): the problem of burn-out and how to avoid it</a:t>
            </a:r>
          </a:p>
          <a:p>
            <a:r>
              <a:rPr lang="en-US" sz="2000" dirty="0"/>
              <a:t>Week 4 (12 </a:t>
            </a:r>
            <a:r>
              <a:rPr lang="en-US" sz="2000" dirty="0" err="1"/>
              <a:t>sep</a:t>
            </a:r>
            <a:r>
              <a:rPr lang="en-US" sz="2000" dirty="0"/>
              <a:t>): finding and staying in your place of ministry</a:t>
            </a:r>
          </a:p>
          <a:p>
            <a:r>
              <a:rPr lang="en-US" sz="2000" dirty="0"/>
              <a:t>Week 5 (19 </a:t>
            </a:r>
            <a:r>
              <a:rPr lang="en-US" sz="2000" dirty="0" err="1"/>
              <a:t>sep</a:t>
            </a:r>
            <a:r>
              <a:rPr lang="en-US" sz="2000" dirty="0"/>
              <a:t>): getting along with difficult people</a:t>
            </a:r>
          </a:p>
          <a:p>
            <a:r>
              <a:rPr lang="en-US" sz="2000" dirty="0"/>
              <a:t>26 September: Q &amp; A</a:t>
            </a:r>
            <a:endParaRPr lang="en-IN" sz="2000" dirty="0"/>
          </a:p>
        </p:txBody>
      </p:sp>
    </p:spTree>
    <p:extLst>
      <p:ext uri="{BB962C8B-B14F-4D97-AF65-F5344CB8AC3E}">
        <p14:creationId xmlns:p14="http://schemas.microsoft.com/office/powerpoint/2010/main" val="948907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58897"/>
            <a:ext cx="10515601" cy="3261352"/>
          </a:xfrm>
        </p:spPr>
        <p:txBody>
          <a:bodyPr>
            <a:normAutofit fontScale="92500"/>
          </a:bodyPr>
          <a:lstStyle/>
          <a:p>
            <a:pPr lvl="0" algn="ctr"/>
            <a:r>
              <a:rPr lang="en-US" b="1" u="sng" dirty="0"/>
              <a:t>Practical steps to avoid burn-out</a:t>
            </a:r>
            <a:r>
              <a:rPr lang="en-US" b="1" dirty="0"/>
              <a:t>:</a:t>
            </a:r>
          </a:p>
          <a:p>
            <a:pPr algn="ctr"/>
            <a:r>
              <a:rPr lang="en-US" cap="none" dirty="0"/>
              <a:t>Keep your personal, intimate relationship with God fresh.</a:t>
            </a:r>
            <a:endParaRPr lang="en-IN" cap="none" dirty="0"/>
          </a:p>
          <a:p>
            <a:pPr lvl="0" algn="ctr"/>
            <a:r>
              <a:rPr lang="en-US" cap="none" dirty="0"/>
              <a:t>Ask God for His goal in your life for this season</a:t>
            </a:r>
          </a:p>
          <a:p>
            <a:pPr lvl="1"/>
            <a:r>
              <a:rPr lang="en-US" dirty="0"/>
              <a:t>If you are feeling overwhelmed, step back. Refresh yourself in the Lord. Take time to hear from Him. Really L-I-S-T-E-N to His instructions.</a:t>
            </a:r>
            <a:endParaRPr lang="en-IN" dirty="0"/>
          </a:p>
          <a:p>
            <a:pPr lvl="1"/>
            <a:r>
              <a:rPr lang="en-US" dirty="0"/>
              <a:t>Obey what He tells you. Stay within your present calling. It may be necessary to let go of the old to make room for the new.</a:t>
            </a:r>
            <a:endParaRPr lang="en-IN" dirty="0"/>
          </a:p>
          <a:p>
            <a:pPr lvl="1"/>
            <a:r>
              <a:rPr lang="en-US" dirty="0"/>
              <a:t>He may show you exactly who to recruit to help you - He did that for Moses, Elijah, Jesus, and Paul.</a:t>
            </a:r>
            <a:endParaRPr lang="en-IN" dirty="0"/>
          </a:p>
          <a:p>
            <a:pPr lvl="0"/>
            <a:endParaRPr lang="en-IN" b="1" dirty="0"/>
          </a:p>
        </p:txBody>
      </p:sp>
    </p:spTree>
    <p:extLst>
      <p:ext uri="{BB962C8B-B14F-4D97-AF65-F5344CB8AC3E}">
        <p14:creationId xmlns:p14="http://schemas.microsoft.com/office/powerpoint/2010/main" val="117604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09094"/>
            <a:ext cx="10515601" cy="3261352"/>
          </a:xfrm>
        </p:spPr>
        <p:txBody>
          <a:bodyPr>
            <a:normAutofit/>
          </a:bodyPr>
          <a:lstStyle/>
          <a:p>
            <a:pPr lvl="0" algn="ctr"/>
            <a:r>
              <a:rPr lang="en-US" dirty="0"/>
              <a:t>Learn to say “No” If you have too many assignments.</a:t>
            </a:r>
          </a:p>
          <a:p>
            <a:pPr algn="ctr"/>
            <a:r>
              <a:rPr lang="en-US" dirty="0"/>
              <a:t>Do top priorities first.</a:t>
            </a:r>
            <a:endParaRPr lang="en-IN" dirty="0"/>
          </a:p>
          <a:p>
            <a:pPr lvl="0" algn="ctr"/>
            <a:r>
              <a:rPr lang="en-US" dirty="0"/>
              <a:t>Every time the urgent is put first, the important takes second place.</a:t>
            </a:r>
          </a:p>
          <a:p>
            <a:pPr algn="ctr"/>
            <a:r>
              <a:rPr lang="en-US" dirty="0"/>
              <a:t>Getting saddled with another person’s responsibilities.</a:t>
            </a:r>
            <a:endParaRPr lang="en-IN" dirty="0"/>
          </a:p>
          <a:p>
            <a:pPr lvl="0" algn="ctr"/>
            <a:endParaRPr lang="en-IN" dirty="0"/>
          </a:p>
        </p:txBody>
      </p:sp>
    </p:spTree>
    <p:extLst>
      <p:ext uri="{BB962C8B-B14F-4D97-AF65-F5344CB8AC3E}">
        <p14:creationId xmlns:p14="http://schemas.microsoft.com/office/powerpoint/2010/main" val="177365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58897"/>
            <a:ext cx="10515601" cy="3261352"/>
          </a:xfrm>
        </p:spPr>
        <p:txBody>
          <a:bodyPr>
            <a:normAutofit/>
          </a:bodyPr>
          <a:lstStyle/>
          <a:p>
            <a:pPr lvl="0"/>
            <a:r>
              <a:rPr lang="en-US" b="1" u="sng" dirty="0"/>
              <a:t>Burn-out happens when you don't </a:t>
            </a:r>
            <a:r>
              <a:rPr lang="en-US" u="sng" dirty="0"/>
              <a:t>resolve</a:t>
            </a:r>
            <a:r>
              <a:rPr lang="en-US" b="1" u="sng" dirty="0"/>
              <a:t> conflicts biblically.</a:t>
            </a:r>
          </a:p>
          <a:p>
            <a:r>
              <a:rPr lang="en-US" dirty="0"/>
              <a:t>Having conflicts either with a co-worker or with your leader drains your energy and steals your joy.</a:t>
            </a:r>
            <a:endParaRPr lang="en-IN" sz="2000" dirty="0"/>
          </a:p>
          <a:p>
            <a:r>
              <a:rPr lang="en-US" dirty="0"/>
              <a:t> </a:t>
            </a:r>
            <a:endParaRPr lang="en-IN" sz="2000" dirty="0"/>
          </a:p>
          <a:p>
            <a:pPr lvl="0"/>
            <a:r>
              <a:rPr lang="en-US" dirty="0"/>
              <a:t>Go to the one you are having conflict with "first alone'' (Matthew 18:15). </a:t>
            </a:r>
            <a:endParaRPr lang="en-IN" sz="2000" dirty="0"/>
          </a:p>
          <a:p>
            <a:pPr lvl="1"/>
            <a:r>
              <a:rPr lang="en-US" dirty="0"/>
              <a:t>Don't share your concern with anyone else first.</a:t>
            </a:r>
            <a:endParaRPr lang="en-IN" sz="2000" dirty="0"/>
          </a:p>
          <a:p>
            <a:pPr lvl="1"/>
            <a:r>
              <a:rPr lang="en-US" dirty="0"/>
              <a:t>Listen and try to understand their perspective.</a:t>
            </a:r>
            <a:endParaRPr lang="en-IN" sz="2000" dirty="0"/>
          </a:p>
          <a:p>
            <a:pPr lvl="0"/>
            <a:endParaRPr lang="en-IN" dirty="0"/>
          </a:p>
        </p:txBody>
      </p:sp>
    </p:spTree>
    <p:extLst>
      <p:ext uri="{BB962C8B-B14F-4D97-AF65-F5344CB8AC3E}">
        <p14:creationId xmlns:p14="http://schemas.microsoft.com/office/powerpoint/2010/main" val="67957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265903"/>
            <a:ext cx="10515601" cy="3261352"/>
          </a:xfrm>
        </p:spPr>
        <p:txBody>
          <a:bodyPr>
            <a:normAutofit/>
          </a:bodyPr>
          <a:lstStyle/>
          <a:p>
            <a:pPr lvl="0"/>
            <a:r>
              <a:rPr lang="en-US" b="1" dirty="0"/>
              <a:t>Burn-out happens when you "do things for God" in your own strength.</a:t>
            </a:r>
            <a:endParaRPr lang="en-IN" dirty="0"/>
          </a:p>
          <a:p>
            <a:r>
              <a:rPr lang="en-US" b="1" dirty="0"/>
              <a:t> </a:t>
            </a:r>
            <a:endParaRPr lang="en-IN" dirty="0"/>
          </a:p>
          <a:p>
            <a:r>
              <a:rPr lang="en-US" i="1" dirty="0"/>
              <a:t>Do you have the gift of helping others? Do it with all the strength and energy that God supplies. Then everything you do will bring glory to God through Jesus Christ. (1 </a:t>
            </a:r>
            <a:r>
              <a:rPr lang="en-US" b="1" i="1" dirty="0"/>
              <a:t>Peter 4:11</a:t>
            </a:r>
            <a:r>
              <a:rPr lang="en-US" i="1" dirty="0"/>
              <a:t> NLT).</a:t>
            </a:r>
            <a:endParaRPr lang="en-IN" dirty="0"/>
          </a:p>
        </p:txBody>
      </p:sp>
    </p:spTree>
    <p:extLst>
      <p:ext uri="{BB962C8B-B14F-4D97-AF65-F5344CB8AC3E}">
        <p14:creationId xmlns:p14="http://schemas.microsoft.com/office/powerpoint/2010/main" val="416768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58897"/>
            <a:ext cx="10515601" cy="3261352"/>
          </a:xfrm>
        </p:spPr>
        <p:txBody>
          <a:bodyPr>
            <a:normAutofit/>
          </a:bodyPr>
          <a:lstStyle/>
          <a:p>
            <a:r>
              <a:rPr lang="en-US" dirty="0"/>
              <a:t>Don't rely on your own ability, but on God, who supernaturally makes you sufficient.</a:t>
            </a:r>
            <a:endParaRPr lang="en-IN" dirty="0"/>
          </a:p>
          <a:p>
            <a:r>
              <a:rPr lang="en-US" i="1" dirty="0"/>
              <a:t>Such is the reliance and confidence that we have through Christ toward and with reference to God. Not that we are fit (qualified and sufficient in ability) of ourselves... or count anything as coming from us, but our power and ability and sufficiency are from God. [It is He] who has qualified us [making us to be fit and worthy and sufficient as ministers of the new covenant (2 Corinthians 3:4-6 AMP).</a:t>
            </a:r>
            <a:endParaRPr lang="en-IN" dirty="0"/>
          </a:p>
        </p:txBody>
      </p:sp>
    </p:spTree>
    <p:extLst>
      <p:ext uri="{BB962C8B-B14F-4D97-AF65-F5344CB8AC3E}">
        <p14:creationId xmlns:p14="http://schemas.microsoft.com/office/powerpoint/2010/main" val="333075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275631"/>
            <a:ext cx="10515601" cy="3261352"/>
          </a:xfrm>
        </p:spPr>
        <p:txBody>
          <a:bodyPr>
            <a:normAutofit/>
          </a:bodyPr>
          <a:lstStyle/>
          <a:p>
            <a:pPr lvl="0"/>
            <a:r>
              <a:rPr lang="en-US" dirty="0"/>
              <a:t>Paul gave ministers this advice: use your gift... according to the grace that is given you (Romans 12:6a NKJV).</a:t>
            </a:r>
          </a:p>
          <a:p>
            <a:pPr lvl="0"/>
            <a:endParaRPr lang="en-US" dirty="0"/>
          </a:p>
          <a:p>
            <a:pPr lvl="0"/>
            <a:r>
              <a:rPr lang="en-US" b="1" dirty="0"/>
              <a:t>Romans 12:6-9 </a:t>
            </a:r>
          </a:p>
          <a:p>
            <a:r>
              <a:rPr lang="en-US" dirty="0"/>
              <a:t>Just as someone giving a prophecy needs to stop when the unction lifts, so a Helps minister should be sensitive to stop serving when the anointing lifts.</a:t>
            </a:r>
            <a:endParaRPr lang="en-IN" dirty="0"/>
          </a:p>
          <a:p>
            <a:pPr lvl="0"/>
            <a:endParaRPr lang="en-IN" dirty="0"/>
          </a:p>
        </p:txBody>
      </p:sp>
    </p:spTree>
    <p:extLst>
      <p:ext uri="{BB962C8B-B14F-4D97-AF65-F5344CB8AC3E}">
        <p14:creationId xmlns:p14="http://schemas.microsoft.com/office/powerpoint/2010/main" val="224462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14545"/>
            <a:ext cx="10515601" cy="3261352"/>
          </a:xfrm>
        </p:spPr>
        <p:txBody>
          <a:bodyPr>
            <a:normAutofit/>
          </a:bodyPr>
          <a:lstStyle/>
          <a:p>
            <a:pPr lvl="0" algn="ctr"/>
            <a:r>
              <a:rPr lang="en-US" b="1" dirty="0"/>
              <a:t>Burn-out happens when you try to do it all yourself.</a:t>
            </a:r>
            <a:endParaRPr lang="en-IN" dirty="0"/>
          </a:p>
          <a:p>
            <a:r>
              <a:rPr lang="en-US" b="1" dirty="0"/>
              <a:t> </a:t>
            </a:r>
            <a:endParaRPr lang="en-IN" dirty="0"/>
          </a:p>
          <a:p>
            <a:r>
              <a:rPr lang="en-US" u="sng" dirty="0"/>
              <a:t>Delegate</a:t>
            </a:r>
            <a:r>
              <a:rPr lang="en-US" dirty="0"/>
              <a:t>!</a:t>
            </a:r>
            <a:endParaRPr lang="en-IN" dirty="0"/>
          </a:p>
          <a:p>
            <a:pPr lvl="0"/>
            <a:r>
              <a:rPr lang="en-US" dirty="0"/>
              <a:t>Even if you have done it before, maybe God wants someone else to do it this</a:t>
            </a:r>
            <a:endParaRPr lang="en-IN" dirty="0"/>
          </a:p>
          <a:p>
            <a:r>
              <a:rPr lang="en-US" dirty="0"/>
              <a:t>time.</a:t>
            </a:r>
          </a:p>
          <a:p>
            <a:endParaRPr lang="en-IN" dirty="0"/>
          </a:p>
          <a:p>
            <a:endParaRPr lang="en-IN" dirty="0"/>
          </a:p>
        </p:txBody>
      </p:sp>
    </p:spTree>
    <p:extLst>
      <p:ext uri="{BB962C8B-B14F-4D97-AF65-F5344CB8AC3E}">
        <p14:creationId xmlns:p14="http://schemas.microsoft.com/office/powerpoint/2010/main" val="191051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525295" y="3022705"/>
            <a:ext cx="11206262" cy="3261352"/>
          </a:xfrm>
        </p:spPr>
        <p:txBody>
          <a:bodyPr>
            <a:normAutofit/>
          </a:bodyPr>
          <a:lstStyle/>
          <a:p>
            <a:pPr lvl="0"/>
            <a:r>
              <a:rPr lang="en-US" dirty="0"/>
              <a:t>“Increased responsibilities give the delegate an enriched level of satisfaction as well as a greater sense of worth. Delegation is empowerment - and that is the mainspring of better work. Your staff will not develop unless they are given tasks that build their abilities, experience and confidence.’</a:t>
            </a:r>
            <a:r>
              <a:rPr lang="en-IN" dirty="0"/>
              <a:t> </a:t>
            </a:r>
            <a:r>
              <a:rPr lang="en-US" dirty="0"/>
              <a:t>[Taken from </a:t>
            </a:r>
            <a:r>
              <a:rPr lang="en-US" i="1" dirty="0"/>
              <a:t>How to Delegate </a:t>
            </a:r>
            <a:r>
              <a:rPr lang="en-US" dirty="0"/>
              <a:t>by Robert Heller, p.9]</a:t>
            </a:r>
            <a:br>
              <a:rPr lang="en-US" dirty="0"/>
            </a:br>
            <a:endParaRPr lang="en-US" dirty="0"/>
          </a:p>
          <a:p>
            <a:pPr lvl="0"/>
            <a:r>
              <a:rPr lang="en-US" dirty="0"/>
              <a:t>"Here's my rule of thumb. If something I'm doing can be done 80 percent as well by someone else, I delegate </a:t>
            </a:r>
            <a:r>
              <a:rPr lang="en-US" b="1" dirty="0"/>
              <a:t>it." </a:t>
            </a:r>
            <a:r>
              <a:rPr lang="en-US" dirty="0"/>
              <a:t>[Taken from </a:t>
            </a:r>
            <a:r>
              <a:rPr lang="en-US" i="1" dirty="0"/>
              <a:t>The 21 Irrefutable Laws of Leadership </a:t>
            </a:r>
            <a:r>
              <a:rPr lang="en-US" dirty="0"/>
              <a:t>by John Maxwell p. 210]</a:t>
            </a:r>
            <a:endParaRPr lang="en-IN" dirty="0"/>
          </a:p>
        </p:txBody>
      </p:sp>
    </p:spTree>
    <p:extLst>
      <p:ext uri="{BB962C8B-B14F-4D97-AF65-F5344CB8AC3E}">
        <p14:creationId xmlns:p14="http://schemas.microsoft.com/office/powerpoint/2010/main" val="425913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525295" y="3295082"/>
            <a:ext cx="11206262" cy="3261352"/>
          </a:xfrm>
        </p:spPr>
        <p:txBody>
          <a:bodyPr>
            <a:normAutofit/>
          </a:bodyPr>
          <a:lstStyle/>
          <a:p>
            <a:pPr lvl="0"/>
            <a:r>
              <a:rPr lang="en-US" b="1" dirty="0"/>
              <a:t>Stay fresh and excited by expecting </a:t>
            </a:r>
            <a:r>
              <a:rPr lang="en-US" dirty="0"/>
              <a:t>- </a:t>
            </a:r>
            <a:r>
              <a:rPr lang="en-US" b="1" dirty="0"/>
              <a:t>and experiencing </a:t>
            </a:r>
            <a:r>
              <a:rPr lang="en-US" dirty="0"/>
              <a:t>– </a:t>
            </a:r>
            <a:r>
              <a:rPr lang="en-US" b="1" dirty="0"/>
              <a:t>the supernatural.</a:t>
            </a:r>
          </a:p>
          <a:p>
            <a:pPr lvl="0"/>
            <a:r>
              <a:rPr lang="en-US" dirty="0"/>
              <a:t>Expect supernatural help in </a:t>
            </a:r>
            <a:r>
              <a:rPr lang="en-US" i="1" dirty="0"/>
              <a:t>spiritual and emotional </a:t>
            </a:r>
            <a:r>
              <a:rPr lang="en-US" dirty="0"/>
              <a:t>ways.</a:t>
            </a:r>
          </a:p>
          <a:p>
            <a:r>
              <a:rPr lang="en-US" dirty="0"/>
              <a:t>Expect supernatural help in </a:t>
            </a:r>
            <a:r>
              <a:rPr lang="en-US" i="1" dirty="0"/>
              <a:t>practical </a:t>
            </a:r>
            <a:r>
              <a:rPr lang="en-US" dirty="0"/>
              <a:t>ways.</a:t>
            </a:r>
            <a:endParaRPr lang="en-IN" dirty="0"/>
          </a:p>
          <a:p>
            <a:pPr lvl="0"/>
            <a:endParaRPr lang="en-IN" dirty="0"/>
          </a:p>
        </p:txBody>
      </p:sp>
    </p:spTree>
    <p:extLst>
      <p:ext uri="{BB962C8B-B14F-4D97-AF65-F5344CB8AC3E}">
        <p14:creationId xmlns:p14="http://schemas.microsoft.com/office/powerpoint/2010/main" val="3122214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Avoiding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342090" y="3324267"/>
            <a:ext cx="11507820" cy="3261352"/>
          </a:xfrm>
        </p:spPr>
        <p:txBody>
          <a:bodyPr>
            <a:normAutofit/>
          </a:bodyPr>
          <a:lstStyle/>
          <a:p>
            <a:r>
              <a:rPr lang="en-US" dirty="0"/>
              <a:t>Examples from Scripture:</a:t>
            </a:r>
            <a:endParaRPr lang="en-IN" dirty="0"/>
          </a:p>
          <a:p>
            <a:pPr lvl="2"/>
            <a:r>
              <a:rPr lang="en-US" dirty="0"/>
              <a:t>Young Samuel received a word of knowledge about Eli and his sons - 1 Samuel 3:10-14.</a:t>
            </a:r>
            <a:endParaRPr lang="en-IN" dirty="0"/>
          </a:p>
          <a:p>
            <a:pPr lvl="2"/>
            <a:r>
              <a:rPr lang="en-US" dirty="0"/>
              <a:t>David was anointed to play the harp for Saul and drive out an evil spirit - 1 Samuel 16:23.</a:t>
            </a:r>
            <a:endParaRPr lang="en-IN" dirty="0"/>
          </a:p>
          <a:p>
            <a:pPr lvl="2"/>
            <a:r>
              <a:rPr lang="en-US" dirty="0"/>
              <a:t>Elisha’s servant’s eyes were opened to see angels in chariots of fire surrounding his city - 2 Kings 6:17.</a:t>
            </a:r>
            <a:endParaRPr lang="en-IN" dirty="0"/>
          </a:p>
          <a:p>
            <a:pPr lvl="0"/>
            <a:endParaRPr lang="en-IN" dirty="0"/>
          </a:p>
        </p:txBody>
      </p:sp>
    </p:spTree>
    <p:extLst>
      <p:ext uri="{BB962C8B-B14F-4D97-AF65-F5344CB8AC3E}">
        <p14:creationId xmlns:p14="http://schemas.microsoft.com/office/powerpoint/2010/main" val="25229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Course Objectives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pPr marL="342900" lvl="0" indent="-342900">
              <a:spcBef>
                <a:spcPts val="5"/>
              </a:spcBef>
              <a:spcAft>
                <a:spcPts val="0"/>
              </a:spcAft>
              <a:buFont typeface="+mj-lt"/>
              <a:buAutoNum type="arabicPeriod"/>
              <a:tabLst>
                <a:tab pos="73088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understand</a:t>
            </a:r>
            <a:r>
              <a:rPr lang="en-US" sz="2000" spc="7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supernatural</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diversity</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involved</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a:t>
            </a:r>
            <a:r>
              <a:rPr lang="en-US" sz="2000" spc="-10"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nistry</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2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spiritual</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attributes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servant</a:t>
            </a:r>
            <a:r>
              <a:rPr lang="en-US" sz="2000" spc="-3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God</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215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5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impartation</a:t>
            </a:r>
            <a:r>
              <a:rPr lang="en-US" sz="2000" spc="10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that</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comes</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minister</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6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each</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believer</a:t>
            </a:r>
            <a:r>
              <a:rPr lang="en-US" sz="2000" spc="1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find</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their</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own</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a:t>
            </a:r>
            <a:r>
              <a:rPr lang="en-US" sz="2000" spc="-5"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que</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place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service</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95"/>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how</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avoid</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burn-out</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ministry</a:t>
            </a:r>
            <a:endParaRPr lang="en-IN" sz="20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5897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Impartations as you Serve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492869" y="3171218"/>
            <a:ext cx="11206262" cy="3261352"/>
          </a:xfrm>
        </p:spPr>
        <p:txBody>
          <a:bodyPr>
            <a:normAutofit lnSpcReduction="10000"/>
          </a:bodyPr>
          <a:lstStyle/>
          <a:p>
            <a:pPr lvl="0"/>
            <a:r>
              <a:rPr lang="en-US" b="1" dirty="0"/>
              <a:t>Expect to receive an impartation from God as you </a:t>
            </a:r>
            <a:r>
              <a:rPr lang="en-US" dirty="0"/>
              <a:t>are </a:t>
            </a:r>
            <a:r>
              <a:rPr lang="en-US" b="1" dirty="0"/>
              <a:t>serving in the Ministry </a:t>
            </a:r>
            <a:r>
              <a:rPr lang="en-US" dirty="0"/>
              <a:t>of </a:t>
            </a:r>
            <a:r>
              <a:rPr lang="en-US" b="1" dirty="0"/>
              <a:t>Helps</a:t>
            </a:r>
            <a:r>
              <a:rPr lang="en-US" dirty="0"/>
              <a:t>.</a:t>
            </a:r>
            <a:endParaRPr lang="en-IN" b="1" dirty="0"/>
          </a:p>
          <a:p>
            <a:r>
              <a:rPr lang="en-US" dirty="0"/>
              <a:t> </a:t>
            </a:r>
            <a:endParaRPr lang="en-IN" dirty="0"/>
          </a:p>
          <a:p>
            <a:pPr lvl="0"/>
            <a:r>
              <a:rPr lang="en-US" b="1" dirty="0"/>
              <a:t>A scriptural example of impartation </a:t>
            </a:r>
            <a:r>
              <a:rPr lang="en-US" dirty="0"/>
              <a:t>- </a:t>
            </a:r>
            <a:r>
              <a:rPr lang="en-US" b="1" dirty="0"/>
              <a:t>Moses and Joshua</a:t>
            </a:r>
            <a:endParaRPr lang="en-IN" dirty="0"/>
          </a:p>
          <a:p>
            <a:pPr lvl="0"/>
            <a:r>
              <a:rPr lang="en-US" dirty="0"/>
              <a:t>Elijah parted the Jordan. Elisha parted the Jordan with Elijah’s mantle - 2 Kings 2:8, 14.</a:t>
            </a:r>
            <a:endParaRPr lang="en-IN" dirty="0"/>
          </a:p>
          <a:p>
            <a:pPr lvl="0"/>
            <a:r>
              <a:rPr lang="en-US" dirty="0"/>
              <a:t>Jesus healed the sick; Peter and John laid hands on the lame man at the beautiful gate of the Temple - Acts 3:2-10.</a:t>
            </a:r>
            <a:endParaRPr lang="en-IN" dirty="0"/>
          </a:p>
          <a:p>
            <a:endParaRPr lang="en-IN" dirty="0"/>
          </a:p>
        </p:txBody>
      </p:sp>
    </p:spTree>
    <p:extLst>
      <p:ext uri="{BB962C8B-B14F-4D97-AF65-F5344CB8AC3E}">
        <p14:creationId xmlns:p14="http://schemas.microsoft.com/office/powerpoint/2010/main" val="341269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Impartations as you Serve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492869" y="3171218"/>
            <a:ext cx="11206262" cy="3261352"/>
          </a:xfrm>
        </p:spPr>
        <p:txBody>
          <a:bodyPr>
            <a:noAutofit/>
          </a:bodyPr>
          <a:lstStyle/>
          <a:p>
            <a:pPr lvl="0"/>
            <a:r>
              <a:rPr lang="en-US" sz="4400" b="1" dirty="0"/>
              <a:t>As the helpers faithfully served, there was an impartation of the anointing.</a:t>
            </a:r>
            <a:endParaRPr lang="en-IN" sz="4400" b="1" dirty="0"/>
          </a:p>
        </p:txBody>
      </p:sp>
    </p:spTree>
    <p:extLst>
      <p:ext uri="{BB962C8B-B14F-4D97-AF65-F5344CB8AC3E}">
        <p14:creationId xmlns:p14="http://schemas.microsoft.com/office/powerpoint/2010/main" val="319590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3304812"/>
            <a:ext cx="12260096" cy="3261352"/>
          </a:xfrm>
        </p:spPr>
        <p:txBody>
          <a:bodyPr>
            <a:normAutofit/>
          </a:bodyPr>
          <a:lstStyle/>
          <a:p>
            <a:pPr marL="612775">
              <a:spcBef>
                <a:spcPts val="420"/>
              </a:spcBef>
              <a:spcAft>
                <a:spcPts val="0"/>
              </a:spcAft>
            </a:pPr>
            <a:r>
              <a:rPr lang="en-US" sz="4800" b="1" dirty="0">
                <a:solidFill>
                  <a:srgbClr val="2F2F2F"/>
                </a:solidFill>
                <a:effectLst/>
                <a:latin typeface="Times New Roman" panose="02020603050405020304" pitchFamily="18" charset="0"/>
                <a:ea typeface="Times New Roman" panose="02020603050405020304" pitchFamily="18" charset="0"/>
              </a:rPr>
              <a:t>''Five-fold</a:t>
            </a:r>
            <a:r>
              <a:rPr lang="en-US" sz="4800" b="1" spc="30" dirty="0">
                <a:solidFill>
                  <a:srgbClr val="2F2F2F"/>
                </a:solidFill>
                <a:effectLst/>
                <a:latin typeface="Times New Roman" panose="02020603050405020304" pitchFamily="18" charset="0"/>
                <a:ea typeface="Times New Roman" panose="02020603050405020304" pitchFamily="18" charset="0"/>
              </a:rPr>
              <a:t> </a:t>
            </a:r>
            <a:r>
              <a:rPr lang="en-US" sz="4800" b="1" dirty="0">
                <a:solidFill>
                  <a:srgbClr val="1F211F"/>
                </a:solidFill>
                <a:effectLst/>
                <a:latin typeface="Times New Roman" panose="02020603050405020304" pitchFamily="18" charset="0"/>
                <a:ea typeface="Times New Roman" panose="02020603050405020304" pitchFamily="18" charset="0"/>
              </a:rPr>
              <a:t>Ministry</a:t>
            </a:r>
            <a:r>
              <a:rPr lang="en-US" sz="4800" b="1" spc="-60" dirty="0">
                <a:solidFill>
                  <a:srgbClr val="1F211F"/>
                </a:solidFill>
                <a:effectLst/>
                <a:latin typeface="Times New Roman" panose="02020603050405020304" pitchFamily="18" charset="0"/>
                <a:ea typeface="Times New Roman" panose="02020603050405020304" pitchFamily="18" charset="0"/>
              </a:rPr>
              <a:t> </a:t>
            </a:r>
            <a:r>
              <a:rPr lang="en-US" sz="4800" b="1" spc="-10" dirty="0">
                <a:solidFill>
                  <a:srgbClr val="1F211F"/>
                </a:solidFill>
                <a:effectLst/>
                <a:latin typeface="Times New Roman" panose="02020603050405020304" pitchFamily="18" charset="0"/>
                <a:ea typeface="Times New Roman" panose="02020603050405020304" pitchFamily="18" charset="0"/>
              </a:rPr>
              <a:t>Gifts"</a:t>
            </a:r>
            <a:endParaRPr lang="en-IN" sz="4800" b="1" dirty="0">
              <a:effectLst/>
              <a:latin typeface="Times New Roman" panose="02020603050405020304" pitchFamily="18" charset="0"/>
              <a:ea typeface="Times New Roman" panose="02020603050405020304" pitchFamily="18" charset="0"/>
            </a:endParaRPr>
          </a:p>
          <a:p>
            <a:pPr marL="629920">
              <a:spcBef>
                <a:spcPts val="145"/>
              </a:spcBef>
              <a:spcAft>
                <a:spcPts val="0"/>
              </a:spcAft>
            </a:pPr>
            <a:r>
              <a:rPr lang="en-US" sz="1800" dirty="0">
                <a:solidFill>
                  <a:srgbClr val="464646"/>
                </a:solidFill>
                <a:effectLst/>
                <a:latin typeface="Times New Roman" panose="02020603050405020304" pitchFamily="18" charset="0"/>
                <a:ea typeface="Times New Roman" panose="02020603050405020304" pitchFamily="18" charset="0"/>
              </a:rPr>
              <a:t>(</a:t>
            </a:r>
            <a:r>
              <a:rPr lang="en-US" sz="1800" dirty="0">
                <a:solidFill>
                  <a:srgbClr val="1F211F"/>
                </a:solidFill>
                <a:effectLst/>
                <a:latin typeface="Times New Roman" panose="02020603050405020304" pitchFamily="18" charset="0"/>
                <a:ea typeface="Times New Roman" panose="02020603050405020304" pitchFamily="18" charset="0"/>
              </a:rPr>
              <a:t>5</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a:t>
            </a:r>
            <a:r>
              <a:rPr lang="en-US" sz="1800" spc="3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Arial" panose="020B0604020202020204" pitchFamily="34" charset="0"/>
                <a:ea typeface="Times New Roman" panose="02020603050405020304" pitchFamily="18" charset="0"/>
                <a:cs typeface="Times New Roman" panose="02020603050405020304" pitchFamily="18" charset="0"/>
              </a:rPr>
              <a:t>listed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Ephesians </a:t>
            </a:r>
            <a:r>
              <a:rPr lang="en-US" sz="1800" dirty="0">
                <a:solidFill>
                  <a:srgbClr val="1F211F"/>
                </a:solidFill>
                <a:effectLst/>
                <a:latin typeface="Times New Roman" panose="02020603050405020304" pitchFamily="18" charset="0"/>
                <a:ea typeface="Times New Roman" panose="02020603050405020304" pitchFamily="18" charset="0"/>
              </a:rPr>
              <a:t>4:7-</a:t>
            </a:r>
            <a:r>
              <a:rPr lang="en-US" sz="1800" spc="-25" dirty="0">
                <a:solidFill>
                  <a:srgbClr val="1F211F"/>
                </a:solidFill>
                <a:effectLst/>
                <a:latin typeface="Times New Roman" panose="02020603050405020304" pitchFamily="18" charset="0"/>
                <a:ea typeface="Times New Roman" panose="02020603050405020304" pitchFamily="18" charset="0"/>
              </a:rPr>
              <a:t>12</a:t>
            </a:r>
            <a:r>
              <a:rPr lang="en-US" sz="1800" spc="-25" dirty="0">
                <a:solidFill>
                  <a:srgbClr val="464646"/>
                </a:solidFill>
                <a:effectLst/>
                <a:latin typeface="Times New Roman" panose="02020603050405020304" pitchFamily="18" charset="0"/>
                <a:ea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endParaRPr>
          </a:p>
          <a:p>
            <a:pPr>
              <a:spcBef>
                <a:spcPts val="35"/>
              </a:spcBef>
            </a:pPr>
            <a:r>
              <a:rPr lang="en-US" sz="1800" dirty="0">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marR="156845" lvl="0">
              <a:lnSpc>
                <a:spcPct val="106000"/>
              </a:lnSpc>
              <a:spcAft>
                <a:spcPts val="0"/>
              </a:spcAft>
              <a:tabLst>
                <a:tab pos="300990" algn="l"/>
                <a:tab pos="302895" algn="l"/>
              </a:tabLst>
            </a:pPr>
            <a:r>
              <a:rPr lang="en-US" dirty="0">
                <a:solidFill>
                  <a:srgbClr val="1F211F"/>
                </a:solidFill>
                <a:latin typeface="Arial" panose="020B0604020202020204" pitchFamily="34" charset="0"/>
                <a:ea typeface="Times New Roman" panose="02020603050405020304" pitchFamily="18" charset="0"/>
                <a:cs typeface="Times New Roman" panose="02020603050405020304" pitchFamily="18" charset="0"/>
              </a:rPr>
              <a:t>…</a:t>
            </a:r>
            <a:r>
              <a:rPr lang="en-US" sz="1800" spc="0" dirty="0">
                <a:solidFill>
                  <a:srgbClr val="2F2F2F"/>
                </a:solidFill>
                <a:effectLst/>
                <a:latin typeface="Times New Roman" panose="02020603050405020304" pitchFamily="18" charset="0"/>
                <a:ea typeface="Times New Roman" panose="02020603050405020304" pitchFamily="18" charset="0"/>
              </a:rPr>
              <a:t>And </a:t>
            </a:r>
            <a:r>
              <a:rPr lang="en-US" sz="1800" spc="0" dirty="0">
                <a:solidFill>
                  <a:srgbClr val="1F211F"/>
                </a:solidFill>
                <a:effectLst/>
                <a:latin typeface="Times New Roman" panose="02020603050405020304" pitchFamily="18" charset="0"/>
                <a:ea typeface="Times New Roman" panose="02020603050405020304" pitchFamily="18" charset="0"/>
              </a:rPr>
              <a:t>He</a:t>
            </a:r>
            <a:r>
              <a:rPr lang="en-US" sz="1800" spc="-4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gave some,</a:t>
            </a:r>
            <a:r>
              <a:rPr lang="en-US" sz="1800" spc="-4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apostles</a:t>
            </a:r>
            <a:r>
              <a:rPr lang="en-US" sz="1800" spc="0" dirty="0">
                <a:solidFill>
                  <a:srgbClr val="2F2F2F"/>
                </a:solidFill>
                <a:effectLst/>
                <a:latin typeface="Times New Roman" panose="02020603050405020304" pitchFamily="18" charset="0"/>
                <a:ea typeface="Times New Roman" panose="02020603050405020304" pitchFamily="18" charset="0"/>
              </a:rPr>
              <a:t>; and some,</a:t>
            </a:r>
            <a:r>
              <a:rPr lang="en-US" sz="1800" spc="20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prophets</a:t>
            </a:r>
            <a:r>
              <a:rPr lang="en-US" sz="1800" u="heavy" spc="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a:t>
            </a:r>
            <a:r>
              <a:rPr lang="en-US" sz="1800" spc="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some,</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evangelists</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0" dirty="0">
                <a:solidFill>
                  <a:srgbClr val="2F2F2F"/>
                </a:solidFill>
                <a:effectLst/>
                <a:latin typeface="Times New Roman" panose="02020603050405020304" pitchFamily="18" charset="0"/>
                <a:ea typeface="Times New Roman" panose="02020603050405020304" pitchFamily="18" charset="0"/>
              </a:rPr>
              <a:t> and some, </a:t>
            </a:r>
            <a:r>
              <a:rPr lang="en-US" sz="1800" b="1" u="heavy" spc="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pastor</a:t>
            </a:r>
            <a:r>
              <a:rPr lang="en-US" sz="1800" b="1" u="heavy" spc="0" dirty="0">
                <a:solidFill>
                  <a:srgbClr val="464646"/>
                </a:solidFill>
                <a:effectLst/>
                <a:uFill>
                  <a:solidFill>
                    <a:srgbClr val="464646"/>
                  </a:solidFill>
                </a:uFill>
                <a:latin typeface="Times New Roman" panose="02020603050405020304" pitchFamily="18" charset="0"/>
                <a:ea typeface="Times New Roman" panose="02020603050405020304" pitchFamily="18" charset="0"/>
              </a:rPr>
              <a:t>s</a:t>
            </a:r>
            <a:r>
              <a:rPr lang="en-US" sz="1800" spc="400"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a:t>
            </a:r>
            <a:r>
              <a:rPr lang="en-US" sz="1800" b="1" u="heavy" spc="-2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teachers</a:t>
            </a:r>
            <a:r>
              <a:rPr lang="en-US" sz="1800" u="heavy" spc="-2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IN" u="heavy" dirty="0">
                <a:uFill>
                  <a:solidFill>
                    <a:srgbClr val="2F2F2F"/>
                  </a:solidFill>
                </a:uFill>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For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perfecting </a:t>
            </a:r>
            <a:r>
              <a:rPr lang="en-US" sz="1800" spc="0" dirty="0">
                <a:solidFill>
                  <a:srgbClr val="1F211F"/>
                </a:solidFill>
                <a:effectLst/>
                <a:latin typeface="Times New Roman" panose="02020603050405020304" pitchFamily="18" charset="0"/>
                <a:ea typeface="Times New Roman" panose="02020603050405020304" pitchFamily="18" charset="0"/>
              </a:rPr>
              <a:t>of </a:t>
            </a:r>
            <a:r>
              <a:rPr lang="en-US" sz="1800" spc="0" dirty="0">
                <a:solidFill>
                  <a:srgbClr val="2F2F2F"/>
                </a:solidFill>
                <a:effectLst/>
                <a:latin typeface="Times New Roman" panose="02020603050405020304" pitchFamily="18" charset="0"/>
                <a:ea typeface="Times New Roman" panose="02020603050405020304" pitchFamily="18" charset="0"/>
              </a:rPr>
              <a:t>the saints,</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for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work of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ministry, for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edifying </a:t>
            </a:r>
            <a:r>
              <a:rPr lang="en-US" sz="1800" spc="0" dirty="0">
                <a:solidFill>
                  <a:srgbClr val="1F211F"/>
                </a:solidFill>
                <a:effectLst/>
                <a:latin typeface="Times New Roman" panose="02020603050405020304" pitchFamily="18" charset="0"/>
                <a:ea typeface="Times New Roman" panose="02020603050405020304" pitchFamily="18" charset="0"/>
              </a:rPr>
              <a:t>of </a:t>
            </a:r>
            <a:r>
              <a:rPr lang="en-US" sz="1800" spc="0" dirty="0">
                <a:solidFill>
                  <a:srgbClr val="2F2F2F"/>
                </a:solidFill>
                <a:effectLst/>
                <a:latin typeface="Times New Roman" panose="02020603050405020304" pitchFamily="18" charset="0"/>
                <a:ea typeface="Times New Roman" panose="02020603050405020304" pitchFamily="18" charset="0"/>
              </a:rPr>
              <a:t>the body of </a:t>
            </a:r>
            <a:r>
              <a:rPr lang="en-US" sz="1800" spc="-10" dirty="0">
                <a:solidFill>
                  <a:srgbClr val="2F2F2F"/>
                </a:solidFill>
                <a:effectLst/>
                <a:latin typeface="Times New Roman" panose="02020603050405020304" pitchFamily="18" charset="0"/>
                <a:ea typeface="Times New Roman" panose="02020603050405020304" pitchFamily="18" charset="0"/>
              </a:rPr>
              <a:t>Christ.</a:t>
            </a:r>
            <a:endParaRPr lang="en-IN" sz="18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1317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3304812"/>
            <a:ext cx="12260096" cy="3261352"/>
          </a:xfrm>
        </p:spPr>
        <p:txBody>
          <a:bodyPr>
            <a:normAutofit/>
          </a:bodyPr>
          <a:lstStyle/>
          <a:p>
            <a:pPr marL="434975" marR="439420">
              <a:spcBef>
                <a:spcPts val="420"/>
              </a:spcBef>
              <a:spcAft>
                <a:spcPts val="0"/>
              </a:spcAft>
            </a:pPr>
            <a:r>
              <a:rPr lang="en-US" sz="4800" b="1" dirty="0">
                <a:solidFill>
                  <a:srgbClr val="2F2F2F"/>
                </a:solidFill>
                <a:effectLst/>
                <a:latin typeface="Times New Roman" panose="02020603050405020304" pitchFamily="18" charset="0"/>
                <a:ea typeface="Times New Roman" panose="02020603050405020304" pitchFamily="18" charset="0"/>
              </a:rPr>
              <a:t>"Gifts</a:t>
            </a:r>
            <a:r>
              <a:rPr lang="en-US" sz="4800" b="1" spc="-30" dirty="0">
                <a:solidFill>
                  <a:srgbClr val="2F2F2F"/>
                </a:solidFill>
                <a:effectLst/>
                <a:latin typeface="Times New Roman" panose="02020603050405020304" pitchFamily="18" charset="0"/>
                <a:ea typeface="Times New Roman" panose="02020603050405020304" pitchFamily="18" charset="0"/>
              </a:rPr>
              <a:t> </a:t>
            </a:r>
            <a:r>
              <a:rPr lang="en-US" sz="4800" b="1" dirty="0">
                <a:solidFill>
                  <a:srgbClr val="1F211F"/>
                </a:solidFill>
                <a:effectLst/>
                <a:latin typeface="Times New Roman" panose="02020603050405020304" pitchFamily="18" charset="0"/>
                <a:ea typeface="Times New Roman" panose="02020603050405020304" pitchFamily="18" charset="0"/>
              </a:rPr>
              <a:t>to</a:t>
            </a:r>
            <a:r>
              <a:rPr lang="en-US" sz="4800" b="1" spc="-80" dirty="0">
                <a:solidFill>
                  <a:srgbClr val="1F211F"/>
                </a:solidFill>
                <a:effectLst/>
                <a:latin typeface="Times New Roman" panose="02020603050405020304" pitchFamily="18" charset="0"/>
                <a:ea typeface="Times New Roman" panose="02020603050405020304" pitchFamily="18" charset="0"/>
              </a:rPr>
              <a:t> </a:t>
            </a:r>
            <a:r>
              <a:rPr lang="en-US" sz="4800" b="1" dirty="0">
                <a:solidFill>
                  <a:srgbClr val="1F211F"/>
                </a:solidFill>
                <a:effectLst/>
                <a:latin typeface="Times New Roman" panose="02020603050405020304" pitchFamily="18" charset="0"/>
                <a:ea typeface="Times New Roman" panose="02020603050405020304" pitchFamily="18" charset="0"/>
              </a:rPr>
              <a:t>Bodily</a:t>
            </a:r>
            <a:r>
              <a:rPr lang="en-US" sz="4800" b="1" spc="-5" dirty="0">
                <a:solidFill>
                  <a:srgbClr val="1F211F"/>
                </a:solidFill>
                <a:effectLst/>
                <a:latin typeface="Times New Roman" panose="02020603050405020304" pitchFamily="18" charset="0"/>
                <a:ea typeface="Times New Roman" panose="02020603050405020304" pitchFamily="18" charset="0"/>
              </a:rPr>
              <a:t> </a:t>
            </a:r>
            <a:r>
              <a:rPr lang="en-US" sz="4800" b="1" spc="-10" dirty="0">
                <a:solidFill>
                  <a:srgbClr val="2F2F2F"/>
                </a:solidFill>
                <a:effectLst/>
                <a:latin typeface="Times New Roman" panose="02020603050405020304" pitchFamily="18" charset="0"/>
                <a:ea typeface="Times New Roman" panose="02020603050405020304" pitchFamily="18" charset="0"/>
              </a:rPr>
              <a:t>Members"</a:t>
            </a:r>
            <a:endParaRPr lang="en-IN" sz="4800" b="1" dirty="0">
              <a:effectLst/>
              <a:latin typeface="Times New Roman" panose="02020603050405020304" pitchFamily="18" charset="0"/>
              <a:ea typeface="Times New Roman" panose="02020603050405020304" pitchFamily="18" charset="0"/>
            </a:endParaRPr>
          </a:p>
          <a:p>
            <a:pPr marL="434975" marR="434975">
              <a:spcBef>
                <a:spcPts val="120"/>
              </a:spcBef>
              <a:spcAft>
                <a:spcPts val="0"/>
              </a:spcAft>
            </a:pPr>
            <a:r>
              <a:rPr lang="en-US" sz="1800" dirty="0">
                <a:solidFill>
                  <a:srgbClr val="2F2F2F"/>
                </a:solidFill>
                <a:effectLst/>
                <a:latin typeface="Times New Roman" panose="02020603050405020304" pitchFamily="18" charset="0"/>
                <a:ea typeface="Times New Roman" panose="02020603050405020304" pitchFamily="18" charset="0"/>
              </a:rPr>
              <a:t>(8</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a:t>
            </a:r>
            <a:r>
              <a:rPr lang="en-US" sz="1800" spc="17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080A08"/>
                </a:solidFill>
                <a:effectLst/>
                <a:latin typeface="Times New Roman" panose="02020603050405020304" pitchFamily="18" charset="0"/>
                <a:ea typeface="Times New Roman" panose="02020603050405020304" pitchFamily="18" charset="0"/>
              </a:rPr>
              <a:t>listed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1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a:t>
            </a:r>
            <a:r>
              <a:rPr lang="en-US" sz="1800" spc="1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Corinthians</a:t>
            </a:r>
            <a:r>
              <a:rPr lang="en-US" sz="1800" spc="15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12:27-</a:t>
            </a:r>
            <a:r>
              <a:rPr lang="en-US" sz="1800" spc="-25" dirty="0">
                <a:solidFill>
                  <a:srgbClr val="2F2F2F"/>
                </a:solidFill>
                <a:effectLst/>
                <a:latin typeface="Times New Roman" panose="02020603050405020304" pitchFamily="18" charset="0"/>
                <a:ea typeface="Times New Roman" panose="02020603050405020304" pitchFamily="18" charset="0"/>
              </a:rPr>
              <a:t>28)</a:t>
            </a:r>
            <a:endParaRPr lang="en-IN" sz="1800" dirty="0">
              <a:effectLst/>
              <a:latin typeface="Times New Roman" panose="02020603050405020304" pitchFamily="18" charset="0"/>
              <a:ea typeface="Times New Roman" panose="02020603050405020304" pitchFamily="18" charset="0"/>
            </a:endParaRPr>
          </a:p>
          <a:p>
            <a:pPr>
              <a:spcBef>
                <a:spcPts val="85"/>
              </a:spcBef>
            </a:pPr>
            <a:r>
              <a:rPr lang="en-US" sz="1800" dirty="0">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marR="114935" lvl="0">
              <a:lnSpc>
                <a:spcPct val="102000"/>
              </a:lnSpc>
              <a:spcAft>
                <a:spcPts val="0"/>
              </a:spcAft>
              <a:buClr>
                <a:srgbClr val="2F2F2F"/>
              </a:buClr>
              <a:buSzPts val="1050"/>
              <a:tabLst>
                <a:tab pos="305435" algn="l"/>
                <a:tab pos="394970" algn="l"/>
              </a:tabLst>
            </a:pPr>
            <a:r>
              <a:rPr lang="en-US" sz="1800" spc="0" dirty="0">
                <a:solidFill>
                  <a:srgbClr val="2F2F2F"/>
                </a:solidFill>
                <a:effectLst/>
                <a:latin typeface="Times New Roman" panose="02020603050405020304" pitchFamily="18" charset="0"/>
                <a:ea typeface="Times New Roman" panose="02020603050405020304" pitchFamily="18" charset="0"/>
              </a:rPr>
              <a:t>Now</a:t>
            </a:r>
            <a:r>
              <a:rPr lang="en-US" sz="1800" spc="40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ye are t</a:t>
            </a:r>
            <a:r>
              <a:rPr lang="en-US" sz="1800" spc="0" dirty="0">
                <a:solidFill>
                  <a:srgbClr val="080A08"/>
                </a:solidFill>
                <a:effectLst/>
                <a:latin typeface="Times New Roman" panose="02020603050405020304" pitchFamily="18" charset="0"/>
                <a:ea typeface="Times New Roman" panose="02020603050405020304" pitchFamily="18" charset="0"/>
              </a:rPr>
              <a:t>h</a:t>
            </a:r>
            <a:r>
              <a:rPr lang="en-US" sz="1800" spc="0" dirty="0">
                <a:solidFill>
                  <a:srgbClr val="2F2F2F"/>
                </a:solidFill>
                <a:effectLst/>
                <a:latin typeface="Times New Roman" panose="02020603050405020304" pitchFamily="18" charset="0"/>
                <a:ea typeface="Times New Roman" panose="02020603050405020304" pitchFamily="18" charset="0"/>
              </a:rPr>
              <a:t>e </a:t>
            </a:r>
            <a:r>
              <a:rPr lang="en-US" sz="1800" spc="0" dirty="0">
                <a:solidFill>
                  <a:srgbClr val="1F211F"/>
                </a:solidFill>
                <a:effectLst/>
                <a:latin typeface="Times New Roman" panose="02020603050405020304" pitchFamily="18" charset="0"/>
                <a:ea typeface="Times New Roman" panose="02020603050405020304" pitchFamily="18" charset="0"/>
              </a:rPr>
              <a:t>body </a:t>
            </a:r>
            <a:r>
              <a:rPr lang="en-US" sz="1800" spc="0" dirty="0">
                <a:solidFill>
                  <a:srgbClr val="2F2F2F"/>
                </a:solidFill>
                <a:effectLst/>
                <a:latin typeface="Times New Roman" panose="02020603050405020304" pitchFamily="18" charset="0"/>
                <a:ea typeface="Times New Roman" panose="02020603050405020304" pitchFamily="18" charset="0"/>
              </a:rPr>
              <a:t>of Christ</a:t>
            </a:r>
            <a:r>
              <a:rPr lang="en-US" sz="1800" spc="0" dirty="0">
                <a:solidFill>
                  <a:srgbClr val="464646"/>
                </a:solidFill>
                <a:effectLst/>
                <a:latin typeface="Times New Roman" panose="02020603050405020304" pitchFamily="18" charset="0"/>
                <a:ea typeface="Times New Roman" panose="02020603050405020304" pitchFamily="18" charset="0"/>
              </a:rPr>
              <a:t>,</a:t>
            </a:r>
            <a:r>
              <a:rPr lang="en-US" sz="1800" spc="-35"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members in </a:t>
            </a:r>
            <a:r>
              <a:rPr lang="en-US" sz="1800" spc="-10" dirty="0">
                <a:solidFill>
                  <a:srgbClr val="1F211F"/>
                </a:solidFill>
                <a:effectLst/>
                <a:latin typeface="Times New Roman" panose="02020603050405020304" pitchFamily="18" charset="0"/>
                <a:ea typeface="Times New Roman" panose="02020603050405020304" pitchFamily="18" charset="0"/>
              </a:rPr>
              <a:t>particular.</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And God </a:t>
            </a:r>
            <a:r>
              <a:rPr lang="en-US" sz="1800" spc="0" dirty="0">
                <a:solidFill>
                  <a:srgbClr val="1F211F"/>
                </a:solidFill>
                <a:effectLst/>
                <a:latin typeface="Times New Roman" panose="02020603050405020304" pitchFamily="18" charset="0"/>
                <a:ea typeface="Times New Roman" panose="02020603050405020304" pitchFamily="18" charset="0"/>
              </a:rPr>
              <a:t>hath </a:t>
            </a:r>
            <a:r>
              <a:rPr lang="en-US" sz="1800" spc="0" dirty="0">
                <a:solidFill>
                  <a:srgbClr val="2F2F2F"/>
                </a:solidFill>
                <a:effectLst/>
                <a:latin typeface="Times New Roman" panose="02020603050405020304" pitchFamily="18" charset="0"/>
                <a:ea typeface="Times New Roman" panose="02020603050405020304" pitchFamily="18" charset="0"/>
              </a:rPr>
              <a:t>set</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some in </a:t>
            </a:r>
            <a:r>
              <a:rPr lang="en-US" sz="1800" spc="0" dirty="0">
                <a:solidFill>
                  <a:srgbClr val="1F211F"/>
                </a:solidFill>
                <a:effectLst/>
                <a:latin typeface="Times New Roman" panose="02020603050405020304" pitchFamily="18" charset="0"/>
                <a:ea typeface="Times New Roman" panose="02020603050405020304" pitchFamily="18" charset="0"/>
              </a:rPr>
              <a:t>the </a:t>
            </a:r>
            <a:r>
              <a:rPr lang="en-US" sz="1800" spc="0" dirty="0">
                <a:solidFill>
                  <a:srgbClr val="2F2F2F"/>
                </a:solidFill>
                <a:effectLst/>
                <a:latin typeface="Times New Roman" panose="02020603050405020304" pitchFamily="18" charset="0"/>
                <a:ea typeface="Times New Roman" panose="02020603050405020304" pitchFamily="18" charset="0"/>
              </a:rPr>
              <a:t>church,</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first </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apostles,</a:t>
            </a:r>
            <a:r>
              <a:rPr lang="en-IN" u="heavy" dirty="0">
                <a:uFill>
                  <a:solidFill>
                    <a:srgbClr val="2F2F2F"/>
                  </a:solidFill>
                </a:uFill>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Seco</a:t>
            </a:r>
            <a:r>
              <a:rPr lang="en-US" sz="1800" spc="-10" dirty="0">
                <a:solidFill>
                  <a:srgbClr val="080A08"/>
                </a:solidFill>
                <a:effectLst/>
                <a:latin typeface="Times New Roman" panose="02020603050405020304" pitchFamily="18" charset="0"/>
                <a:ea typeface="Times New Roman" panose="02020603050405020304" pitchFamily="18" charset="0"/>
              </a:rPr>
              <a:t>nda</a:t>
            </a:r>
            <a:r>
              <a:rPr lang="en-US" sz="1800" spc="-10" dirty="0">
                <a:solidFill>
                  <a:srgbClr val="2F2F2F"/>
                </a:solidFill>
                <a:effectLst/>
                <a:latin typeface="Times New Roman" panose="02020603050405020304" pitchFamily="18" charset="0"/>
                <a:ea typeface="Times New Roman" panose="02020603050405020304" pitchFamily="18" charset="0"/>
              </a:rPr>
              <a:t>rily </a:t>
            </a:r>
            <a:r>
              <a:rPr lang="en-US" sz="1800" u="sng" spc="-10" dirty="0">
                <a:solidFill>
                  <a:srgbClr val="2F2F2F"/>
                </a:solidFill>
                <a:effectLst/>
                <a:latin typeface="Times New Roman" panose="02020603050405020304" pitchFamily="18" charset="0"/>
                <a:ea typeface="Times New Roman" panose="02020603050405020304" pitchFamily="18" charset="0"/>
              </a:rPr>
              <a:t>prophets</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a:t>
            </a:r>
            <a:r>
              <a:rPr lang="en-US" sz="1800" dirty="0">
                <a:solidFill>
                  <a:srgbClr val="080A08"/>
                </a:solidFill>
                <a:effectLst/>
                <a:latin typeface="Times New Roman" panose="02020603050405020304" pitchFamily="18" charset="0"/>
                <a:ea typeface="Times New Roman" panose="02020603050405020304" pitchFamily="18" charset="0"/>
              </a:rPr>
              <a:t>h</a:t>
            </a:r>
            <a:r>
              <a:rPr lang="en-US" sz="1800" dirty="0">
                <a:solidFill>
                  <a:srgbClr val="2F2F2F"/>
                </a:solidFill>
                <a:effectLst/>
                <a:latin typeface="Times New Roman" panose="02020603050405020304" pitchFamily="18" charset="0"/>
                <a:ea typeface="Times New Roman" panose="02020603050405020304" pitchFamily="18" charset="0"/>
              </a:rPr>
              <a:t>ird</a:t>
            </a:r>
            <a:r>
              <a:rPr lang="en-US" sz="1800" dirty="0">
                <a:solidFill>
                  <a:srgbClr val="080A08"/>
                </a:solidFill>
                <a:effectLst/>
                <a:latin typeface="Times New Roman" panose="02020603050405020304" pitchFamily="18" charset="0"/>
                <a:ea typeface="Times New Roman" panose="02020603050405020304" pitchFamily="18" charset="0"/>
              </a:rPr>
              <a:t>ly</a:t>
            </a:r>
            <a:r>
              <a:rPr lang="en-US" sz="1800" spc="235" dirty="0">
                <a:solidFill>
                  <a:srgbClr val="080A08"/>
                </a:solidFill>
                <a:effectLst/>
                <a:latin typeface="Times New Roman" panose="02020603050405020304" pitchFamily="18" charset="0"/>
                <a:ea typeface="Times New Roman" panose="02020603050405020304" pitchFamily="18" charset="0"/>
              </a:rPr>
              <a:t> </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teachers</a:t>
            </a:r>
            <a:r>
              <a:rPr lang="en-US" sz="180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IN" dirty="0">
                <a:uFill>
                  <a:solidFill>
                    <a:srgbClr val="2F2F2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after that </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miracles,</a:t>
            </a:r>
            <a:r>
              <a:rPr lang="en-US" sz="1800"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then</a:t>
            </a:r>
            <a:r>
              <a:rPr lang="en-US" sz="1800" spc="-60"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gifts</a:t>
            </a:r>
            <a:r>
              <a:rPr lang="en-US" sz="1800" spc="-60"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of’</a:t>
            </a:r>
            <a:r>
              <a:rPr lang="en-US" spc="-65" dirty="0">
                <a:solidFill>
                  <a:srgbClr val="2F2F2F"/>
                </a:solidFill>
                <a:latin typeface="Times New Roman" panose="02020603050405020304" pitchFamily="18" charset="0"/>
                <a:ea typeface="Times New Roman" panose="02020603050405020304" pitchFamily="18" charset="0"/>
              </a:rPr>
              <a:t> </a:t>
            </a:r>
            <a:r>
              <a:rPr lang="en-US" sz="1800" u="heavy" spc="-1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healing</a:t>
            </a:r>
            <a:r>
              <a:rPr lang="en-US" sz="1800" u="heavy" spc="-10" dirty="0">
                <a:solidFill>
                  <a:srgbClr val="464646"/>
                </a:solidFill>
                <a:effectLst/>
                <a:uFill>
                  <a:solidFill>
                    <a:srgbClr val="464646"/>
                  </a:solidFill>
                </a:uFill>
                <a:latin typeface="Times New Roman" panose="02020603050405020304" pitchFamily="18" charset="0"/>
                <a:ea typeface="Times New Roman" panose="02020603050405020304" pitchFamily="18" charset="0"/>
              </a:rPr>
              <a:t>s,</a:t>
            </a:r>
            <a:r>
              <a:rPr lang="en-US" sz="1800" spc="-10" dirty="0">
                <a:solidFill>
                  <a:srgbClr val="464646"/>
                </a:solidFill>
                <a:effectLst/>
                <a:latin typeface="Times New Roman" panose="02020603050405020304" pitchFamily="18" charset="0"/>
                <a:ea typeface="Times New Roman" panose="02020603050405020304" pitchFamily="18" charset="0"/>
              </a:rPr>
              <a:t> </a:t>
            </a:r>
            <a:r>
              <a:rPr lang="en-US" sz="1800" b="1" u="heavy" spc="-1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helps</a:t>
            </a:r>
            <a:r>
              <a:rPr lang="en-US" sz="1800" spc="-10" dirty="0">
                <a:solidFill>
                  <a:srgbClr val="464646"/>
                </a:solidFill>
                <a:effectLst/>
                <a:latin typeface="Times New Roman" panose="02020603050405020304" pitchFamily="18" charset="0"/>
                <a:ea typeface="Times New Roman" panose="02020603050405020304" pitchFamily="18" charset="0"/>
              </a:rPr>
              <a:t>, </a:t>
            </a:r>
            <a:r>
              <a:rPr lang="en-US" sz="1800" u="heavy" spc="-1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governments,</a:t>
            </a:r>
            <a:r>
              <a:rPr lang="en-IN" spc="-10" dirty="0">
                <a:latin typeface="Times New Roman" panose="02020603050405020304" pitchFamily="18" charset="0"/>
                <a:ea typeface="Times New Roman" panose="02020603050405020304" pitchFamily="18" charset="0"/>
              </a:rPr>
              <a:t> </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diversities of tongues</a:t>
            </a:r>
            <a:r>
              <a:rPr lang="en-US" sz="1800" u="heavy"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3860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2983796"/>
            <a:ext cx="12260096" cy="3261352"/>
          </a:xfrm>
        </p:spPr>
        <p:txBody>
          <a:bodyPr>
            <a:normAutofit lnSpcReduction="10000"/>
          </a:bodyPr>
          <a:lstStyle/>
          <a:p>
            <a:pPr marL="5080" marR="3175">
              <a:spcBef>
                <a:spcPts val="445"/>
              </a:spcBef>
              <a:spcAft>
                <a:spcPts val="0"/>
              </a:spcAft>
            </a:pPr>
            <a:r>
              <a:rPr lang="en-US" sz="2200" b="1" dirty="0">
                <a:solidFill>
                  <a:srgbClr val="2F2F2F"/>
                </a:solidFill>
                <a:effectLst/>
                <a:latin typeface="Times New Roman" panose="02020603050405020304" pitchFamily="18" charset="0"/>
                <a:ea typeface="Times New Roman" panose="02020603050405020304" pitchFamily="18" charset="0"/>
              </a:rPr>
              <a:t>"Office</a:t>
            </a:r>
            <a:r>
              <a:rPr lang="en-US" sz="2200" b="1" spc="-50" dirty="0">
                <a:solidFill>
                  <a:srgbClr val="2F2F2F"/>
                </a:solidFill>
                <a:effectLst/>
                <a:latin typeface="Times New Roman" panose="02020603050405020304" pitchFamily="18" charset="0"/>
                <a:ea typeface="Times New Roman" panose="02020603050405020304" pitchFamily="18" charset="0"/>
              </a:rPr>
              <a:t> </a:t>
            </a:r>
            <a:r>
              <a:rPr lang="en-US" sz="2200" b="1" spc="-10" dirty="0">
                <a:solidFill>
                  <a:srgbClr val="1F211F"/>
                </a:solidFill>
                <a:effectLst/>
                <a:latin typeface="Times New Roman" panose="02020603050405020304" pitchFamily="18" charset="0"/>
                <a:ea typeface="Times New Roman" panose="02020603050405020304" pitchFamily="18" charset="0"/>
              </a:rPr>
              <a:t>Gifts"</a:t>
            </a:r>
            <a:endParaRPr lang="en-IN" sz="2200" b="1" dirty="0">
              <a:effectLst/>
              <a:latin typeface="Times New Roman" panose="02020603050405020304" pitchFamily="18" charset="0"/>
              <a:ea typeface="Times New Roman" panose="02020603050405020304" pitchFamily="18" charset="0"/>
            </a:endParaRPr>
          </a:p>
          <a:p>
            <a:pPr marL="5080">
              <a:spcBef>
                <a:spcPts val="195"/>
              </a:spcBef>
              <a:spcAft>
                <a:spcPts val="0"/>
              </a:spcAft>
            </a:pPr>
            <a:r>
              <a:rPr lang="en-US" sz="1800" dirty="0">
                <a:solidFill>
                  <a:srgbClr val="2F2F2F"/>
                </a:solidFill>
                <a:effectLst/>
                <a:latin typeface="Times New Roman" panose="02020603050405020304" pitchFamily="18" charset="0"/>
                <a:ea typeface="Times New Roman" panose="02020603050405020304" pitchFamily="18" charset="0"/>
              </a:rPr>
              <a:t>(7 are</a:t>
            </a:r>
            <a:r>
              <a:rPr lang="en-US" sz="1800" spc="24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listed</a:t>
            </a:r>
            <a:r>
              <a:rPr lang="en-US" sz="1800" spc="1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9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Roman</a:t>
            </a:r>
            <a:r>
              <a:rPr lang="en-US" sz="1800" dirty="0">
                <a:solidFill>
                  <a:srgbClr val="464646"/>
                </a:solidFill>
                <a:effectLst/>
                <a:latin typeface="Times New Roman" panose="02020603050405020304" pitchFamily="18" charset="0"/>
                <a:ea typeface="Times New Roman" panose="02020603050405020304" pitchFamily="18" charset="0"/>
              </a:rPr>
              <a:t>s</a:t>
            </a:r>
            <a:r>
              <a:rPr lang="en-US" sz="1800" spc="55" dirty="0">
                <a:solidFill>
                  <a:srgbClr val="464646"/>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12:4-</a:t>
            </a:r>
            <a:r>
              <a:rPr lang="en-US" sz="1800" spc="-35" dirty="0">
                <a:solidFill>
                  <a:srgbClr val="2F2F2F"/>
                </a:solidFill>
                <a:effectLst/>
                <a:latin typeface="Times New Roman" panose="02020603050405020304" pitchFamily="18" charset="0"/>
                <a:ea typeface="Times New Roman" panose="02020603050405020304" pitchFamily="18" charset="0"/>
              </a:rPr>
              <a:t>8)</a:t>
            </a:r>
            <a:endParaRPr lang="en-IN" sz="1800" dirty="0">
              <a:effectLst/>
              <a:latin typeface="Times New Roman" panose="02020603050405020304" pitchFamily="18" charset="0"/>
              <a:ea typeface="Times New Roman" panose="02020603050405020304" pitchFamily="18" charset="0"/>
            </a:endParaRPr>
          </a:p>
          <a:p>
            <a:pPr>
              <a:spcBef>
                <a:spcPts val="175"/>
              </a:spcBef>
            </a:pPr>
            <a:r>
              <a:rPr lang="en-US" sz="1800" dirty="0">
                <a:effectLst/>
                <a:latin typeface="Times New Roman" panose="02020603050405020304" pitchFamily="18" charset="0"/>
                <a:ea typeface="Times New Roman" panose="02020603050405020304" pitchFamily="18" charset="0"/>
              </a:rPr>
              <a:t> </a:t>
            </a:r>
          </a:p>
          <a:p>
            <a:pPr>
              <a:spcBef>
                <a:spcPts val="175"/>
              </a:spcBef>
            </a:pPr>
            <a:r>
              <a:rPr lang="en-US" sz="1800" dirty="0">
                <a:solidFill>
                  <a:srgbClr val="2F2F2F"/>
                </a:solidFill>
                <a:effectLst/>
                <a:latin typeface="Times New Roman" panose="02020603050405020304" pitchFamily="18" charset="0"/>
                <a:ea typeface="Times New Roman" panose="02020603050405020304" pitchFamily="18" charset="0"/>
              </a:rPr>
              <a:t>For</a:t>
            </a:r>
            <a:r>
              <a:rPr lang="en-US" sz="1800" spc="-2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as we</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have many members</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in</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one </a:t>
            </a:r>
            <a:r>
              <a:rPr lang="en-US" sz="1800" dirty="0">
                <a:solidFill>
                  <a:srgbClr val="1F211F"/>
                </a:solidFill>
                <a:effectLst/>
                <a:latin typeface="Times New Roman" panose="02020603050405020304" pitchFamily="18" charset="0"/>
                <a:ea typeface="Times New Roman" panose="02020603050405020304" pitchFamily="18" charset="0"/>
              </a:rPr>
              <a:t>body</a:t>
            </a:r>
            <a:r>
              <a:rPr lang="en-US" sz="1800" dirty="0">
                <a:solidFill>
                  <a:srgbClr val="464646"/>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and all </a:t>
            </a:r>
            <a:r>
              <a:rPr lang="en-US" sz="1800" dirty="0">
                <a:solidFill>
                  <a:srgbClr val="1F211F"/>
                </a:solidFill>
                <a:effectLst/>
                <a:latin typeface="Times New Roman" panose="02020603050405020304" pitchFamily="18" charset="0"/>
                <a:ea typeface="Times New Roman" panose="02020603050405020304" pitchFamily="18" charset="0"/>
              </a:rPr>
              <a:t>member</a:t>
            </a:r>
            <a:r>
              <a:rPr lang="en-US" sz="1800" spc="400"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have not </a:t>
            </a:r>
            <a:r>
              <a:rPr lang="en-US" sz="1800" dirty="0">
                <a:solidFill>
                  <a:srgbClr val="2F2F2F"/>
                </a:solidFill>
                <a:effectLst/>
                <a:latin typeface="Times New Roman" panose="02020603050405020304" pitchFamily="18" charset="0"/>
                <a:ea typeface="Times New Roman" panose="02020603050405020304" pitchFamily="18" charset="0"/>
              </a:rPr>
              <a:t>the same office: So we, being many,</a:t>
            </a:r>
            <a:r>
              <a:rPr lang="en-US" sz="1800" spc="20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 one </a:t>
            </a:r>
            <a:r>
              <a:rPr lang="en-US" sz="1800" dirty="0">
                <a:solidFill>
                  <a:srgbClr val="1F211F"/>
                </a:solidFill>
                <a:effectLst/>
                <a:latin typeface="Times New Roman" panose="02020603050405020304" pitchFamily="18" charset="0"/>
                <a:ea typeface="Times New Roman" panose="02020603050405020304" pitchFamily="18" charset="0"/>
              </a:rPr>
              <a:t>body </a:t>
            </a:r>
            <a:r>
              <a:rPr lang="en-US" sz="1800" dirty="0">
                <a:solidFill>
                  <a:srgbClr val="2F2F2F"/>
                </a:solidFill>
                <a:effectLst/>
                <a:latin typeface="Times New Roman" panose="02020603050405020304" pitchFamily="18" charset="0"/>
                <a:ea typeface="Times New Roman" panose="02020603050405020304" pitchFamily="18" charset="0"/>
              </a:rPr>
              <a:t>in Christ,</a:t>
            </a:r>
            <a:r>
              <a:rPr lang="en-US" sz="1800" spc="-9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and every one </a:t>
            </a:r>
            <a:r>
              <a:rPr lang="en-US" sz="1800" dirty="0">
                <a:solidFill>
                  <a:srgbClr val="1F211F"/>
                </a:solidFill>
                <a:effectLst/>
                <a:latin typeface="Times New Roman" panose="02020603050405020304" pitchFamily="18" charset="0"/>
                <a:ea typeface="Times New Roman" panose="02020603050405020304" pitchFamily="18" charset="0"/>
              </a:rPr>
              <a:t>members </a:t>
            </a:r>
            <a:r>
              <a:rPr lang="en-US" sz="1800" dirty="0">
                <a:solidFill>
                  <a:srgbClr val="2F2F2F"/>
                </a:solidFill>
                <a:effectLst/>
                <a:latin typeface="Times New Roman" panose="02020603050405020304" pitchFamily="18" charset="0"/>
                <a:ea typeface="Times New Roman" panose="02020603050405020304" pitchFamily="18" charset="0"/>
              </a:rPr>
              <a:t>one of another.</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Having </a:t>
            </a:r>
            <a:r>
              <a:rPr lang="en-US" sz="1800" spc="0" dirty="0">
                <a:solidFill>
                  <a:srgbClr val="1F211F"/>
                </a:solidFill>
                <a:effectLst/>
                <a:latin typeface="Times New Roman" panose="02020603050405020304" pitchFamily="18" charset="0"/>
                <a:ea typeface="Times New Roman" panose="02020603050405020304" pitchFamily="18" charset="0"/>
              </a:rPr>
              <a:t>then </a:t>
            </a:r>
            <a:r>
              <a:rPr lang="en-US" sz="1800" spc="0" dirty="0">
                <a:solidFill>
                  <a:srgbClr val="2F2F2F"/>
                </a:solidFill>
                <a:effectLst/>
                <a:latin typeface="Times New Roman" panose="02020603050405020304" pitchFamily="18" charset="0"/>
                <a:ea typeface="Times New Roman" panose="02020603050405020304" pitchFamily="18" charset="0"/>
              </a:rPr>
              <a:t>gifts differing </a:t>
            </a:r>
            <a:r>
              <a:rPr lang="en-US" sz="1800" spc="0" dirty="0">
                <a:solidFill>
                  <a:srgbClr val="1F211F"/>
                </a:solidFill>
                <a:effectLst/>
                <a:latin typeface="Times New Roman" panose="02020603050405020304" pitchFamily="18" charset="0"/>
                <a:ea typeface="Times New Roman" panose="02020603050405020304" pitchFamily="18" charset="0"/>
              </a:rPr>
              <a:t>according </a:t>
            </a:r>
            <a:r>
              <a:rPr lang="en-US" sz="1800" spc="0" dirty="0">
                <a:solidFill>
                  <a:srgbClr val="2F2F2F"/>
                </a:solidFill>
                <a:effectLst/>
                <a:latin typeface="Times New Roman" panose="02020603050405020304" pitchFamily="18" charset="0"/>
                <a:ea typeface="Times New Roman" panose="02020603050405020304" pitchFamily="18" charset="0"/>
              </a:rPr>
              <a:t>to the grace </a:t>
            </a:r>
            <a:r>
              <a:rPr lang="en-US" sz="1800" spc="0" dirty="0">
                <a:solidFill>
                  <a:srgbClr val="1F211F"/>
                </a:solidFill>
                <a:effectLst/>
                <a:latin typeface="Times New Roman" panose="02020603050405020304" pitchFamily="18" charset="0"/>
                <a:ea typeface="Times New Roman" panose="02020603050405020304" pitchFamily="18" charset="0"/>
              </a:rPr>
              <a:t>that </a:t>
            </a:r>
            <a:r>
              <a:rPr lang="en-US" sz="1800" spc="0" dirty="0">
                <a:solidFill>
                  <a:srgbClr val="2F2F2F"/>
                </a:solidFill>
                <a:effectLst/>
                <a:latin typeface="Times New Roman" panose="02020603050405020304" pitchFamily="18" charset="0"/>
                <a:ea typeface="Times New Roman" panose="02020603050405020304" pitchFamily="18" charset="0"/>
              </a:rPr>
              <a:t>is</a:t>
            </a:r>
            <a:r>
              <a:rPr lang="en-US" sz="1800" spc="-2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given </a:t>
            </a:r>
            <a:r>
              <a:rPr lang="en-US" sz="1800" spc="0" dirty="0">
                <a:solidFill>
                  <a:srgbClr val="1F211F"/>
                </a:solidFill>
                <a:effectLst/>
                <a:latin typeface="Times New Roman" panose="02020603050405020304" pitchFamily="18" charset="0"/>
                <a:ea typeface="Times New Roman" panose="02020603050405020304" pitchFamily="18" charset="0"/>
              </a:rPr>
              <a:t>to us,</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whether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prophecy</a:t>
            </a:r>
            <a:r>
              <a:rPr lang="en-US" sz="1800" spc="0" dirty="0">
                <a:solidFill>
                  <a:srgbClr val="464646"/>
                </a:solidFill>
                <a:effectLst/>
                <a:latin typeface="Times New Roman" panose="02020603050405020304" pitchFamily="18" charset="0"/>
                <a:ea typeface="Times New Roman" panose="02020603050405020304" pitchFamily="18" charset="0"/>
              </a:rPr>
              <a:t>,</a:t>
            </a:r>
            <a:r>
              <a:rPr lang="en-US" sz="1800" spc="-5"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let </a:t>
            </a:r>
            <a:r>
              <a:rPr lang="en-US" sz="1800" spc="0" dirty="0">
                <a:solidFill>
                  <a:srgbClr val="2F2F2F"/>
                </a:solidFill>
                <a:effectLst/>
                <a:latin typeface="Times New Roman" panose="02020603050405020304" pitchFamily="18" charset="0"/>
                <a:ea typeface="Times New Roman" panose="02020603050405020304" pitchFamily="18" charset="0"/>
              </a:rPr>
              <a:t>us </a:t>
            </a:r>
            <a:r>
              <a:rPr lang="en-US" sz="1800" spc="0" dirty="0">
                <a:solidFill>
                  <a:srgbClr val="080A08"/>
                </a:solidFill>
                <a:effectLst/>
                <a:latin typeface="Times New Roman" panose="02020603050405020304" pitchFamily="18" charset="0"/>
                <a:ea typeface="Times New Roman" panose="02020603050405020304" pitchFamily="18" charset="0"/>
              </a:rPr>
              <a:t>prophesy </a:t>
            </a:r>
            <a:r>
              <a:rPr lang="en-US" sz="1800" spc="0" dirty="0">
                <a:solidFill>
                  <a:srgbClr val="1F211F"/>
                </a:solidFill>
                <a:effectLst/>
                <a:latin typeface="Times New Roman" panose="02020603050405020304" pitchFamily="18" charset="0"/>
                <a:ea typeface="Times New Roman" panose="02020603050405020304" pitchFamily="18" charset="0"/>
              </a:rPr>
              <a:t>according to the proportion of </a:t>
            </a:r>
            <a:r>
              <a:rPr lang="en-US" sz="1800" spc="-10" dirty="0">
                <a:solidFill>
                  <a:srgbClr val="2F2F2F"/>
                </a:solidFill>
                <a:effectLst/>
                <a:latin typeface="Times New Roman" panose="02020603050405020304" pitchFamily="18" charset="0"/>
                <a:ea typeface="Times New Roman" panose="02020603050405020304" pitchFamily="18" charset="0"/>
              </a:rPr>
              <a:t>faith</a:t>
            </a:r>
            <a:r>
              <a:rPr lang="en-US" sz="1800" b="1" spc="-1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Or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ministry</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let us </a:t>
            </a:r>
            <a:r>
              <a:rPr lang="en-US" sz="1800" spc="0" dirty="0">
                <a:solidFill>
                  <a:srgbClr val="2F2F2F"/>
                </a:solidFill>
                <a:effectLst/>
                <a:latin typeface="Times New Roman" panose="02020603050405020304" pitchFamily="18" charset="0"/>
                <a:ea typeface="Times New Roman" panose="02020603050405020304" pitchFamily="18" charset="0"/>
              </a:rPr>
              <a:t>wait</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on our ministering: or </a:t>
            </a:r>
            <a:r>
              <a:rPr lang="en-US" sz="1800" spc="0" dirty="0">
                <a:solidFill>
                  <a:srgbClr val="1F211F"/>
                </a:solidFill>
                <a:effectLst/>
                <a:latin typeface="Times New Roman" panose="02020603050405020304" pitchFamily="18" charset="0"/>
                <a:ea typeface="Times New Roman" panose="02020603050405020304" pitchFamily="18" charset="0"/>
              </a:rPr>
              <a:t>he </a:t>
            </a:r>
            <a:r>
              <a:rPr lang="en-US" sz="1800" spc="0" dirty="0">
                <a:solidFill>
                  <a:srgbClr val="2F2F2F"/>
                </a:solidFill>
                <a:effectLst/>
                <a:latin typeface="Times New Roman" panose="02020603050405020304" pitchFamily="18" charset="0"/>
                <a:ea typeface="Times New Roman" panose="02020603050405020304" pitchFamily="18" charset="0"/>
              </a:rPr>
              <a:t>that </a:t>
            </a:r>
            <a:r>
              <a:rPr lang="en-US" sz="1800" b="1" u="heavy" spc="0" dirty="0">
                <a:solidFill>
                  <a:srgbClr val="1F211F"/>
                </a:solidFill>
                <a:effectLst/>
                <a:uFill>
                  <a:solidFill>
                    <a:srgbClr val="464646"/>
                  </a:solidFill>
                </a:uFill>
                <a:latin typeface="Times New Roman" panose="02020603050405020304" pitchFamily="18" charset="0"/>
                <a:ea typeface="Times New Roman" panose="02020603050405020304" pitchFamily="18" charset="0"/>
              </a:rPr>
              <a:t>teaches</a:t>
            </a:r>
            <a:r>
              <a:rPr lang="en-US" sz="1800" spc="0"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on </a:t>
            </a:r>
            <a:r>
              <a:rPr lang="en-US" sz="1800" spc="0" dirty="0">
                <a:solidFill>
                  <a:srgbClr val="1F211F"/>
                </a:solidFill>
                <a:effectLst/>
                <a:latin typeface="Times New Roman" panose="02020603050405020304" pitchFamily="18" charset="0"/>
                <a:ea typeface="Times New Roman" panose="02020603050405020304" pitchFamily="18" charset="0"/>
              </a:rPr>
              <a:t>teaching;</a:t>
            </a:r>
            <a:r>
              <a:rPr lang="en-IN" dirty="0">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Or</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he</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that</a:t>
            </a:r>
            <a:r>
              <a:rPr lang="en-US" sz="1800" spc="90" dirty="0">
                <a:solidFill>
                  <a:srgbClr val="1F211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exhorts</a:t>
            </a:r>
            <a:r>
              <a:rPr lang="en-US" sz="1800"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5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on</a:t>
            </a:r>
            <a:r>
              <a:rPr lang="en-US" sz="1800" spc="20" dirty="0">
                <a:solidFill>
                  <a:srgbClr val="1F211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exhortation:</a:t>
            </a:r>
            <a:r>
              <a:rPr lang="en-IN" dirty="0">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he that</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gives</a:t>
            </a:r>
            <a:r>
              <a:rPr lang="en-US" sz="1800"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1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let</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him do </a:t>
            </a:r>
            <a:r>
              <a:rPr lang="en-US" sz="1800" dirty="0">
                <a:solidFill>
                  <a:srgbClr val="080A08"/>
                </a:solidFill>
                <a:effectLst/>
                <a:latin typeface="Times New Roman" panose="02020603050405020304" pitchFamily="18" charset="0"/>
                <a:ea typeface="Times New Roman" panose="02020603050405020304" pitchFamily="18" charset="0"/>
              </a:rPr>
              <a:t>it </a:t>
            </a:r>
            <a:r>
              <a:rPr lang="en-US" sz="1800" dirty="0">
                <a:solidFill>
                  <a:srgbClr val="2F2F2F"/>
                </a:solidFill>
                <a:effectLst/>
                <a:latin typeface="Times New Roman" panose="02020603050405020304" pitchFamily="18" charset="0"/>
                <a:ea typeface="Times New Roman" panose="02020603050405020304" pitchFamily="18" charset="0"/>
              </a:rPr>
              <a:t>with</a:t>
            </a:r>
            <a:r>
              <a:rPr lang="en-US" sz="1800" dirty="0">
                <a:solidFill>
                  <a:srgbClr val="1F211F"/>
                </a:solidFill>
                <a:effectLst/>
                <a:latin typeface="Times New Roman" panose="02020603050405020304" pitchFamily="18" charset="0"/>
                <a:ea typeface="Times New Roman" panose="02020603050405020304" pitchFamily="18" charset="0"/>
              </a:rPr>
              <a:t> simplicity</a:t>
            </a:r>
            <a:r>
              <a:rPr lang="en-US" sz="1800" dirty="0">
                <a:solidFill>
                  <a:srgbClr val="2F2F2F"/>
                </a:solidFill>
                <a:effectLst/>
                <a:latin typeface="Times New Roman" panose="02020603050405020304" pitchFamily="18" charset="0"/>
                <a:ea typeface="Times New Roman" panose="02020603050405020304" pitchFamily="18" charset="0"/>
              </a:rPr>
              <a:t>; he that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rules</a:t>
            </a:r>
            <a:r>
              <a:rPr lang="en-US" sz="1800"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a:t>
            </a:r>
            <a:r>
              <a:rPr lang="en-US" u="sng" dirty="0">
                <a:solidFill>
                  <a:srgbClr val="1F211F"/>
                </a:solidFill>
                <a:uFill>
                  <a:solidFill>
                    <a:srgbClr val="1F211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with diligence; he</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that</a:t>
            </a:r>
            <a:r>
              <a:rPr lang="en-US" sz="1800" spc="-45"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shows</a:t>
            </a:r>
            <a:r>
              <a:rPr lang="en-US" sz="1800" spc="8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mercy</a:t>
            </a:r>
            <a:r>
              <a:rPr lang="en-US" sz="1800" dirty="0">
                <a:solidFill>
                  <a:srgbClr val="2F2F2F"/>
                </a:solidFill>
                <a:effectLst/>
                <a:latin typeface="Times New Roman" panose="02020603050405020304" pitchFamily="18" charset="0"/>
                <a:ea typeface="Times New Roman" panose="02020603050405020304" pitchFamily="18" charset="0"/>
              </a:rPr>
              <a:t>,</a:t>
            </a:r>
            <a:r>
              <a:rPr lang="en-US" sz="1800" spc="4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with</a:t>
            </a:r>
            <a:r>
              <a:rPr lang="en-US" sz="1800" spc="15" dirty="0">
                <a:solidFill>
                  <a:srgbClr val="1F211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c</a:t>
            </a:r>
            <a:r>
              <a:rPr lang="en-US" sz="1800" spc="-10" dirty="0">
                <a:solidFill>
                  <a:srgbClr val="080A08"/>
                </a:solidFill>
                <a:effectLst/>
                <a:latin typeface="Times New Roman" panose="02020603050405020304" pitchFamily="18" charset="0"/>
                <a:ea typeface="Times New Roman" panose="02020603050405020304" pitchFamily="18" charset="0"/>
              </a:rPr>
              <a:t>h</a:t>
            </a:r>
            <a:r>
              <a:rPr lang="en-US" sz="1800" spc="-10" dirty="0">
                <a:solidFill>
                  <a:srgbClr val="2F2F2F"/>
                </a:solidFill>
                <a:effectLst/>
                <a:latin typeface="Times New Roman" panose="02020603050405020304" pitchFamily="18" charset="0"/>
                <a:ea typeface="Times New Roman" panose="02020603050405020304" pitchFamily="18" charset="0"/>
              </a:rPr>
              <a:t>eerfulness.</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20188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1566153"/>
            <a:ext cx="8561747" cy="1605065"/>
          </a:xfrm>
        </p:spPr>
        <p:txBody>
          <a:bodyPr>
            <a:normAutofit/>
          </a:bodyPr>
          <a:lstStyle/>
          <a:p>
            <a:r>
              <a:rPr lang="en-US" sz="4800" dirty="0"/>
              <a:t>Four Lists of “Gifts” found in the Bible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68096" y="3110252"/>
            <a:ext cx="12260096" cy="3261352"/>
          </a:xfrm>
        </p:spPr>
        <p:txBody>
          <a:bodyPr>
            <a:normAutofit/>
          </a:bodyPr>
          <a:lstStyle/>
          <a:p>
            <a:pPr marL="434975" marR="432435">
              <a:spcBef>
                <a:spcPts val="445"/>
              </a:spcBef>
              <a:spcAft>
                <a:spcPts val="0"/>
              </a:spcAft>
            </a:pPr>
            <a:r>
              <a:rPr lang="en-US" sz="2800" b="1" dirty="0">
                <a:solidFill>
                  <a:srgbClr val="2F2F2F"/>
                </a:solidFill>
                <a:effectLst/>
                <a:latin typeface="Times New Roman" panose="02020603050405020304" pitchFamily="18" charset="0"/>
                <a:ea typeface="Times New Roman" panose="02020603050405020304" pitchFamily="18" charset="0"/>
              </a:rPr>
              <a:t>"Manifestations</a:t>
            </a:r>
            <a:r>
              <a:rPr lang="en-US" sz="2800" b="1" spc="-25" dirty="0">
                <a:solidFill>
                  <a:srgbClr val="2F2F2F"/>
                </a:solidFill>
                <a:effectLst/>
                <a:latin typeface="Times New Roman" panose="02020603050405020304" pitchFamily="18" charset="0"/>
                <a:ea typeface="Times New Roman" panose="02020603050405020304" pitchFamily="18" charset="0"/>
              </a:rPr>
              <a:t> </a:t>
            </a:r>
            <a:r>
              <a:rPr lang="en-US" sz="2800" b="1" dirty="0">
                <a:solidFill>
                  <a:srgbClr val="1F211F"/>
                </a:solidFill>
                <a:effectLst/>
                <a:latin typeface="Times New Roman" panose="02020603050405020304" pitchFamily="18" charset="0"/>
                <a:ea typeface="Times New Roman" panose="02020603050405020304" pitchFamily="18" charset="0"/>
              </a:rPr>
              <a:t>of the</a:t>
            </a:r>
            <a:r>
              <a:rPr lang="en-US" sz="2800" b="1" spc="-25" dirty="0">
                <a:solidFill>
                  <a:srgbClr val="1F211F"/>
                </a:solidFill>
                <a:effectLst/>
                <a:latin typeface="Times New Roman" panose="02020603050405020304" pitchFamily="18" charset="0"/>
                <a:ea typeface="Times New Roman" panose="02020603050405020304" pitchFamily="18" charset="0"/>
              </a:rPr>
              <a:t> </a:t>
            </a:r>
            <a:r>
              <a:rPr lang="en-US" sz="2800" b="1" dirty="0">
                <a:solidFill>
                  <a:srgbClr val="2F2F2F"/>
                </a:solidFill>
                <a:effectLst/>
                <a:latin typeface="Times New Roman" panose="02020603050405020304" pitchFamily="18" charset="0"/>
                <a:ea typeface="Times New Roman" panose="02020603050405020304" pitchFamily="18" charset="0"/>
              </a:rPr>
              <a:t>Spirit" </a:t>
            </a:r>
            <a:r>
              <a:rPr lang="en-US" sz="2800" b="1" dirty="0">
                <a:solidFill>
                  <a:srgbClr val="1F211F"/>
                </a:solidFill>
                <a:effectLst/>
                <a:latin typeface="Times New Roman" panose="02020603050405020304" pitchFamily="18" charset="0"/>
                <a:ea typeface="Times New Roman" panose="02020603050405020304" pitchFamily="18" charset="0"/>
              </a:rPr>
              <a:t>or </a:t>
            </a:r>
            <a:r>
              <a:rPr lang="en-US" sz="2800" b="1" dirty="0">
                <a:solidFill>
                  <a:srgbClr val="2F2F2F"/>
                </a:solidFill>
                <a:effectLst/>
                <a:latin typeface="Times New Roman" panose="02020603050405020304" pitchFamily="18" charset="0"/>
                <a:ea typeface="Times New Roman" panose="02020603050405020304" pitchFamily="18" charset="0"/>
              </a:rPr>
              <a:t>"Spiritua</a:t>
            </a:r>
            <a:r>
              <a:rPr lang="en-US" sz="2800" b="1" dirty="0">
                <a:solidFill>
                  <a:srgbClr val="080A08"/>
                </a:solidFill>
                <a:effectLst/>
                <a:latin typeface="Times New Roman" panose="02020603050405020304" pitchFamily="18" charset="0"/>
                <a:ea typeface="Times New Roman" panose="02020603050405020304" pitchFamily="18" charset="0"/>
              </a:rPr>
              <a:t>l </a:t>
            </a:r>
            <a:r>
              <a:rPr lang="en-US" sz="2800" b="1" dirty="0">
                <a:solidFill>
                  <a:srgbClr val="1F211F"/>
                </a:solidFill>
                <a:effectLst/>
                <a:latin typeface="Times New Roman" panose="02020603050405020304" pitchFamily="18" charset="0"/>
                <a:ea typeface="Times New Roman" panose="02020603050405020304" pitchFamily="18" charset="0"/>
              </a:rPr>
              <a:t>Gifts"</a:t>
            </a:r>
            <a:endParaRPr lang="en-IN" sz="2800" b="1" dirty="0">
              <a:effectLst/>
              <a:latin typeface="Times New Roman" panose="02020603050405020304" pitchFamily="18" charset="0"/>
              <a:ea typeface="Times New Roman" panose="02020603050405020304" pitchFamily="18" charset="0"/>
            </a:endParaRPr>
          </a:p>
          <a:p>
            <a:pPr marL="434975" marR="433070">
              <a:spcBef>
                <a:spcPts val="155"/>
              </a:spcBef>
              <a:spcAft>
                <a:spcPts val="0"/>
              </a:spcAft>
            </a:pPr>
            <a:r>
              <a:rPr lang="en-US" sz="1800" dirty="0">
                <a:solidFill>
                  <a:srgbClr val="464646"/>
                </a:solidFill>
                <a:effectLst/>
                <a:latin typeface="Times New Roman" panose="02020603050405020304" pitchFamily="18" charset="0"/>
                <a:ea typeface="Times New Roman" panose="02020603050405020304" pitchFamily="18" charset="0"/>
              </a:rPr>
              <a:t>(9</a:t>
            </a:r>
            <a:r>
              <a:rPr lang="en-US" sz="1800" spc="-35" dirty="0">
                <a:solidFill>
                  <a:srgbClr val="464646"/>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are</a:t>
            </a:r>
            <a:r>
              <a:rPr lang="en-US" sz="1800" spc="1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li</a:t>
            </a:r>
            <a:r>
              <a:rPr lang="en-US" sz="1800" dirty="0">
                <a:solidFill>
                  <a:srgbClr val="464646"/>
                </a:solidFill>
                <a:effectLst/>
                <a:latin typeface="Times New Roman" panose="02020603050405020304" pitchFamily="18" charset="0"/>
                <a:ea typeface="Times New Roman" panose="02020603050405020304" pitchFamily="18" charset="0"/>
              </a:rPr>
              <a:t>s</a:t>
            </a:r>
            <a:r>
              <a:rPr lang="en-US" sz="1800" dirty="0">
                <a:solidFill>
                  <a:srgbClr val="1F211F"/>
                </a:solidFill>
                <a:effectLst/>
                <a:latin typeface="Times New Roman" panose="02020603050405020304" pitchFamily="18" charset="0"/>
                <a:ea typeface="Times New Roman" panose="02020603050405020304" pitchFamily="18" charset="0"/>
              </a:rPr>
              <a:t>ted</a:t>
            </a:r>
            <a:r>
              <a:rPr lang="en-US" sz="1800" spc="35"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in</a:t>
            </a:r>
            <a:r>
              <a:rPr lang="en-US" sz="1800" spc="25" dirty="0">
                <a:solidFill>
                  <a:srgbClr val="1F211F"/>
                </a:solidFill>
                <a:effectLst/>
                <a:latin typeface="Times New Roman" panose="02020603050405020304" pitchFamily="18" charset="0"/>
                <a:ea typeface="Times New Roman" panose="02020603050405020304" pitchFamily="18" charset="0"/>
              </a:rPr>
              <a:t> </a:t>
            </a:r>
            <a:r>
              <a:rPr lang="en-US" spc="25" dirty="0">
                <a:solidFill>
                  <a:srgbClr val="2F2F2F"/>
                </a:solidFill>
                <a:latin typeface="Times New Roman" panose="02020603050405020304" pitchFamily="18" charset="0"/>
                <a:ea typeface="Times New Roman" panose="02020603050405020304" pitchFamily="18" charset="0"/>
              </a:rPr>
              <a:t>1 </a:t>
            </a:r>
            <a:r>
              <a:rPr lang="en-US" sz="1800" dirty="0">
                <a:solidFill>
                  <a:srgbClr val="2F2F2F"/>
                </a:solidFill>
                <a:effectLst/>
                <a:latin typeface="Times New Roman" panose="02020603050405020304" pitchFamily="18" charset="0"/>
                <a:ea typeface="Times New Roman" panose="02020603050405020304" pitchFamily="18" charset="0"/>
              </a:rPr>
              <a:t>Corinthians</a:t>
            </a:r>
            <a:r>
              <a:rPr lang="en-US" sz="1800" spc="35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12:8-</a:t>
            </a:r>
            <a:r>
              <a:rPr lang="en-US" sz="1800" spc="-25" dirty="0">
                <a:solidFill>
                  <a:srgbClr val="2F2F2F"/>
                </a:solidFill>
                <a:effectLst/>
                <a:latin typeface="Times New Roman" panose="02020603050405020304" pitchFamily="18" charset="0"/>
                <a:ea typeface="Times New Roman" panose="02020603050405020304" pitchFamily="18" charset="0"/>
              </a:rPr>
              <a:t>10)</a:t>
            </a:r>
            <a:endParaRPr lang="en-IN" sz="1800" dirty="0">
              <a:effectLst/>
              <a:latin typeface="Times New Roman" panose="02020603050405020304" pitchFamily="18" charset="0"/>
              <a:ea typeface="Times New Roman" panose="02020603050405020304" pitchFamily="18" charset="0"/>
            </a:endParaRPr>
          </a:p>
          <a:p>
            <a:pPr>
              <a:spcBef>
                <a:spcPts val="60"/>
              </a:spcBef>
            </a:pPr>
            <a:r>
              <a:rPr lang="en-US" sz="1800" dirty="0">
                <a:effectLst/>
                <a:latin typeface="Times New Roman" panose="02020603050405020304" pitchFamily="18"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pPr lvl="0">
              <a:tabLst>
                <a:tab pos="302895" algn="l"/>
              </a:tabLst>
            </a:pPr>
            <a:r>
              <a:rPr lang="en-US" sz="1800" spc="0" dirty="0">
                <a:solidFill>
                  <a:srgbClr val="2F2F2F"/>
                </a:solidFill>
                <a:effectLst/>
                <a:latin typeface="Times New Roman" panose="02020603050405020304" pitchFamily="18" charset="0"/>
                <a:ea typeface="Times New Roman" panose="02020603050405020304" pitchFamily="18" charset="0"/>
              </a:rPr>
              <a:t>For</a:t>
            </a:r>
            <a:r>
              <a:rPr lang="en-US" sz="1800" spc="6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to</a:t>
            </a:r>
            <a:r>
              <a:rPr lang="en-US" sz="1800" spc="-1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o</a:t>
            </a:r>
            <a:r>
              <a:rPr lang="en-US" sz="1800" spc="0" dirty="0">
                <a:solidFill>
                  <a:srgbClr val="080A08"/>
                </a:solidFill>
                <a:effectLst/>
                <a:latin typeface="Times New Roman" panose="02020603050405020304" pitchFamily="18" charset="0"/>
                <a:ea typeface="Times New Roman" panose="02020603050405020304" pitchFamily="18" charset="0"/>
              </a:rPr>
              <a:t>n</a:t>
            </a:r>
            <a:r>
              <a:rPr lang="en-US" sz="1800" spc="0" dirty="0">
                <a:solidFill>
                  <a:srgbClr val="2F2F2F"/>
                </a:solidFill>
                <a:effectLst/>
                <a:latin typeface="Times New Roman" panose="02020603050405020304" pitchFamily="18" charset="0"/>
                <a:ea typeface="Times New Roman" panose="02020603050405020304" pitchFamily="18" charset="0"/>
              </a:rPr>
              <a:t>e</a:t>
            </a:r>
            <a:r>
              <a:rPr lang="en-US" sz="1800" spc="0" dirty="0">
                <a:solidFill>
                  <a:srgbClr val="1F211F"/>
                </a:solidFill>
                <a:effectLst/>
                <a:latin typeface="Times New Roman" panose="02020603050405020304" pitchFamily="18" charset="0"/>
                <a:ea typeface="Times New Roman" panose="02020603050405020304" pitchFamily="18" charset="0"/>
              </a:rPr>
              <a:t> is </a:t>
            </a:r>
            <a:r>
              <a:rPr lang="en-US" sz="1800" spc="0" dirty="0">
                <a:solidFill>
                  <a:srgbClr val="2F2F2F"/>
                </a:solidFill>
                <a:effectLst/>
                <a:latin typeface="Times New Roman" panose="02020603050405020304" pitchFamily="18" charset="0"/>
                <a:ea typeface="Times New Roman" panose="02020603050405020304" pitchFamily="18" charset="0"/>
              </a:rPr>
              <a:t>g</a:t>
            </a:r>
            <a:r>
              <a:rPr lang="en-US" sz="1800" spc="0" dirty="0">
                <a:solidFill>
                  <a:srgbClr val="080A08"/>
                </a:solidFill>
                <a:effectLst/>
                <a:latin typeface="Times New Roman" panose="02020603050405020304" pitchFamily="18" charset="0"/>
                <a:ea typeface="Times New Roman" panose="02020603050405020304" pitchFamily="18" charset="0"/>
              </a:rPr>
              <a:t>i</a:t>
            </a:r>
            <a:r>
              <a:rPr lang="en-US" sz="1800" spc="0" dirty="0">
                <a:solidFill>
                  <a:srgbClr val="2F2F2F"/>
                </a:solidFill>
                <a:effectLst/>
                <a:latin typeface="Times New Roman" panose="02020603050405020304" pitchFamily="18" charset="0"/>
                <a:ea typeface="Times New Roman" panose="02020603050405020304" pitchFamily="18" charset="0"/>
              </a:rPr>
              <a:t>ven</a:t>
            </a:r>
            <a:r>
              <a:rPr lang="en-US" sz="1800" spc="4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by </a:t>
            </a:r>
            <a:r>
              <a:rPr lang="en-US" sz="1800" spc="0" dirty="0">
                <a:solidFill>
                  <a:srgbClr val="1F211F"/>
                </a:solidFill>
                <a:effectLst/>
                <a:latin typeface="Times New Roman" panose="02020603050405020304" pitchFamily="18" charset="0"/>
                <a:ea typeface="Times New Roman" panose="02020603050405020304" pitchFamily="18" charset="0"/>
              </a:rPr>
              <a:t>the</a:t>
            </a:r>
            <a:r>
              <a:rPr lang="en-US" sz="1800" spc="0" dirty="0">
                <a:solidFill>
                  <a:srgbClr val="2F2F2F"/>
                </a:solidFill>
                <a:effectLst/>
                <a:latin typeface="Times New Roman" panose="02020603050405020304" pitchFamily="18" charset="0"/>
                <a:ea typeface="Times New Roman" panose="02020603050405020304" pitchFamily="18" charset="0"/>
              </a:rPr>
              <a:t> Spirit </a:t>
            </a:r>
            <a:r>
              <a:rPr lang="en-US" sz="1800" spc="0" dirty="0">
                <a:solidFill>
                  <a:srgbClr val="1F211F"/>
                </a:solidFill>
                <a:effectLst/>
                <a:latin typeface="Times New Roman" panose="02020603050405020304" pitchFamily="18" charset="0"/>
                <a:ea typeface="Times New Roman" panose="02020603050405020304" pitchFamily="18" charset="0"/>
              </a:rPr>
              <a:t>the</a:t>
            </a:r>
            <a:r>
              <a:rPr lang="en-US" sz="1800" spc="-10" dirty="0">
                <a:solidFill>
                  <a:srgbClr val="1F211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word</a:t>
            </a:r>
            <a:r>
              <a:rPr lang="en-US" sz="1800" b="1" u="heavy" spc="5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 </a:t>
            </a:r>
            <a:r>
              <a:rPr lang="en-US" sz="1800" b="1" u="heavy"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of wisdom</a:t>
            </a:r>
            <a:r>
              <a:rPr lang="en-US" sz="1800"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 another </a:t>
            </a:r>
            <a:r>
              <a:rPr lang="en-US" sz="1800" dirty="0">
                <a:solidFill>
                  <a:srgbClr val="1F211F"/>
                </a:solidFill>
                <a:effectLst/>
                <a:latin typeface="Times New Roman" panose="02020603050405020304" pitchFamily="18" charset="0"/>
                <a:ea typeface="Times New Roman" panose="02020603050405020304" pitchFamily="18" charset="0"/>
              </a:rPr>
              <a:t>the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word of</a:t>
            </a:r>
            <a:r>
              <a:rPr lang="en-US" sz="1800" b="1" u="heavy" spc="200"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knowledge</a:t>
            </a:r>
            <a:r>
              <a:rPr lang="en-US" sz="1800" b="1"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b</a:t>
            </a:r>
            <a:r>
              <a:rPr lang="en-US" sz="1800" dirty="0">
                <a:solidFill>
                  <a:srgbClr val="464646"/>
                </a:solidFill>
                <a:effectLst/>
                <a:latin typeface="Times New Roman" panose="02020603050405020304" pitchFamily="18" charset="0"/>
                <a:ea typeface="Times New Roman" panose="02020603050405020304" pitchFamily="18" charset="0"/>
              </a:rPr>
              <a:t>y </a:t>
            </a:r>
            <a:r>
              <a:rPr lang="en-US" sz="1800" dirty="0">
                <a:solidFill>
                  <a:srgbClr val="1F211F"/>
                </a:solidFill>
                <a:effectLst/>
                <a:latin typeface="Times New Roman" panose="02020603050405020304" pitchFamily="18" charset="0"/>
                <a:ea typeface="Times New Roman" panose="02020603050405020304" pitchFamily="18" charset="0"/>
              </a:rPr>
              <a:t>the </a:t>
            </a:r>
            <a:r>
              <a:rPr lang="en-US" sz="1800" dirty="0">
                <a:solidFill>
                  <a:srgbClr val="2F2F2F"/>
                </a:solidFill>
                <a:effectLst/>
                <a:latin typeface="Times New Roman" panose="02020603050405020304" pitchFamily="18" charset="0"/>
                <a:ea typeface="Times New Roman" panose="02020603050405020304" pitchFamily="18" charset="0"/>
              </a:rPr>
              <a:t>same </a:t>
            </a:r>
            <a:r>
              <a:rPr lang="en-US" sz="1800" spc="-10" dirty="0">
                <a:solidFill>
                  <a:srgbClr val="2F2F2F"/>
                </a:solidFill>
                <a:effectLst/>
                <a:latin typeface="Times New Roman" panose="02020603050405020304" pitchFamily="18" charset="0"/>
                <a:ea typeface="Times New Roman" panose="02020603050405020304" pitchFamily="18" charset="0"/>
              </a:rPr>
              <a:t>Spirit;</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To</a:t>
            </a:r>
            <a:r>
              <a:rPr lang="en-US" sz="1800" spc="20"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another</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faith</a:t>
            </a:r>
            <a:r>
              <a:rPr lang="en-US" sz="1800" spc="60" dirty="0">
                <a:solidFill>
                  <a:srgbClr val="1F211F"/>
                </a:solidFill>
                <a:effectLst/>
                <a:latin typeface="Times New Roman" panose="02020603050405020304" pitchFamily="18" charset="0"/>
                <a:ea typeface="Times New Roman" panose="02020603050405020304" pitchFamily="18" charset="0"/>
              </a:rPr>
              <a:t> </a:t>
            </a:r>
            <a:r>
              <a:rPr lang="en-US" sz="1800" spc="0" dirty="0">
                <a:solidFill>
                  <a:srgbClr val="1F211F"/>
                </a:solidFill>
                <a:effectLst/>
                <a:latin typeface="Times New Roman" panose="02020603050405020304" pitchFamily="18" charset="0"/>
                <a:ea typeface="Times New Roman" panose="02020603050405020304" pitchFamily="18" charset="0"/>
              </a:rPr>
              <a:t>b</a:t>
            </a:r>
            <a:r>
              <a:rPr lang="en-US" sz="1800" spc="0" dirty="0">
                <a:solidFill>
                  <a:srgbClr val="464646"/>
                </a:solidFill>
                <a:effectLst/>
                <a:latin typeface="Times New Roman" panose="02020603050405020304" pitchFamily="18" charset="0"/>
                <a:ea typeface="Times New Roman" panose="02020603050405020304" pitchFamily="18" charset="0"/>
              </a:rPr>
              <a:t>y</a:t>
            </a:r>
            <a:r>
              <a:rPr lang="en-US" sz="1800" spc="25" dirty="0">
                <a:solidFill>
                  <a:srgbClr val="464646"/>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the</a:t>
            </a:r>
            <a:r>
              <a:rPr lang="en-US" sz="1800" spc="-6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same</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spc="-10" dirty="0">
                <a:solidFill>
                  <a:srgbClr val="2F2F2F"/>
                </a:solidFill>
                <a:effectLst/>
                <a:latin typeface="Times New Roman" panose="02020603050405020304" pitchFamily="18" charset="0"/>
                <a:ea typeface="Times New Roman" panose="02020603050405020304" pitchFamily="18" charset="0"/>
              </a:rPr>
              <a:t>Spirit;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2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the</a:t>
            </a:r>
            <a:r>
              <a:rPr lang="en-US" sz="1800" spc="-70" dirty="0">
                <a:solidFill>
                  <a:srgbClr val="1F211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gifts</a:t>
            </a:r>
            <a:r>
              <a:rPr lang="en-US" sz="1800" b="1" u="heavy" spc="-55"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of</a:t>
            </a:r>
            <a:r>
              <a:rPr lang="en-US" sz="1800" b="1" u="heavy" spc="-5"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healing</a:t>
            </a:r>
            <a:r>
              <a:rPr lang="en-US" sz="1800" b="1"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by</a:t>
            </a:r>
            <a:r>
              <a:rPr lang="en-US" sz="1800" spc="-40" dirty="0">
                <a:solidFill>
                  <a:srgbClr val="1F211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the</a:t>
            </a:r>
            <a:r>
              <a:rPr lang="en-US" sz="1800" spc="-7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same </a:t>
            </a:r>
            <a:r>
              <a:rPr lang="en-US" sz="1800" spc="-10" dirty="0">
                <a:solidFill>
                  <a:srgbClr val="2F2F2F"/>
                </a:solidFill>
                <a:effectLst/>
                <a:latin typeface="Times New Roman" panose="02020603050405020304" pitchFamily="18" charset="0"/>
                <a:ea typeface="Times New Roman" panose="02020603050405020304" pitchFamily="18" charset="0"/>
              </a:rPr>
              <a:t>Spirit;</a:t>
            </a:r>
            <a:r>
              <a:rPr lang="en-IN" dirty="0">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To</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spc="0" dirty="0">
                <a:solidFill>
                  <a:srgbClr val="2F2F2F"/>
                </a:solidFill>
                <a:effectLst/>
                <a:latin typeface="Times New Roman" panose="02020603050405020304" pitchFamily="18" charset="0"/>
                <a:ea typeface="Times New Roman" panose="02020603050405020304" pitchFamily="18" charset="0"/>
              </a:rPr>
              <a:t>another </a:t>
            </a:r>
            <a:r>
              <a:rPr lang="en-US" sz="1800" spc="0" dirty="0">
                <a:solidFill>
                  <a:srgbClr val="1F211F"/>
                </a:solidFill>
                <a:effectLst/>
                <a:latin typeface="Times New Roman" panose="02020603050405020304" pitchFamily="18" charset="0"/>
                <a:ea typeface="Times New Roman" panose="02020603050405020304" pitchFamily="18" charset="0"/>
              </a:rPr>
              <a:t>the</a:t>
            </a:r>
            <a:r>
              <a:rPr lang="en-US" sz="1800" spc="-5" dirty="0">
                <a:solidFill>
                  <a:srgbClr val="1F211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working </a:t>
            </a:r>
            <a:r>
              <a:rPr lang="en-US" sz="1800" b="1" u="heavy" spc="0" dirty="0">
                <a:solidFill>
                  <a:srgbClr val="1F211F"/>
                </a:solidFill>
                <a:effectLst/>
                <a:uFill>
                  <a:solidFill>
                    <a:srgbClr val="2F2F2F"/>
                  </a:solidFill>
                </a:uFill>
                <a:latin typeface="Times New Roman" panose="02020603050405020304" pitchFamily="18" charset="0"/>
                <a:ea typeface="Times New Roman" panose="02020603050405020304" pitchFamily="18" charset="0"/>
              </a:rPr>
              <a:t>of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miracles</a:t>
            </a:r>
            <a:r>
              <a:rPr lang="en-US" sz="1800"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US" sz="1800" spc="0" dirty="0">
                <a:solidFill>
                  <a:srgbClr val="2F2F2F"/>
                </a:solidFill>
                <a:effectLst/>
                <a:latin typeface="Times New Roman" panose="02020603050405020304" pitchFamily="18" charset="0"/>
                <a:ea typeface="Times New Roman" panose="02020603050405020304" pitchFamily="18" charset="0"/>
              </a:rPr>
              <a:t> to another</a:t>
            </a:r>
            <a:r>
              <a:rPr lang="en-US" sz="1800" spc="200" dirty="0">
                <a:solidFill>
                  <a:srgbClr val="2F2F2F"/>
                </a:solidFill>
                <a:effectLst/>
                <a:latin typeface="Times New Roman" panose="02020603050405020304" pitchFamily="18" charset="0"/>
                <a:ea typeface="Times New Roman" panose="02020603050405020304" pitchFamily="18" charset="0"/>
              </a:rPr>
              <a:t> </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prop</a:t>
            </a:r>
            <a:r>
              <a:rPr lang="en-US" sz="1800" b="1" u="heavy" spc="0" dirty="0">
                <a:solidFill>
                  <a:srgbClr val="080A08"/>
                </a:solidFill>
                <a:effectLst/>
                <a:uFill>
                  <a:solidFill>
                    <a:srgbClr val="2F2F2F"/>
                  </a:solidFill>
                </a:uFill>
                <a:latin typeface="Times New Roman" panose="02020603050405020304" pitchFamily="18" charset="0"/>
                <a:ea typeface="Times New Roman" panose="02020603050405020304" pitchFamily="18" charset="0"/>
              </a:rPr>
              <a:t>h</a:t>
            </a:r>
            <a:r>
              <a:rPr lang="en-US" sz="1800" b="1" u="heavy" spc="0"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ecy</a:t>
            </a:r>
            <a:r>
              <a:rPr lang="en-US" sz="1800" spc="0"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1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60"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discerning of spirits</a:t>
            </a:r>
            <a:r>
              <a:rPr lang="en-US" sz="1800" spc="-1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35" dirty="0">
                <a:solidFill>
                  <a:srgbClr val="2F2F2F"/>
                </a:solidFill>
                <a:effectLst/>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diverse</a:t>
            </a:r>
            <a:r>
              <a:rPr lang="en-US" sz="1800" b="1" u="heavy" spc="50"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kinds</a:t>
            </a:r>
            <a:r>
              <a:rPr lang="en-US" sz="1800" b="1" u="heavy" spc="15"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of</a:t>
            </a:r>
            <a:r>
              <a:rPr lang="en-US" sz="1800" b="1" u="heavy" spc="90"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spc="-25"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tongues</a:t>
            </a:r>
            <a:r>
              <a:rPr lang="en-US" sz="1800" spc="-25" dirty="0">
                <a:solidFill>
                  <a:srgbClr val="2F2F2F"/>
                </a:solidFill>
                <a:effectLst/>
                <a:uFill>
                  <a:solidFill>
                    <a:srgbClr val="2F2F2F"/>
                  </a:solidFill>
                </a:uFill>
                <a:latin typeface="Times New Roman" panose="02020603050405020304" pitchFamily="18" charset="0"/>
                <a:ea typeface="Times New Roman" panose="02020603050405020304" pitchFamily="18" charset="0"/>
              </a:rPr>
              <a:t>;</a:t>
            </a:r>
            <a:r>
              <a:rPr lang="en-IN" spc="-25" dirty="0">
                <a:uFill>
                  <a:solidFill>
                    <a:srgbClr val="2F2F2F"/>
                  </a:solidFill>
                </a:uFill>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to</a:t>
            </a:r>
            <a:r>
              <a:rPr lang="en-US" sz="1800" spc="-7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2F2F2F"/>
                </a:solidFill>
                <a:effectLst/>
                <a:latin typeface="Times New Roman" panose="02020603050405020304" pitchFamily="18" charset="0"/>
                <a:ea typeface="Times New Roman" panose="02020603050405020304" pitchFamily="18" charset="0"/>
              </a:rPr>
              <a:t>another</a:t>
            </a:r>
            <a:r>
              <a:rPr lang="en-US" sz="1800" spc="-5" dirty="0">
                <a:solidFill>
                  <a:srgbClr val="2F2F2F"/>
                </a:solidFill>
                <a:effectLst/>
                <a:latin typeface="Times New Roman" panose="02020603050405020304" pitchFamily="18" charset="0"/>
                <a:ea typeface="Times New Roman" panose="02020603050405020304" pitchFamily="18" charset="0"/>
              </a:rPr>
              <a:t> </a:t>
            </a:r>
            <a:r>
              <a:rPr lang="en-US" sz="1800" dirty="0">
                <a:solidFill>
                  <a:srgbClr val="1F211F"/>
                </a:solidFill>
                <a:effectLst/>
                <a:latin typeface="Times New Roman" panose="02020603050405020304" pitchFamily="18" charset="0"/>
                <a:ea typeface="Times New Roman" panose="02020603050405020304" pitchFamily="18" charset="0"/>
              </a:rPr>
              <a:t>the</a:t>
            </a:r>
            <a:r>
              <a:rPr lang="en-US" sz="1800" spc="-60" dirty="0">
                <a:solidFill>
                  <a:srgbClr val="1F211F"/>
                </a:solidFill>
                <a:effectLst/>
                <a:latin typeface="Times New Roman" panose="02020603050405020304" pitchFamily="18" charset="0"/>
                <a:ea typeface="Times New Roman" panose="02020603050405020304" pitchFamily="18" charset="0"/>
              </a:rPr>
              <a:t> </a:t>
            </a:r>
            <a:r>
              <a:rPr lang="en-US" sz="1800" b="1" u="heavy"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interpretation</a:t>
            </a:r>
            <a:r>
              <a:rPr lang="en-US" sz="1800" b="1" u="heavy" spc="-65"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of</a:t>
            </a:r>
            <a:r>
              <a:rPr lang="en-US" sz="1800" b="1" u="heavy" spc="-5" dirty="0">
                <a:solidFill>
                  <a:srgbClr val="2F2F2F"/>
                </a:solidFill>
                <a:effectLst/>
                <a:uFill>
                  <a:solidFill>
                    <a:srgbClr val="1F211F"/>
                  </a:solidFill>
                </a:uFill>
                <a:latin typeface="Times New Roman" panose="02020603050405020304" pitchFamily="18" charset="0"/>
                <a:ea typeface="Times New Roman" panose="02020603050405020304" pitchFamily="18" charset="0"/>
              </a:rPr>
              <a:t> </a:t>
            </a:r>
            <a:r>
              <a:rPr lang="en-US" sz="1800" b="1" u="heavy" spc="-10" dirty="0">
                <a:solidFill>
                  <a:srgbClr val="1F211F"/>
                </a:solidFill>
                <a:effectLst/>
                <a:uFill>
                  <a:solidFill>
                    <a:srgbClr val="1F211F"/>
                  </a:solidFill>
                </a:uFill>
                <a:latin typeface="Times New Roman" panose="02020603050405020304" pitchFamily="18" charset="0"/>
                <a:ea typeface="Times New Roman" panose="02020603050405020304" pitchFamily="18" charset="0"/>
              </a:rPr>
              <a:t>tongues.</a:t>
            </a:r>
            <a:endParaRPr lang="en-IN" sz="1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2363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idx="4294967295"/>
          </p:nvPr>
        </p:nvSpPr>
        <p:spPr>
          <a:xfrm>
            <a:off x="0" y="-479425"/>
            <a:ext cx="8562975" cy="958850"/>
          </a:xfrm>
        </p:spPr>
        <p:txBody>
          <a:bodyPr>
            <a:normAutofit/>
          </a:bodyPr>
          <a:lstStyle/>
          <a:p>
            <a:r>
              <a:rPr lang="en-US" sz="2000" u="sng" dirty="0"/>
              <a:t>Preview from the Session 1</a:t>
            </a:r>
            <a:endParaRPr lang="en-IN" sz="4800" u="sng"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4294967295"/>
          </p:nvPr>
        </p:nvSpPr>
        <p:spPr>
          <a:xfrm>
            <a:off x="0" y="418066"/>
            <a:ext cx="12315825" cy="5846763"/>
          </a:xfrm>
        </p:spPr>
        <p:txBody>
          <a:bodyPr>
            <a:noAutofit/>
          </a:bodyPr>
          <a:lstStyle/>
          <a:p>
            <a:pPr marL="457200" marR="509905" lvl="1" indent="0" algn="l">
              <a:spcBef>
                <a:spcPts val="0"/>
              </a:spcBef>
              <a:buNone/>
              <a:tabLst>
                <a:tab pos="1379855" algn="l"/>
                <a:tab pos="1384300" algn="l"/>
              </a:tabLst>
            </a:pP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Jesus</a:t>
            </a:r>
            <a:r>
              <a:rPr lang="en-US" sz="1200" cap="all"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anointed and set</a:t>
            </a:r>
            <a:r>
              <a:rPr lang="en-US" sz="1200" cap="all"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in the Church: apostles, prophets,</a:t>
            </a:r>
            <a:r>
              <a:rPr lang="en-US" sz="1200" cap="all"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evangelists, pastors, and teachers. (Ephesians 4:11-13)</a:t>
            </a:r>
            <a:endParaRPr lang="en-US" sz="12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Their</a:t>
            </a:r>
            <a:r>
              <a:rPr lang="en-US" sz="1200" cap="all" spc="9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job</a:t>
            </a:r>
            <a:r>
              <a:rPr lang="en-US" sz="1200" cap="all" spc="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is to prepare others for the</a:t>
            </a:r>
            <a:r>
              <a:rPr lang="en-US" sz="1200" cap="all" spc="9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work</a:t>
            </a:r>
            <a:r>
              <a:rPr lang="en-US" sz="1200" cap="all"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200" cap="all"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the ministry and</a:t>
            </a:r>
            <a:r>
              <a:rPr lang="en-US" sz="1200" cap="all" spc="1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to edify</a:t>
            </a:r>
            <a:r>
              <a:rPr lang="en-US" sz="1200" cap="all"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the Body of Christ.</a:t>
            </a:r>
          </a:p>
          <a:p>
            <a:pPr marL="0" marR="737870" indent="0">
              <a:spcBef>
                <a:spcPts val="0"/>
              </a:spcBef>
              <a:buNone/>
              <a:tabLst>
                <a:tab pos="1591945" algn="l"/>
                <a:tab pos="1600835" algn="l"/>
              </a:tabLst>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There</a:t>
            </a:r>
            <a:r>
              <a:rPr lang="en-US" sz="1200" cap="all"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is also the Ministry of</a:t>
            </a:r>
            <a:r>
              <a:rPr lang="en-US" sz="1200" cap="all"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Helps, a supernatural calling with</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supernatural </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equipment.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(1 Corinthians 12:27-28)</a:t>
            </a:r>
          </a:p>
          <a:p>
            <a:pPr marL="0" marR="73787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Ministry of Helps is</a:t>
            </a:r>
            <a:r>
              <a:rPr lang="en-US" sz="1200" cap="all"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"anything</a:t>
            </a:r>
            <a:r>
              <a:rPr lang="en-US" sz="1200" cap="all" spc="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that</a:t>
            </a:r>
            <a:r>
              <a:rPr lang="en-US" sz="1200" cap="all"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helps". anything</a:t>
            </a:r>
            <a:r>
              <a:rPr lang="en-US" sz="1200" cap="all" spc="1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that helps the minister</a:t>
            </a:r>
            <a:r>
              <a:rPr lang="en-US" sz="1200" cap="all" spc="1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accomplish</a:t>
            </a:r>
            <a:r>
              <a:rPr lang="en-US" sz="1200" cap="all"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what</a:t>
            </a:r>
            <a:r>
              <a:rPr lang="en-US" sz="1200" cap="all"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God wants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to</a:t>
            </a:r>
            <a:r>
              <a:rPr lang="en-US" sz="1200" cap="all" spc="-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do</a:t>
            </a:r>
            <a:r>
              <a:rPr lang="en-US" sz="1200" cap="all"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in</a:t>
            </a:r>
            <a:r>
              <a:rPr lang="en-US" sz="1200" cap="all"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1200" cap="all"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church /city.</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21360" indent="0">
              <a:spcBef>
                <a:spcPts val="0"/>
              </a:spcBef>
              <a:buNone/>
              <a:tabLst>
                <a:tab pos="1591945" algn="l"/>
                <a:tab pos="1601470"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Greek word translated “helps” means “to render assistance”.</a:t>
            </a:r>
          </a:p>
          <a:p>
            <a:pPr marL="0" marR="721360" lvl="0" indent="0">
              <a:spcBef>
                <a:spcPts val="0"/>
              </a:spcBef>
              <a:buNone/>
              <a:tabLst>
                <a:tab pos="1591945" algn="l"/>
                <a:tab pos="1601470"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Helps</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ministry</a:t>
            </a:r>
            <a:r>
              <a:rPr lang="en-US" sz="1200" cap="all" spc="17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assists</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five-fold ministers</a:t>
            </a:r>
            <a:r>
              <a:rPr lang="en-US" sz="1200" cap="all"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to accomplish</a:t>
            </a:r>
            <a:r>
              <a:rPr lang="en-US" sz="1200" cap="all"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and fulfill their God-given vision.</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Old</a:t>
            </a:r>
            <a:r>
              <a:rPr lang="en-US" sz="1200" cap="all" spc="-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Testament</a:t>
            </a:r>
            <a:r>
              <a:rPr lang="en-US" sz="1200" cap="all"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example of</a:t>
            </a:r>
            <a:r>
              <a:rPr lang="en-US" sz="1200" cap="all"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"Helps"</a:t>
            </a:r>
            <a:r>
              <a:rPr lang="en-US" sz="1200" cap="all" spc="12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are</a:t>
            </a:r>
            <a:r>
              <a:rPr lang="en-US" sz="1200" cap="all" spc="1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referred</a:t>
            </a:r>
            <a:r>
              <a:rPr lang="en-US" sz="1200" cap="all" spc="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to</a:t>
            </a:r>
            <a:r>
              <a:rPr lang="en-US" sz="1200" cap="all" spc="-5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as</a:t>
            </a:r>
            <a:r>
              <a:rPr lang="en-US" sz="1200" cap="all" spc="-7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"servants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IN" sz="1200" cap="all" dirty="0" err="1">
                <a:latin typeface="Times New Roman" panose="02020603050405020304" pitchFamily="18" charset="0"/>
                <a:ea typeface="Times New Roman" panose="02020603050405020304" pitchFamily="18" charset="0"/>
                <a:cs typeface="Times New Roman" panose="02020603050405020304" pitchFamily="18" charset="0"/>
              </a:rPr>
              <a:t>Eg.</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spc="-5" dirty="0">
                <a:latin typeface="Times New Roman" panose="02020603050405020304" pitchFamily="18" charset="0"/>
                <a:ea typeface="Times New Roman" panose="02020603050405020304" pitchFamily="18" charset="0"/>
                <a:cs typeface="Times New Roman" panose="02020603050405020304" pitchFamily="18" charset="0"/>
              </a:rPr>
              <a:t>Joshua &amp;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Elisha</a:t>
            </a:r>
            <a:endParaRPr lang="en-US" sz="1200" cap="all" spc="-25"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endParaRPr lang="en-IN" sz="1200"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737870" lvl="0" indent="0">
              <a:spcBef>
                <a:spcPts val="0"/>
              </a:spcBef>
              <a:buNone/>
              <a:tabLst>
                <a:tab pos="1591945" algn="l"/>
                <a:tab pos="1600835" algn="l"/>
              </a:tabLst>
            </a:pPr>
            <a:r>
              <a:rPr lang="en-IN" sz="1200" cap="all" spc="0" dirty="0">
                <a:effectLst/>
                <a:latin typeface="Times New Roman" panose="02020603050405020304" pitchFamily="18" charset="0"/>
                <a:ea typeface="Times New Roman" panose="02020603050405020304" pitchFamily="18" charset="0"/>
                <a:cs typeface="Times New Roman" panose="02020603050405020304" pitchFamily="18" charset="0"/>
              </a:rPr>
              <a:t>To be a helps minister – You must be faithful, loyal, committed, and proven (stand by your leaders)</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 Ministry of Helps in the Early Church</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Ministering to the Greek widows (See Acts 6:1-7)</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They had to have a good report given by others.</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They had to be full of the Holy Spirit.</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They had to be full of wisdom.</a:t>
            </a:r>
            <a:endParaRPr lang="en-IN" sz="1200" cap="all"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These Helps ministers were supernaturally equipped – and some went on to a full-time calling. e.g. </a:t>
            </a:r>
            <a:r>
              <a:rPr lang="en-US" sz="1200" cap="all" dirty="0" err="1">
                <a:latin typeface="Times New Roman" panose="02020603050405020304" pitchFamily="18" charset="0"/>
                <a:ea typeface="Times New Roman" panose="02020603050405020304" pitchFamily="18" charset="0"/>
                <a:cs typeface="Times New Roman" panose="02020603050405020304" pitchFamily="18" charset="0"/>
              </a:rPr>
              <a:t>stephen</a:t>
            </a: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indent="0">
              <a:spcBef>
                <a:spcPts val="0"/>
              </a:spcBef>
              <a:buNone/>
              <a:tabLst>
                <a:tab pos="1591945" algn="l"/>
                <a:tab pos="1600835" algn="l"/>
              </a:tabLst>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marR="737870" indent="0">
              <a:spcBef>
                <a:spcPts val="0"/>
              </a:spcBef>
              <a:buNone/>
              <a:tabLst>
                <a:tab pos="1591945" algn="l"/>
                <a:tab pos="1600835" algn="l"/>
              </a:tabLst>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In</a:t>
            </a:r>
            <a:r>
              <a:rPr lang="en-US" sz="1200" cap="all" spc="18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1200" cap="all"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Gospels,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Jesus</a:t>
            </a:r>
            <a:r>
              <a:rPr lang="en-US" sz="1200" cap="all" spc="-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operated in</a:t>
            </a:r>
            <a:r>
              <a:rPr lang="en-US" sz="1200" cap="all"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1200" cap="all"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five-fold</a:t>
            </a:r>
            <a:r>
              <a:rPr lang="en-US" sz="1200" cap="all" spc="-2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ministry</a:t>
            </a:r>
            <a:r>
              <a:rPr lang="en-US" sz="1200"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and the</a:t>
            </a:r>
            <a:r>
              <a:rPr lang="en-US" sz="1200" cap="all"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disciples functioned in the Ministry of Helps.</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Church growth resulted from the work of the Helps ministry.</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endParaRPr lang="en-US"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Who can help? “Members in particular”</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God has a place for you in the Church. He has set you in the place He designed for you to be. (1 Corinthians 12:18)</a:t>
            </a:r>
          </a:p>
          <a:p>
            <a:pPr mar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1. </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God gives us grace in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different ways</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 (Ephesians 4:7)</a:t>
            </a:r>
          </a:p>
          <a:p>
            <a:pPr marL="0" lvl="0" indent="0">
              <a:spcBef>
                <a:spcPts val="0"/>
              </a:spcBef>
              <a:buNone/>
            </a:pP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2. This grace is not for your benefit alone. (1 peter 4:10)</a:t>
            </a:r>
          </a:p>
          <a:p>
            <a:pPr marL="0" indent="0">
              <a:spcBef>
                <a:spcPts val="0"/>
              </a:spcBef>
              <a:buNone/>
            </a:pP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Not everyone is called to be in charge</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 but everyone is called to help</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If you are called to the </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five-fold ministry, </a:t>
            </a:r>
            <a:r>
              <a:rPr lang="en-IN" sz="1200" cap="all" dirty="0">
                <a:latin typeface="Times New Roman" panose="02020603050405020304" pitchFamily="18" charset="0"/>
                <a:ea typeface="Times New Roman" panose="02020603050405020304" pitchFamily="18" charset="0"/>
                <a:cs typeface="Times New Roman" panose="02020603050405020304" pitchFamily="18" charset="0"/>
              </a:rPr>
              <a:t>you will not move into what God has for you until you learn to serve others</a:t>
            </a:r>
            <a:r>
              <a:rPr lang="en-US" sz="1200" cap="all" dirty="0">
                <a:latin typeface="Times New Roman" panose="02020603050405020304" pitchFamily="18" charset="0"/>
                <a:ea typeface="Times New Roman" panose="02020603050405020304" pitchFamily="18" charset="0"/>
                <a:cs typeface="Times New Roman" panose="02020603050405020304" pitchFamily="18" charset="0"/>
              </a:rPr>
              <a:t>.</a:t>
            </a:r>
            <a:endParaRPr lang="en-IN" sz="1200" cap="all"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spcBef>
                <a:spcPts val="0"/>
              </a:spcBef>
              <a:buNone/>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endParaRPr lang="en-IN" sz="1200" dirty="0">
              <a:latin typeface="Times New Roman" panose="02020603050405020304" pitchFamily="18" charset="0"/>
              <a:ea typeface="Times New Roman" panose="02020603050405020304" pitchFamily="18" charset="0"/>
              <a:cs typeface="Times New Roman" panose="02020603050405020304" pitchFamily="18" charset="0"/>
            </a:endParaRPr>
          </a:p>
          <a:p>
            <a:pPr marR="737870">
              <a:spcBef>
                <a:spcPts val="0"/>
              </a:spcBef>
              <a:tabLst>
                <a:tab pos="1591945" algn="l"/>
                <a:tab pos="1600835" algn="l"/>
              </a:tabLst>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R="737870" lvl="0">
              <a:spcBef>
                <a:spcPts val="0"/>
              </a:spcBef>
              <a:tabLst>
                <a:tab pos="1591945" algn="l"/>
                <a:tab pos="1600835" algn="l"/>
              </a:tabLst>
            </a:pPr>
            <a:endParaRPr lang="en-IN" sz="120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509905" lvl="1" indent="-285750" algn="l">
              <a:spcBef>
                <a:spcPts val="0"/>
              </a:spcBef>
              <a:buFont typeface="+mj-lt"/>
              <a:buAutoNum type="alphaUcPeriod"/>
              <a:tabLst>
                <a:tab pos="1379855" algn="l"/>
                <a:tab pos="1384300" algn="l"/>
              </a:tabLst>
            </a:pPr>
            <a:endParaRPr lang="en-US" sz="1200"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1931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idx="4294967295"/>
          </p:nvPr>
        </p:nvSpPr>
        <p:spPr>
          <a:xfrm>
            <a:off x="0" y="-479425"/>
            <a:ext cx="8562975" cy="958850"/>
          </a:xfrm>
        </p:spPr>
        <p:txBody>
          <a:bodyPr>
            <a:normAutofit/>
          </a:bodyPr>
          <a:lstStyle/>
          <a:p>
            <a:r>
              <a:rPr lang="en-US" sz="2000" u="sng" dirty="0"/>
              <a:t>Preview from the Session 2</a:t>
            </a:r>
            <a:endParaRPr lang="en-IN" sz="4800" u="sng"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4294967295"/>
          </p:nvPr>
        </p:nvSpPr>
        <p:spPr>
          <a:xfrm>
            <a:off x="0" y="418066"/>
            <a:ext cx="12315825" cy="5846763"/>
          </a:xfrm>
        </p:spPr>
        <p:txBody>
          <a:bodyPr>
            <a:noAutofit/>
          </a:bodyPr>
          <a:lstStyle/>
          <a:p>
            <a:pPr marL="457200" marR="509905" lvl="1" indent="0" algn="l">
              <a:lnSpc>
                <a:spcPct val="100000"/>
              </a:lnSpc>
              <a:spcBef>
                <a:spcPts val="0"/>
              </a:spcBef>
              <a:buNone/>
              <a:tabLst>
                <a:tab pos="1379855" algn="l"/>
                <a:tab pos="1384300" algn="l"/>
              </a:tabLst>
            </a:pPr>
            <a:r>
              <a:rPr lang="en-US" sz="1400" b="1" u="sng" spc="0" dirty="0">
                <a:effectLst/>
                <a:latin typeface="Times New Roman" panose="02020603050405020304" pitchFamily="18" charset="0"/>
                <a:ea typeface="Times New Roman" panose="02020603050405020304" pitchFamily="18" charset="0"/>
                <a:cs typeface="Times New Roman" panose="02020603050405020304" pitchFamily="18" charset="0"/>
              </a:rPr>
              <a:t>Qualifications of a High Call: </a:t>
            </a:r>
            <a:r>
              <a:rPr lang="en-US" sz="1400" b="1" u="sng" dirty="0">
                <a:latin typeface="Times New Roman" panose="02020603050405020304" pitchFamily="18" charset="0"/>
                <a:ea typeface="Times New Roman" panose="02020603050405020304" pitchFamily="18" charset="0"/>
                <a:cs typeface="Times New Roman" panose="02020603050405020304" pitchFamily="18" charset="0"/>
              </a:rPr>
              <a:t>Faithfulness &amp; Loyalty</a:t>
            </a:r>
          </a:p>
          <a:p>
            <a:pPr marL="457200" marR="509905" lvl="1" indent="0" algn="l">
              <a:lnSpc>
                <a:spcPct val="100000"/>
              </a:lnSpc>
              <a:spcBef>
                <a:spcPts val="0"/>
              </a:spcBef>
              <a:buNone/>
              <a:tabLst>
                <a:tab pos="1379855" algn="l"/>
                <a:tab pos="1384300" algn="l"/>
              </a:tabLst>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Faithfulness is the Fruit of the Spirit</a:t>
            </a:r>
          </a:p>
          <a:p>
            <a:pPr marR="640080" lvl="0">
              <a:lnSpc>
                <a:spcPct val="100000"/>
              </a:lnSpc>
              <a:spcBef>
                <a:spcPts val="0"/>
              </a:spcBef>
              <a:tabLst>
                <a:tab pos="1597660" algn="l"/>
                <a:tab pos="2958465" algn="l"/>
              </a:tabLst>
            </a:pPr>
            <a:r>
              <a:rPr lang="en-US" sz="1400" dirty="0">
                <a:latin typeface="Times New Roman" panose="02020603050405020304" pitchFamily="18" charset="0"/>
                <a:ea typeface="Times New Roman" panose="02020603050405020304" pitchFamily="18" charset="0"/>
              </a:rPr>
              <a:t>God</a:t>
            </a:r>
            <a:r>
              <a:rPr lang="en-US" sz="1400" spc="11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knows</a:t>
            </a:r>
            <a:r>
              <a:rPr lang="en-US" sz="1400" spc="11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who</a:t>
            </a:r>
            <a:r>
              <a:rPr lang="en-US" sz="1400" spc="75"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has</a:t>
            </a:r>
            <a:r>
              <a:rPr lang="en-US" sz="1400" spc="4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passed</a:t>
            </a:r>
            <a:r>
              <a:rPr lang="en-US" sz="1400" spc="4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the</a:t>
            </a:r>
            <a:r>
              <a:rPr lang="en-US" sz="1400" spc="9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test</a:t>
            </a:r>
            <a:r>
              <a:rPr lang="en-US" sz="1400" spc="165"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of</a:t>
            </a:r>
            <a:r>
              <a:rPr lang="en-US" sz="1400" spc="7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faithfulness. Once</a:t>
            </a:r>
            <a:r>
              <a:rPr lang="en-US" sz="1400" spc="115"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we show ourselves faithful, God gives</a:t>
            </a:r>
            <a:r>
              <a:rPr lang="en-US" sz="1400" spc="4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us supernatural ability and anointing. (1 Timothy 1:12; 2 timothy 2:2)</a:t>
            </a:r>
          </a:p>
          <a:p>
            <a:pPr>
              <a:lnSpc>
                <a:spcPct val="100000"/>
              </a:lnSpc>
              <a:spcBef>
                <a:spcPts val="0"/>
              </a:spcBef>
            </a:pPr>
            <a:r>
              <a:rPr lang="en-US" sz="1400" dirty="0">
                <a:latin typeface="Times New Roman" panose="02020603050405020304" pitchFamily="18" charset="0"/>
                <a:ea typeface="Times New Roman" panose="02020603050405020304" pitchFamily="18" charset="0"/>
              </a:rPr>
              <a:t>When</a:t>
            </a:r>
            <a:r>
              <a:rPr lang="en-US" sz="1400" spc="2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you take a step of faith, it can be scary!</a:t>
            </a:r>
            <a:r>
              <a:rPr lang="en-US" sz="1400" spc="2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Trust God to</a:t>
            </a:r>
            <a:r>
              <a:rPr lang="en-US" sz="1400" spc="-15"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help you: both</a:t>
            </a:r>
            <a:r>
              <a:rPr lang="en-US" sz="1400" spc="2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with</a:t>
            </a:r>
            <a:r>
              <a:rPr lang="en-US" sz="1400" spc="2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the</a:t>
            </a:r>
            <a:r>
              <a:rPr lang="en-US" sz="1400" spc="16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task</a:t>
            </a:r>
            <a:r>
              <a:rPr lang="en-US" sz="1400" spc="145" dirty="0">
                <a:latin typeface="Times New Roman" panose="02020603050405020304" pitchFamily="18" charset="0"/>
                <a:ea typeface="Times New Roman" panose="02020603050405020304" pitchFamily="18" charset="0"/>
              </a:rPr>
              <a:t> </a:t>
            </a:r>
            <a:r>
              <a:rPr lang="en-US" sz="1400" i="1" dirty="0">
                <a:latin typeface="Times New Roman" panose="02020603050405020304" pitchFamily="18" charset="0"/>
                <a:ea typeface="Times New Roman" panose="02020603050405020304" pitchFamily="18" charset="0"/>
              </a:rPr>
              <a:t>and</a:t>
            </a:r>
            <a:r>
              <a:rPr lang="en-US" sz="1400" i="1" spc="2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with</a:t>
            </a:r>
            <a:r>
              <a:rPr lang="en-US" sz="1400" spc="20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your fear of</a:t>
            </a:r>
            <a:r>
              <a:rPr lang="en-US" sz="1400" spc="175"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messing</a:t>
            </a:r>
            <a:r>
              <a:rPr lang="en-US" sz="1400" spc="150" dirty="0">
                <a:latin typeface="Times New Roman" panose="02020603050405020304" pitchFamily="18" charset="0"/>
                <a:ea typeface="Times New Roman" panose="02020603050405020304" pitchFamily="18" charset="0"/>
              </a:rPr>
              <a:t> </a:t>
            </a:r>
            <a:r>
              <a:rPr lang="en-US" sz="1400" dirty="0">
                <a:latin typeface="Times New Roman" panose="02020603050405020304" pitchFamily="18" charset="0"/>
                <a:ea typeface="Times New Roman" panose="02020603050405020304" pitchFamily="18" charset="0"/>
              </a:rPr>
              <a:t>up!</a:t>
            </a:r>
            <a:endParaRPr lang="en-IN" sz="1400" dirty="0">
              <a:latin typeface="Times New Roman" panose="02020603050405020304" pitchFamily="18" charset="0"/>
              <a:ea typeface="Times New Roman" panose="02020603050405020304" pitchFamily="18" charset="0"/>
            </a:endParaRPr>
          </a:p>
          <a:p>
            <a:pPr marR="571500" lvl="1">
              <a:lnSpc>
                <a:spcPct val="100000"/>
              </a:lnSpc>
              <a:spcBef>
                <a:spcPts val="0"/>
              </a:spcBef>
              <a:tabLst>
                <a:tab pos="1815465" algn="l"/>
                <a:tab pos="1818640" algn="l"/>
              </a:tabLst>
            </a:pPr>
            <a:r>
              <a:rPr lang="en-US" sz="1400" b="1" u="sng" cap="all" dirty="0">
                <a:latin typeface="Times New Roman" panose="02020603050405020304" pitchFamily="18" charset="0"/>
                <a:ea typeface="Times New Roman" panose="02020603050405020304" pitchFamily="18" charset="0"/>
              </a:rPr>
              <a:t>A principle of</a:t>
            </a:r>
            <a:r>
              <a:rPr lang="en-US" sz="1400" b="1" u="sng" cap="all" spc="125" dirty="0">
                <a:latin typeface="Times New Roman" panose="02020603050405020304" pitchFamily="18" charset="0"/>
                <a:ea typeface="Times New Roman" panose="02020603050405020304" pitchFamily="18" charset="0"/>
              </a:rPr>
              <a:t> </a:t>
            </a:r>
            <a:r>
              <a:rPr lang="en-US" sz="1400" b="1" u="sng" cap="all" dirty="0">
                <a:latin typeface="Times New Roman" panose="02020603050405020304" pitchFamily="18" charset="0"/>
                <a:ea typeface="Times New Roman" panose="02020603050405020304" pitchFamily="18" charset="0"/>
              </a:rPr>
              <a:t>the kingdom of God</a:t>
            </a:r>
            <a:r>
              <a:rPr lang="en-US" sz="1400" b="1" cap="all" dirty="0">
                <a:latin typeface="Times New Roman" panose="02020603050405020304" pitchFamily="18" charset="0"/>
                <a:ea typeface="Times New Roman" panose="02020603050405020304" pitchFamily="18" charset="0"/>
              </a:rPr>
              <a:t>: </a:t>
            </a:r>
          </a:p>
          <a:p>
            <a:pPr marR="571500" lvl="1">
              <a:lnSpc>
                <a:spcPct val="100000"/>
              </a:lnSpc>
              <a:spcBef>
                <a:spcPts val="0"/>
              </a:spcBef>
              <a:tabLst>
                <a:tab pos="1815465" algn="l"/>
                <a:tab pos="1818640" algn="l"/>
              </a:tabLst>
            </a:pPr>
            <a:r>
              <a:rPr lang="en-US" sz="1400" b="1" cap="all" dirty="0">
                <a:latin typeface="Times New Roman" panose="02020603050405020304" pitchFamily="18" charset="0"/>
                <a:ea typeface="Times New Roman" panose="02020603050405020304" pitchFamily="18" charset="0"/>
              </a:rPr>
              <a:t>Use your talents, and they will grow. </a:t>
            </a:r>
          </a:p>
          <a:p>
            <a:pPr marR="571500" lvl="1">
              <a:lnSpc>
                <a:spcPct val="100000"/>
              </a:lnSpc>
              <a:spcBef>
                <a:spcPts val="0"/>
              </a:spcBef>
              <a:tabLst>
                <a:tab pos="1815465" algn="l"/>
                <a:tab pos="1818640" algn="l"/>
              </a:tabLst>
            </a:pPr>
            <a:r>
              <a:rPr lang="en-US" sz="1400" b="1" cap="all" dirty="0">
                <a:latin typeface="Times New Roman" panose="02020603050405020304" pitchFamily="18" charset="0"/>
                <a:ea typeface="Times New Roman" panose="02020603050405020304" pitchFamily="18" charset="0"/>
              </a:rPr>
              <a:t>Hide</a:t>
            </a:r>
            <a:r>
              <a:rPr lang="en-US" sz="1400" b="1" cap="all" spc="15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them</a:t>
            </a:r>
            <a:r>
              <a:rPr lang="en-US" sz="1400" b="1" cap="all" spc="14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and</a:t>
            </a:r>
            <a:r>
              <a:rPr lang="en-US" sz="1400" b="1" cap="all" spc="16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they</a:t>
            </a:r>
            <a:r>
              <a:rPr lang="en-US" sz="1400" b="1" cap="all" spc="15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will</a:t>
            </a:r>
            <a:r>
              <a:rPr lang="en-US" sz="1400" b="1" cap="all" spc="15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be</a:t>
            </a:r>
            <a:r>
              <a:rPr lang="en-US" sz="1400" b="1" cap="all" spc="6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taken</a:t>
            </a:r>
            <a:r>
              <a:rPr lang="en-US" sz="1400" b="1" cap="all" spc="15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away.</a:t>
            </a:r>
            <a:r>
              <a:rPr lang="en-US" sz="1400" b="1" cap="all" spc="115" dirty="0">
                <a:latin typeface="Times New Roman" panose="02020603050405020304" pitchFamily="18" charset="0"/>
                <a:ea typeface="Times New Roman" panose="02020603050405020304" pitchFamily="18" charset="0"/>
              </a:rPr>
              <a:t> </a:t>
            </a:r>
          </a:p>
          <a:p>
            <a:pPr marR="571500" lvl="1">
              <a:lnSpc>
                <a:spcPct val="100000"/>
              </a:lnSpc>
              <a:spcBef>
                <a:spcPts val="0"/>
              </a:spcBef>
              <a:tabLst>
                <a:tab pos="1815465" algn="l"/>
                <a:tab pos="1818640" algn="l"/>
              </a:tabLst>
            </a:pPr>
            <a:r>
              <a:rPr lang="en-US" sz="1400" b="1" cap="all" dirty="0">
                <a:latin typeface="Times New Roman" panose="02020603050405020304" pitchFamily="18" charset="0"/>
                <a:ea typeface="Times New Roman" panose="02020603050405020304" pitchFamily="18" charset="0"/>
              </a:rPr>
              <a:t>Use</a:t>
            </a:r>
            <a:r>
              <a:rPr lang="en-US" sz="1400" b="1" cap="all" spc="12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all</a:t>
            </a:r>
            <a:r>
              <a:rPr lang="en-US" sz="1400" b="1" cap="all" spc="15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the abilities</a:t>
            </a:r>
            <a:r>
              <a:rPr lang="en-US" sz="1400" b="1" cap="all" spc="40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God</a:t>
            </a:r>
            <a:r>
              <a:rPr lang="en-US" sz="1400" b="1" cap="all" spc="15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has given</a:t>
            </a:r>
            <a:r>
              <a:rPr lang="en-US" sz="1400" b="1" cap="all" spc="20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you and be</a:t>
            </a:r>
            <a:r>
              <a:rPr lang="en-US" sz="1400" b="1" cap="all" spc="40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joyful!</a:t>
            </a:r>
            <a:endParaRPr lang="en-IN" sz="1400" b="1" cap="all" dirty="0">
              <a:latin typeface="Times New Roman" panose="02020603050405020304" pitchFamily="18" charset="0"/>
              <a:ea typeface="Times New Roman" panose="02020603050405020304" pitchFamily="18" charset="0"/>
            </a:endParaRPr>
          </a:p>
          <a:p>
            <a:pPr marR="640080" lvl="0">
              <a:lnSpc>
                <a:spcPct val="100000"/>
              </a:lnSpc>
              <a:spcBef>
                <a:spcPts val="0"/>
              </a:spcBef>
              <a:tabLst>
                <a:tab pos="1597660" algn="l"/>
                <a:tab pos="2958465" algn="l"/>
              </a:tabLst>
            </a:pPr>
            <a:r>
              <a:rPr lang="en-US" sz="1400" b="1" dirty="0">
                <a:latin typeface="Times New Roman" panose="02020603050405020304" pitchFamily="18" charset="0"/>
                <a:ea typeface="Times New Roman" panose="02020603050405020304" pitchFamily="18" charset="0"/>
              </a:rPr>
              <a:t>Respect your leader</a:t>
            </a:r>
          </a:p>
          <a:p>
            <a:pPr marR="640080" lvl="0">
              <a:lnSpc>
                <a:spcPct val="100000"/>
              </a:lnSpc>
              <a:spcBef>
                <a:spcPts val="0"/>
              </a:spcBef>
              <a:tabLst>
                <a:tab pos="1597660" algn="l"/>
                <a:tab pos="2958465" algn="l"/>
              </a:tabLst>
            </a:pPr>
            <a:r>
              <a:rPr lang="en-US" sz="1400" b="1" dirty="0">
                <a:latin typeface="Times New Roman" panose="02020603050405020304" pitchFamily="18" charset="0"/>
                <a:ea typeface="Times New Roman" panose="02020603050405020304" pitchFamily="18" charset="0"/>
              </a:rPr>
              <a:t>Be loyal till the end</a:t>
            </a:r>
          </a:p>
          <a:p>
            <a:pPr marR="640080">
              <a:lnSpc>
                <a:spcPct val="100000"/>
              </a:lnSpc>
              <a:spcBef>
                <a:spcPts val="0"/>
              </a:spcBef>
              <a:tabLst>
                <a:tab pos="1597660" algn="l"/>
                <a:tab pos="2958465" algn="l"/>
              </a:tabLst>
            </a:pPr>
            <a:r>
              <a:rPr lang="en-US" sz="1400" b="1" dirty="0">
                <a:latin typeface="Times New Roman" panose="02020603050405020304" pitchFamily="18" charset="0"/>
                <a:ea typeface="Times New Roman" panose="02020603050405020304" pitchFamily="18" charset="0"/>
              </a:rPr>
              <a:t>In</a:t>
            </a:r>
            <a:r>
              <a:rPr lang="en-US" sz="1400" b="1" spc="37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serving</a:t>
            </a:r>
            <a:r>
              <a:rPr lang="en-US" sz="1400" b="1" spc="10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a</a:t>
            </a:r>
            <a:r>
              <a:rPr lang="en-US" sz="1400" b="1" spc="5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man</a:t>
            </a:r>
            <a:r>
              <a:rPr lang="en-US" sz="1400" b="1" spc="9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of</a:t>
            </a:r>
            <a:r>
              <a:rPr lang="en-US" sz="1400" b="1" spc="10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God,</a:t>
            </a:r>
            <a:r>
              <a:rPr lang="en-US" sz="1400" b="1" spc="9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you</a:t>
            </a:r>
            <a:r>
              <a:rPr lang="en-US" sz="1400" b="1" spc="14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pick</a:t>
            </a:r>
            <a:r>
              <a:rPr lang="en-US" sz="1400" b="1" spc="13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up</a:t>
            </a:r>
            <a:r>
              <a:rPr lang="en-US" sz="1400" b="1" spc="8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the</a:t>
            </a:r>
            <a:r>
              <a:rPr lang="en-US" sz="1400" b="1" spc="2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anointing</a:t>
            </a:r>
            <a:r>
              <a:rPr lang="en-US" sz="1400" b="1" spc="16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that's</a:t>
            </a:r>
            <a:r>
              <a:rPr lang="en-US" sz="1400" b="1" spc="29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on</a:t>
            </a:r>
            <a:r>
              <a:rPr lang="en-US" sz="1400" b="1" spc="85" dirty="0">
                <a:latin typeface="Times New Roman" panose="02020603050405020304" pitchFamily="18" charset="0"/>
                <a:ea typeface="Times New Roman" panose="02020603050405020304" pitchFamily="18" charset="0"/>
              </a:rPr>
              <a:t> </a:t>
            </a:r>
            <a:r>
              <a:rPr lang="en-US" sz="1400" b="1" spc="-20" dirty="0">
                <a:latin typeface="Times New Roman" panose="02020603050405020304" pitchFamily="18" charset="0"/>
                <a:ea typeface="Times New Roman" panose="02020603050405020304" pitchFamily="18" charset="0"/>
              </a:rPr>
              <a:t>him.</a:t>
            </a:r>
            <a:endParaRPr lang="en-IN" sz="1400" b="1" dirty="0">
              <a:latin typeface="Times New Roman" panose="02020603050405020304" pitchFamily="18" charset="0"/>
              <a:ea typeface="Times New Roman" panose="02020603050405020304" pitchFamily="18" charset="0"/>
            </a:endParaRPr>
          </a:p>
          <a:p>
            <a:pPr marR="640080">
              <a:lnSpc>
                <a:spcPct val="100000"/>
              </a:lnSpc>
              <a:spcBef>
                <a:spcPts val="0"/>
              </a:spcBef>
              <a:tabLst>
                <a:tab pos="1597660" algn="l"/>
                <a:tab pos="2958465" algn="l"/>
              </a:tabLst>
            </a:pPr>
            <a:r>
              <a:rPr lang="en-US" sz="1400" b="1" dirty="0">
                <a:latin typeface="Times New Roman" panose="02020603050405020304" pitchFamily="18" charset="0"/>
                <a:ea typeface="Times New Roman" panose="02020603050405020304" pitchFamily="18" charset="0"/>
              </a:rPr>
              <a:t>Loyalty</a:t>
            </a:r>
            <a:r>
              <a:rPr lang="en-US" sz="1400" b="1" spc="13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sometime</a:t>
            </a:r>
            <a:r>
              <a:rPr lang="en-US" sz="1400" b="1" spc="130" dirty="0">
                <a:latin typeface="Times New Roman" panose="02020603050405020304" pitchFamily="18" charset="0"/>
                <a:ea typeface="Times New Roman" panose="02020603050405020304" pitchFamily="18" charset="0"/>
              </a:rPr>
              <a:t>s </a:t>
            </a:r>
            <a:r>
              <a:rPr lang="en-US" sz="1400" b="1" dirty="0">
                <a:latin typeface="Times New Roman" panose="02020603050405020304" pitchFamily="18" charset="0"/>
                <a:ea typeface="Times New Roman" panose="02020603050405020304" pitchFamily="18" charset="0"/>
              </a:rPr>
              <a:t>requires</a:t>
            </a:r>
            <a:r>
              <a:rPr lang="en-US" sz="1400" b="1" spc="14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you</a:t>
            </a:r>
            <a:r>
              <a:rPr lang="en-US" sz="1400" b="1" spc="17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to</a:t>
            </a:r>
            <a:r>
              <a:rPr lang="en-US" sz="1400" b="1" spc="2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be</a:t>
            </a:r>
            <a:r>
              <a:rPr lang="en-US" sz="1400" b="1" spc="130" dirty="0">
                <a:latin typeface="Times New Roman" panose="02020603050405020304" pitchFamily="18" charset="0"/>
                <a:ea typeface="Times New Roman" panose="02020603050405020304" pitchFamily="18" charset="0"/>
              </a:rPr>
              <a:t> </a:t>
            </a:r>
            <a:r>
              <a:rPr lang="en-US" sz="1400" b="1" spc="-10" dirty="0">
                <a:latin typeface="Times New Roman" panose="02020603050405020304" pitchFamily="18" charset="0"/>
                <a:ea typeface="Times New Roman" panose="02020603050405020304" pitchFamily="18" charset="0"/>
              </a:rPr>
              <a:t>silent.</a:t>
            </a:r>
          </a:p>
          <a:p>
            <a:pPr marR="640080">
              <a:lnSpc>
                <a:spcPct val="100000"/>
              </a:lnSpc>
              <a:spcBef>
                <a:spcPts val="0"/>
              </a:spcBef>
              <a:tabLst>
                <a:tab pos="1597660" algn="l"/>
                <a:tab pos="2958465" algn="l"/>
              </a:tabLst>
            </a:pPr>
            <a:r>
              <a:rPr lang="en-IN" sz="1400" b="1" dirty="0">
                <a:latin typeface="Times New Roman" panose="02020603050405020304" pitchFamily="18" charset="0"/>
                <a:ea typeface="Times New Roman" panose="02020603050405020304" pitchFamily="18" charset="0"/>
              </a:rPr>
              <a:t>Support your leader</a:t>
            </a:r>
          </a:p>
          <a:p>
            <a:pPr marL="457200" marR="509905" lvl="1" indent="0" algn="l">
              <a:lnSpc>
                <a:spcPct val="100000"/>
              </a:lnSpc>
              <a:spcBef>
                <a:spcPts val="0"/>
              </a:spcBef>
              <a:buNone/>
              <a:tabLst>
                <a:tab pos="1379855" algn="l"/>
                <a:tab pos="1384300" algn="l"/>
              </a:tabLst>
            </a:pP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marR="509905" lvl="1" indent="0" algn="l">
              <a:lnSpc>
                <a:spcPct val="100000"/>
              </a:lnSpc>
              <a:spcBef>
                <a:spcPts val="0"/>
              </a:spcBef>
              <a:buNone/>
              <a:tabLst>
                <a:tab pos="1379855" algn="l"/>
                <a:tab pos="1384300" algn="l"/>
              </a:tabLst>
            </a:pPr>
            <a:r>
              <a:rPr lang="en-US" sz="1400" b="1" u="sng" spc="0" dirty="0">
                <a:effectLst/>
                <a:latin typeface="Times New Roman" panose="02020603050405020304" pitchFamily="18" charset="0"/>
                <a:ea typeface="Times New Roman" panose="02020603050405020304" pitchFamily="18" charset="0"/>
                <a:cs typeface="Times New Roman" panose="02020603050405020304" pitchFamily="18" charset="0"/>
              </a:rPr>
              <a:t>God is our Helper</a:t>
            </a:r>
          </a:p>
          <a:p>
            <a:pPr lvl="1">
              <a:lnSpc>
                <a:spcPct val="100000"/>
              </a:lnSpc>
              <a:spcBef>
                <a:spcPts val="0"/>
              </a:spcBef>
              <a:tabLst>
                <a:tab pos="1383030" algn="l"/>
              </a:tabLst>
            </a:pPr>
            <a:r>
              <a:rPr lang="en-US" sz="1400" b="1" cap="all" dirty="0">
                <a:latin typeface="Times New Roman" panose="02020603050405020304" pitchFamily="18" charset="0"/>
                <a:ea typeface="Times New Roman" panose="02020603050405020304" pitchFamily="18" charset="0"/>
              </a:rPr>
              <a:t>Helping</a:t>
            </a:r>
            <a:r>
              <a:rPr lang="en-US" sz="1400" b="1" cap="all" spc="-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and</a:t>
            </a:r>
            <a:r>
              <a:rPr lang="en-US" sz="1400" b="1" cap="all" spc="38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serving</a:t>
            </a:r>
            <a:r>
              <a:rPr lang="en-US" sz="1400" b="1" cap="all" spc="1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others</a:t>
            </a:r>
            <a:r>
              <a:rPr lang="en-US" sz="1400" b="1" cap="all" spc="38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is</a:t>
            </a:r>
            <a:r>
              <a:rPr lang="en-US" sz="1400" b="1" cap="all" spc="39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the</a:t>
            </a:r>
            <a:r>
              <a:rPr lang="en-US" sz="1400" b="1" cap="all" spc="-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foundation</a:t>
            </a:r>
            <a:r>
              <a:rPr lang="en-US" sz="1400" b="1" cap="all" spc="2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for</a:t>
            </a:r>
            <a:r>
              <a:rPr lang="en-US" sz="1400" b="1" cap="all" spc="-7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all ministry.</a:t>
            </a:r>
            <a:endParaRPr lang="en-IN" sz="1400" b="1" cap="all" dirty="0">
              <a:latin typeface="Times New Roman" panose="02020603050405020304" pitchFamily="18" charset="0"/>
              <a:ea typeface="Times New Roman" panose="02020603050405020304" pitchFamily="18" charset="0"/>
            </a:endParaRPr>
          </a:p>
          <a:p>
            <a:pPr lvl="1">
              <a:lnSpc>
                <a:spcPct val="100000"/>
              </a:lnSpc>
              <a:spcBef>
                <a:spcPts val="0"/>
              </a:spcBef>
              <a:tabLst>
                <a:tab pos="1383030" algn="l"/>
              </a:tabLst>
            </a:pPr>
            <a:r>
              <a:rPr lang="en-US" sz="1400" b="1" cap="all" dirty="0">
                <a:latin typeface="Times New Roman" panose="02020603050405020304" pitchFamily="18" charset="0"/>
                <a:ea typeface="Times New Roman" panose="02020603050405020304" pitchFamily="18" charset="0"/>
              </a:rPr>
              <a:t>no</a:t>
            </a:r>
            <a:r>
              <a:rPr lang="en-US" sz="1400" b="1" cap="all" spc="7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ministry gift</a:t>
            </a:r>
            <a:r>
              <a:rPr lang="en-US" sz="1400" b="1" cap="all" spc="9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is</a:t>
            </a:r>
            <a:r>
              <a:rPr lang="en-US" sz="1400" b="1" cap="all" spc="40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more</a:t>
            </a:r>
            <a:r>
              <a:rPr lang="en-US" sz="1400" b="1" cap="all" spc="6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important</a:t>
            </a:r>
            <a:r>
              <a:rPr lang="en-US" sz="1400" b="1" cap="all" spc="15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than</a:t>
            </a:r>
            <a:r>
              <a:rPr lang="en-US" sz="1400" b="1" cap="all" spc="8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another</a:t>
            </a:r>
            <a:endParaRPr lang="en-IN" sz="1400" b="1" cap="all" dirty="0">
              <a:latin typeface="Times New Roman" panose="02020603050405020304" pitchFamily="18" charset="0"/>
              <a:ea typeface="Times New Roman" panose="02020603050405020304" pitchFamily="18" charset="0"/>
            </a:endParaRPr>
          </a:p>
          <a:p>
            <a:pPr lvl="1">
              <a:lnSpc>
                <a:spcPct val="100000"/>
              </a:lnSpc>
              <a:spcBef>
                <a:spcPts val="0"/>
              </a:spcBef>
              <a:tabLst>
                <a:tab pos="1383030" algn="l"/>
              </a:tabLst>
            </a:pPr>
            <a:r>
              <a:rPr lang="en-US" sz="1400" b="1" cap="all" dirty="0">
                <a:latin typeface="Times New Roman" panose="02020603050405020304" pitchFamily="18" charset="0"/>
                <a:ea typeface="Times New Roman" panose="02020603050405020304" pitchFamily="18" charset="0"/>
              </a:rPr>
              <a:t>Jesus</a:t>
            </a:r>
            <a:r>
              <a:rPr lang="en-US" sz="1400" b="1" cap="all" spc="34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will</a:t>
            </a:r>
            <a:r>
              <a:rPr lang="en-US" sz="1400" b="1" cap="all" spc="6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always</a:t>
            </a:r>
            <a:r>
              <a:rPr lang="en-US" sz="1400" b="1" cap="all" spc="1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serve</a:t>
            </a:r>
            <a:r>
              <a:rPr lang="en-US" sz="1400" b="1" cap="all" spc="26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as</a:t>
            </a:r>
            <a:r>
              <a:rPr lang="en-US" sz="1400" b="1" cap="all" spc="-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our</a:t>
            </a:r>
            <a:r>
              <a:rPr lang="en-US" sz="1400" b="1" cap="all" spc="-1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greatest</a:t>
            </a:r>
            <a:r>
              <a:rPr lang="en-US" sz="1400" b="1" cap="all" spc="50"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example</a:t>
            </a:r>
            <a:r>
              <a:rPr lang="en-US" sz="1400" b="1" cap="all" spc="15" dirty="0">
                <a:latin typeface="Times New Roman" panose="02020603050405020304" pitchFamily="18" charset="0"/>
                <a:ea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rPr>
              <a:t>of</a:t>
            </a:r>
            <a:r>
              <a:rPr lang="en-US" sz="1400" b="1" cap="all" spc="15" dirty="0">
                <a:latin typeface="Times New Roman" panose="02020603050405020304" pitchFamily="18" charset="0"/>
                <a:ea typeface="Times New Roman" panose="02020603050405020304" pitchFamily="18" charset="0"/>
              </a:rPr>
              <a:t> </a:t>
            </a:r>
            <a:r>
              <a:rPr lang="en-US" sz="1400" b="1" cap="all" spc="-10" dirty="0">
                <a:latin typeface="Times New Roman" panose="02020603050405020304" pitchFamily="18" charset="0"/>
                <a:ea typeface="Times New Roman" panose="02020603050405020304" pitchFamily="18" charset="0"/>
              </a:rPr>
              <a:t>servanthood.</a:t>
            </a:r>
            <a:endParaRPr lang="en-US" sz="1400" b="1" spc="-5" dirty="0">
              <a:latin typeface="Arial" panose="020B0604020202020204" pitchFamily="34" charset="0"/>
              <a:ea typeface="Times New Roman" panose="02020603050405020304" pitchFamily="18" charset="0"/>
              <a:cs typeface="Times New Roman" panose="02020603050405020304" pitchFamily="18" charset="0"/>
            </a:endParaRPr>
          </a:p>
          <a:p>
            <a:pPr marR="640715" lvl="0" algn="ctr">
              <a:lnSpc>
                <a:spcPct val="100000"/>
              </a:lnSpc>
              <a:spcBef>
                <a:spcPts val="0"/>
              </a:spcBef>
              <a:buClr>
                <a:srgbClr val="444444"/>
              </a:buClr>
              <a:buSzPts val="1150"/>
              <a:tabLst>
                <a:tab pos="1595755" algn="l"/>
                <a:tab pos="1604645" algn="l"/>
              </a:tabLst>
            </a:pPr>
            <a:r>
              <a:rPr lang="en-US" sz="1400" b="1" dirty="0">
                <a:latin typeface="Times New Roman" panose="02020603050405020304" pitchFamily="18" charset="0"/>
                <a:ea typeface="Times New Roman" panose="02020603050405020304" pitchFamily="18" charset="0"/>
              </a:rPr>
              <a:t>Jesus showed</a:t>
            </a:r>
            <a:r>
              <a:rPr lang="en-US" sz="1400" b="1" spc="15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us through</a:t>
            </a:r>
            <a:r>
              <a:rPr lang="en-US" sz="1400" b="1" spc="16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word</a:t>
            </a:r>
            <a:r>
              <a:rPr lang="en-US" sz="1400" b="1" spc="8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and</a:t>
            </a:r>
            <a:r>
              <a:rPr lang="en-US" sz="1400" b="1" spc="7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deed</a:t>
            </a:r>
            <a:r>
              <a:rPr lang="en-US" sz="1400" b="1" spc="10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the heart</a:t>
            </a:r>
            <a:r>
              <a:rPr lang="en-US" sz="1400" b="1" spc="8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or attitude one must have to</a:t>
            </a:r>
            <a:r>
              <a:rPr lang="en-US" sz="1400" b="1" spc="40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succeed in God’s</a:t>
            </a:r>
            <a:r>
              <a:rPr lang="en-US" sz="1400" b="1" spc="40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work.</a:t>
            </a:r>
            <a:endParaRPr lang="en-IN" sz="1400" b="1" spc="-5" dirty="0">
              <a:latin typeface="Times New Roman" panose="02020603050405020304" pitchFamily="18" charset="0"/>
              <a:ea typeface="Times New Roman" panose="02020603050405020304" pitchFamily="18" charset="0"/>
            </a:endParaRPr>
          </a:p>
          <a:p>
            <a:pPr algn="ctr">
              <a:lnSpc>
                <a:spcPct val="100000"/>
              </a:lnSpc>
              <a:spcBef>
                <a:spcPts val="0"/>
              </a:spcBef>
              <a:tabLst>
                <a:tab pos="730885" algn="l"/>
              </a:tabLst>
            </a:pPr>
            <a:r>
              <a:rPr lang="en-US" sz="1400" b="1" dirty="0">
                <a:latin typeface="Times New Roman" panose="02020603050405020304" pitchFamily="18" charset="0"/>
                <a:ea typeface="Times New Roman" panose="02020603050405020304" pitchFamily="18" charset="0"/>
              </a:rPr>
              <a:t>He taught His disciples that the Kingdom of God operated</a:t>
            </a:r>
            <a:r>
              <a:rPr lang="en-US" sz="1400" b="1" spc="17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by ways that seemed ' up-side down" from</a:t>
            </a:r>
            <a:r>
              <a:rPr lang="en-US" sz="1400" b="1" spc="20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the way</a:t>
            </a:r>
            <a:r>
              <a:rPr lang="en-US" sz="1400" b="1" spc="200"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the world</a:t>
            </a:r>
            <a:r>
              <a:rPr lang="en-US" sz="1400" b="1" spc="185" dirty="0">
                <a:latin typeface="Times New Roman" panose="02020603050405020304" pitchFamily="18" charset="0"/>
                <a:ea typeface="Times New Roman" panose="02020603050405020304" pitchFamily="18" charset="0"/>
              </a:rPr>
              <a:t> </a:t>
            </a:r>
            <a:r>
              <a:rPr lang="en-US" sz="1400" b="1" dirty="0">
                <a:latin typeface="Times New Roman" panose="02020603050405020304" pitchFamily="18" charset="0"/>
                <a:ea typeface="Times New Roman" panose="02020603050405020304" pitchFamily="18" charset="0"/>
              </a:rPr>
              <a:t>worked.</a:t>
            </a:r>
            <a:endParaRPr lang="en-US" sz="1400" b="1" spc="-5" dirty="0">
              <a:latin typeface="Arial" panose="020B0604020202020204" pitchFamily="34" charset="0"/>
              <a:ea typeface="Times New Roman" panose="02020603050405020304" pitchFamily="18" charset="0"/>
              <a:cs typeface="Times New Roman" panose="02020603050405020304" pitchFamily="18" charset="0"/>
            </a:endParaRPr>
          </a:p>
          <a:p>
            <a:pPr marR="736600" lvl="1">
              <a:lnSpc>
                <a:spcPct val="100000"/>
              </a:lnSpc>
              <a:spcBef>
                <a:spcPts val="0"/>
              </a:spcBef>
              <a:tabLst>
                <a:tab pos="1811655" algn="l"/>
                <a:tab pos="1869440" algn="l"/>
              </a:tabLst>
            </a:pP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If</a:t>
            </a:r>
            <a:r>
              <a:rPr lang="en-US" sz="1400" b="1" cap="all" spc="11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you</a:t>
            </a:r>
            <a:r>
              <a:rPr lang="en-US" sz="1400" b="1" cap="all" spc="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desire to do</a:t>
            </a:r>
            <a:r>
              <a:rPr lang="en-US" sz="1400" b="1" cap="all"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great</a:t>
            </a:r>
            <a:r>
              <a:rPr lang="en-US" sz="1400" b="1" cap="all" spc="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things</a:t>
            </a:r>
            <a:r>
              <a:rPr lang="en-US" sz="1400" b="1" cap="all"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in</a:t>
            </a:r>
            <a:r>
              <a:rPr lang="en-US" sz="1400" b="1" cap="all" spc="9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the Kingdom</a:t>
            </a:r>
            <a:r>
              <a:rPr lang="en-US" sz="1400" b="1" cap="all" spc="1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of</a:t>
            </a:r>
            <a:r>
              <a:rPr lang="en-US" sz="1400" b="1" cap="all" spc="9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God, you</a:t>
            </a:r>
            <a:r>
              <a:rPr lang="en-US" sz="1400" b="1" cap="all"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must be a </a:t>
            </a:r>
            <a:r>
              <a:rPr lang="en-US" sz="1400" b="1" cap="all" spc="-10" dirty="0">
                <a:latin typeface="Times New Roman" panose="02020603050405020304" pitchFamily="18" charset="0"/>
                <a:ea typeface="Times New Roman" panose="02020603050405020304" pitchFamily="18" charset="0"/>
                <a:cs typeface="Times New Roman" panose="02020603050405020304" pitchFamily="18" charset="0"/>
              </a:rPr>
              <a:t>servant.</a:t>
            </a:r>
            <a:endParaRPr lang="en-IN" sz="1400" b="1" cap="all" dirty="0">
              <a:latin typeface="Times New Roman" panose="02020603050405020304" pitchFamily="18" charset="0"/>
              <a:ea typeface="Times New Roman" panose="02020603050405020304" pitchFamily="18" charset="0"/>
              <a:cs typeface="Times New Roman" panose="02020603050405020304" pitchFamily="18" charset="0"/>
            </a:endParaRPr>
          </a:p>
          <a:p>
            <a:pPr lvl="1">
              <a:lnSpc>
                <a:spcPct val="100000"/>
              </a:lnSpc>
              <a:spcBef>
                <a:spcPts val="0"/>
              </a:spcBef>
              <a:tabLst>
                <a:tab pos="1818005" algn="l"/>
              </a:tabLst>
            </a:pP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A</a:t>
            </a:r>
            <a:r>
              <a:rPr lang="en-US" sz="1400" b="1" cap="all" spc="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leader</a:t>
            </a:r>
            <a:r>
              <a:rPr lang="en-US" sz="1400" b="1" cap="all" spc="3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serves</a:t>
            </a:r>
            <a:r>
              <a:rPr lang="en-US" sz="1400" b="1" cap="all" spc="8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those</a:t>
            </a:r>
            <a:r>
              <a:rPr lang="en-US" sz="1400" b="1" cap="all" spc="5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assigned</a:t>
            </a:r>
            <a:r>
              <a:rPr lang="en-US" sz="1400" b="1" cap="all"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to</a:t>
            </a:r>
            <a:r>
              <a:rPr lang="en-US" sz="1400" b="1" cap="all" spc="3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spc="-20" dirty="0">
                <a:latin typeface="Times New Roman" panose="02020603050405020304" pitchFamily="18" charset="0"/>
                <a:ea typeface="Times New Roman" panose="02020603050405020304" pitchFamily="18" charset="0"/>
                <a:cs typeface="Times New Roman" panose="02020603050405020304" pitchFamily="18" charset="0"/>
              </a:rPr>
              <a:t>him.</a:t>
            </a:r>
            <a:endParaRPr lang="en-IN" sz="1400" b="1" dirty="0">
              <a:latin typeface="Times New Roman" panose="02020603050405020304" pitchFamily="18" charset="0"/>
              <a:ea typeface="Times New Roman" panose="02020603050405020304" pitchFamily="18" charset="0"/>
              <a:cs typeface="Times New Roman" panose="02020603050405020304" pitchFamily="18" charset="0"/>
            </a:endParaRPr>
          </a:p>
          <a:p>
            <a:pPr lvl="1">
              <a:lnSpc>
                <a:spcPct val="100000"/>
              </a:lnSpc>
              <a:spcBef>
                <a:spcPts val="0"/>
              </a:spcBef>
              <a:tabLst>
                <a:tab pos="1811655" algn="l"/>
              </a:tabLst>
            </a:pP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The spirit</a:t>
            </a:r>
            <a:r>
              <a:rPr lang="en-US" sz="1400" b="1" cap="all" spc="8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of</a:t>
            </a:r>
            <a:r>
              <a:rPr lang="en-US" sz="1400" b="1" cap="all"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servanthood</a:t>
            </a:r>
            <a:r>
              <a:rPr lang="en-US" sz="1400" b="1" cap="all"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is</a:t>
            </a:r>
            <a:r>
              <a:rPr lang="en-US" sz="1400" b="1" cap="all" spc="14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the</a:t>
            </a:r>
            <a:r>
              <a:rPr lang="en-US" sz="1400" b="1" cap="all"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Spirit</a:t>
            </a:r>
            <a:r>
              <a:rPr lang="en-US" sz="1400" b="1" cap="all"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of</a:t>
            </a:r>
            <a:r>
              <a:rPr lang="en-US" sz="1400" b="1" cap="all" spc="115"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b="1" cap="all" dirty="0">
                <a:latin typeface="Times New Roman" panose="02020603050405020304" pitchFamily="18" charset="0"/>
                <a:ea typeface="Times New Roman" panose="02020603050405020304" pitchFamily="18" charset="0"/>
                <a:cs typeface="Times New Roman" panose="02020603050405020304" pitchFamily="18" charset="0"/>
              </a:rPr>
              <a:t>Christ</a:t>
            </a:r>
            <a:r>
              <a:rPr lang="en-US" sz="1400" b="1" cap="all" spc="-25"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60925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idx="4294967295"/>
          </p:nvPr>
        </p:nvSpPr>
        <p:spPr>
          <a:xfrm>
            <a:off x="0" y="-479425"/>
            <a:ext cx="8562975" cy="958850"/>
          </a:xfrm>
        </p:spPr>
        <p:txBody>
          <a:bodyPr>
            <a:normAutofit/>
          </a:bodyPr>
          <a:lstStyle/>
          <a:p>
            <a:r>
              <a:rPr lang="en-US" sz="2000" u="sng" dirty="0"/>
              <a:t>Preview from the Session 2</a:t>
            </a:r>
            <a:endParaRPr lang="en-IN" sz="4800" u="sng"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4294967295"/>
          </p:nvPr>
        </p:nvSpPr>
        <p:spPr>
          <a:xfrm>
            <a:off x="0" y="418066"/>
            <a:ext cx="12315825" cy="5846763"/>
          </a:xfrm>
        </p:spPr>
        <p:txBody>
          <a:bodyPr>
            <a:noAutofit/>
          </a:bodyPr>
          <a:lstStyle/>
          <a:p>
            <a:pPr lvl="1">
              <a:lnSpc>
                <a:spcPct val="100000"/>
              </a:lnSpc>
              <a:spcBef>
                <a:spcPts val="0"/>
              </a:spcBef>
              <a:tabLst>
                <a:tab pos="1811655" algn="l"/>
              </a:tabLst>
            </a:pPr>
            <a:r>
              <a:rPr lang="en-US" sz="2000" b="1" cap="all" spc="-25" dirty="0">
                <a:latin typeface="Times New Roman" panose="02020603050405020304" pitchFamily="18" charset="0"/>
                <a:ea typeface="Times New Roman" panose="02020603050405020304" pitchFamily="18" charset="0"/>
                <a:cs typeface="Times New Roman" panose="02020603050405020304" pitchFamily="18" charset="0"/>
              </a:rPr>
              <a:t>The gift of serving:</a:t>
            </a:r>
          </a:p>
          <a:p>
            <a:pPr marR="733425" lvl="2">
              <a:lnSpc>
                <a:spcPct val="100000"/>
              </a:lnSpc>
              <a:spcBef>
                <a:spcPts val="0"/>
              </a:spcBef>
              <a:tabLst>
                <a:tab pos="1597025" algn="l"/>
                <a:tab pos="1598930" algn="l"/>
              </a:tabLst>
            </a:pPr>
            <a:r>
              <a:rPr lang="en-US" sz="2000" b="1" cap="all" dirty="0">
                <a:latin typeface="Times New Roman" panose="02020603050405020304" pitchFamily="18" charset="0"/>
                <a:ea typeface="Times New Roman" panose="02020603050405020304" pitchFamily="18" charset="0"/>
              </a:rPr>
              <a:t>Even</a:t>
            </a:r>
            <a:r>
              <a:rPr lang="en-US" sz="2000" b="1" cap="all" spc="11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though</a:t>
            </a:r>
            <a:r>
              <a:rPr lang="en-US" sz="2000" b="1" cap="all" spc="9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all</a:t>
            </a:r>
            <a:r>
              <a:rPr lang="en-US" sz="2000" b="1" cap="all" spc="8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believers</a:t>
            </a:r>
            <a:r>
              <a:rPr lang="en-US" sz="2000" b="1" cap="all" spc="40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are called</a:t>
            </a:r>
            <a:r>
              <a:rPr lang="en-US" sz="2000" b="1" cap="all" spc="13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to</a:t>
            </a:r>
            <a:r>
              <a:rPr lang="en-US" sz="2000" b="1" cap="all" spc="-2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serve,</a:t>
            </a:r>
            <a:r>
              <a:rPr lang="en-US" sz="2000" b="1" cap="all" spc="34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there is</a:t>
            </a:r>
            <a:r>
              <a:rPr lang="en-US" sz="2000" b="1" cap="all" spc="40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also a </a:t>
            </a:r>
            <a:r>
              <a:rPr lang="en-US" sz="2000" b="1" i="1" cap="all" dirty="0">
                <a:latin typeface="Times New Roman" panose="02020603050405020304" pitchFamily="18" charset="0"/>
                <a:ea typeface="Times New Roman" panose="02020603050405020304" pitchFamily="18" charset="0"/>
              </a:rPr>
              <a:t>gift</a:t>
            </a:r>
            <a:r>
              <a:rPr lang="en-US" sz="2000" b="1" i="1" cap="all" spc="8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of</a:t>
            </a:r>
            <a:r>
              <a:rPr lang="en-US" sz="2000" b="1" cap="all" spc="40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serving </a:t>
            </a:r>
            <a:r>
              <a:rPr lang="en-US" sz="2000" b="1" cap="all" spc="-10" dirty="0">
                <a:latin typeface="Times New Roman" panose="02020603050405020304" pitchFamily="18" charset="0"/>
                <a:ea typeface="Times New Roman" panose="02020603050405020304" pitchFamily="18" charset="0"/>
              </a:rPr>
              <a:t>("ministry").</a:t>
            </a:r>
          </a:p>
          <a:p>
            <a:pPr marR="654685" lvl="0" algn="ctr">
              <a:lnSpc>
                <a:spcPct val="100000"/>
              </a:lnSpc>
              <a:spcBef>
                <a:spcPts val="0"/>
              </a:spcBef>
              <a:buClr>
                <a:srgbClr val="4D4D4D"/>
              </a:buClr>
              <a:buSzPts val="1100"/>
              <a:tabLst>
                <a:tab pos="1598295" algn="l"/>
                <a:tab pos="1601470" algn="l"/>
                <a:tab pos="5925185" algn="l"/>
              </a:tabLst>
            </a:pPr>
            <a:r>
              <a:rPr lang="en-US" b="1" dirty="0">
                <a:latin typeface="Times New Roman" panose="02020603050405020304" pitchFamily="18" charset="0"/>
                <a:ea typeface="Times New Roman" panose="02020603050405020304" pitchFamily="18" charset="0"/>
              </a:rPr>
              <a:t>The</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gift of</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serving is</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not</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something that you choose to have.</a:t>
            </a:r>
            <a:r>
              <a:rPr lang="en-US" b="1" spc="200" dirty="0">
                <a:latin typeface="Times New Roman" panose="02020603050405020304" pitchFamily="18" charset="0"/>
                <a:ea typeface="Times New Roman" panose="02020603050405020304" pitchFamily="18" charset="0"/>
              </a:rPr>
              <a:t> </a:t>
            </a:r>
          </a:p>
          <a:p>
            <a:pPr marR="654685" lvl="0" algn="ctr">
              <a:lnSpc>
                <a:spcPct val="100000"/>
              </a:lnSpc>
              <a:spcBef>
                <a:spcPts val="0"/>
              </a:spcBef>
              <a:buClr>
                <a:srgbClr val="4D4D4D"/>
              </a:buClr>
              <a:buSzPts val="1100"/>
              <a:tabLst>
                <a:tab pos="1598295" algn="l"/>
                <a:tab pos="1601470" algn="l"/>
                <a:tab pos="5925185" algn="l"/>
              </a:tabLst>
            </a:pPr>
            <a:r>
              <a:rPr lang="en-US" b="1" dirty="0">
                <a:latin typeface="Times New Roman" panose="02020603050405020304" pitchFamily="18" charset="0"/>
                <a:ea typeface="Times New Roman" panose="02020603050405020304" pitchFamily="18" charset="0"/>
              </a:rPr>
              <a:t>You discover the gift.</a:t>
            </a:r>
          </a:p>
          <a:p>
            <a:pPr marR="654685" algn="ctr">
              <a:lnSpc>
                <a:spcPct val="100000"/>
              </a:lnSpc>
              <a:spcBef>
                <a:spcPts val="0"/>
              </a:spcBef>
              <a:buClr>
                <a:srgbClr val="4D4D4D"/>
              </a:buClr>
              <a:buSzPts val="1100"/>
              <a:tabLst>
                <a:tab pos="1598295" algn="l"/>
                <a:tab pos="1601470" algn="l"/>
                <a:tab pos="5925185" algn="l"/>
              </a:tabLst>
            </a:pPr>
            <a:r>
              <a:rPr lang="en-US" b="1" dirty="0">
                <a:latin typeface="Times New Roman" panose="02020603050405020304" pitchFamily="18" charset="0"/>
                <a:ea typeface="Times New Roman" panose="02020603050405020304" pitchFamily="18" charset="0"/>
              </a:rPr>
              <a:t>God</a:t>
            </a:r>
            <a:r>
              <a:rPr lang="en-US" b="1" spc="10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places</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desires</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into</a:t>
            </a:r>
            <a:r>
              <a:rPr lang="en-US" b="1" spc="9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your</a:t>
            </a:r>
            <a:r>
              <a:rPr lang="en-US" b="1" spc="8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heart.</a:t>
            </a:r>
            <a:r>
              <a:rPr lang="en-US" b="1" spc="200" dirty="0">
                <a:latin typeface="Times New Roman" panose="02020603050405020304" pitchFamily="18" charset="0"/>
                <a:ea typeface="Times New Roman" panose="02020603050405020304" pitchFamily="18" charset="0"/>
              </a:rPr>
              <a:t> </a:t>
            </a:r>
          </a:p>
          <a:p>
            <a:pPr marR="654685" algn="ctr">
              <a:lnSpc>
                <a:spcPct val="100000"/>
              </a:lnSpc>
              <a:spcBef>
                <a:spcPts val="0"/>
              </a:spcBef>
              <a:buClr>
                <a:srgbClr val="4D4D4D"/>
              </a:buClr>
              <a:buSzPts val="1100"/>
              <a:tabLst>
                <a:tab pos="1598295" algn="l"/>
                <a:tab pos="1601470" algn="l"/>
                <a:tab pos="5925185" algn="l"/>
              </a:tabLst>
            </a:pPr>
            <a:r>
              <a:rPr lang="en-US" b="1" dirty="0">
                <a:latin typeface="Times New Roman" panose="02020603050405020304" pitchFamily="18" charset="0"/>
                <a:ea typeface="Times New Roman" panose="02020603050405020304" pitchFamily="18" charset="0"/>
              </a:rPr>
              <a:t>Desire is a compass</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in</a:t>
            </a:r>
            <a:r>
              <a:rPr lang="en-US" b="1" spc="1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your</a:t>
            </a:r>
            <a:r>
              <a:rPr lang="en-US" b="1" spc="10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heart</a:t>
            </a:r>
            <a:r>
              <a:rPr lang="en-US" b="1" spc="9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that points</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you</a:t>
            </a:r>
            <a:r>
              <a:rPr lang="en-US" b="1" spc="2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in</a:t>
            </a:r>
            <a:r>
              <a:rPr lang="en-US" b="1" spc="2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 direction</a:t>
            </a:r>
            <a:r>
              <a:rPr lang="en-US" b="1" spc="19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a:t>
            </a:r>
            <a:r>
              <a:rPr lang="en-US" b="1" spc="2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God's</a:t>
            </a:r>
            <a:r>
              <a:rPr lang="en-US" b="1" spc="40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will.</a:t>
            </a:r>
            <a:endParaRPr lang="en-IN" b="1" dirty="0">
              <a:latin typeface="Times New Roman" panose="02020603050405020304" pitchFamily="18" charset="0"/>
              <a:ea typeface="Times New Roman" panose="02020603050405020304" pitchFamily="18" charset="0"/>
            </a:endParaRPr>
          </a:p>
          <a:p>
            <a:pPr marR="733425" lvl="2">
              <a:lnSpc>
                <a:spcPct val="100000"/>
              </a:lnSpc>
              <a:spcBef>
                <a:spcPts val="0"/>
              </a:spcBef>
              <a:tabLst>
                <a:tab pos="1597025" algn="l"/>
                <a:tab pos="1598930" algn="l"/>
              </a:tabLst>
            </a:pPr>
            <a:r>
              <a:rPr lang="en-US" sz="2000" b="1" cap="all" dirty="0">
                <a:latin typeface="Times New Roman" panose="02020603050405020304" pitchFamily="18" charset="0"/>
                <a:ea typeface="Times New Roman" panose="02020603050405020304" pitchFamily="18" charset="0"/>
              </a:rPr>
              <a:t>The</a:t>
            </a:r>
            <a:r>
              <a:rPr lang="en-US" sz="2000" b="1" cap="all" spc="5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hand</a:t>
            </a:r>
            <a:r>
              <a:rPr lang="en-US" sz="2000" b="1" cap="all" spc="12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of</a:t>
            </a:r>
            <a:r>
              <a:rPr lang="en-US" sz="2000" b="1" cap="all" spc="13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God</a:t>
            </a:r>
            <a:r>
              <a:rPr lang="en-US" sz="2000" b="1" cap="all" spc="13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plants</a:t>
            </a:r>
            <a:r>
              <a:rPr lang="en-US" sz="2000" b="1" cap="all" spc="6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the</a:t>
            </a:r>
            <a:r>
              <a:rPr lang="en-US" sz="2000" b="1" cap="all" spc="5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desire into</a:t>
            </a:r>
            <a:r>
              <a:rPr lang="en-US" sz="2000" b="1" cap="all" spc="4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the</a:t>
            </a:r>
            <a:r>
              <a:rPr lang="en-US" sz="2000" b="1" cap="all" spc="6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garden</a:t>
            </a:r>
            <a:r>
              <a:rPr lang="en-US" sz="2000" b="1" cap="all" spc="11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of</a:t>
            </a:r>
            <a:r>
              <a:rPr lang="en-US" sz="2000" b="1" cap="all" spc="12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your</a:t>
            </a:r>
            <a:r>
              <a:rPr lang="en-US" sz="2000" b="1" cap="all" spc="95" dirty="0">
                <a:latin typeface="Times New Roman" panose="02020603050405020304" pitchFamily="18" charset="0"/>
                <a:ea typeface="Times New Roman" panose="02020603050405020304" pitchFamily="18" charset="0"/>
              </a:rPr>
              <a:t> </a:t>
            </a:r>
            <a:r>
              <a:rPr lang="en-US" sz="2000" b="1" cap="all" spc="-10" dirty="0">
                <a:latin typeface="Times New Roman" panose="02020603050405020304" pitchFamily="18" charset="0"/>
                <a:ea typeface="Times New Roman" panose="02020603050405020304" pitchFamily="18" charset="0"/>
              </a:rPr>
              <a:t>heart.</a:t>
            </a:r>
            <a:endParaRPr lang="en-IN" sz="2000" b="1" cap="all" dirty="0">
              <a:latin typeface="Times New Roman" panose="02020603050405020304" pitchFamily="18" charset="0"/>
              <a:ea typeface="Times New Roman" panose="02020603050405020304" pitchFamily="18" charset="0"/>
            </a:endParaRPr>
          </a:p>
          <a:p>
            <a:pPr marR="567690" lvl="1">
              <a:lnSpc>
                <a:spcPct val="100000"/>
              </a:lnSpc>
              <a:spcBef>
                <a:spcPts val="0"/>
              </a:spcBef>
              <a:tabLst>
                <a:tab pos="1816735" algn="l"/>
                <a:tab pos="1821815" algn="l"/>
              </a:tabLst>
            </a:pPr>
            <a:r>
              <a:rPr lang="en-US" sz="2000" b="1" cap="all" dirty="0">
                <a:latin typeface="Times New Roman" panose="02020603050405020304" pitchFamily="18" charset="0"/>
                <a:ea typeface="Times New Roman" panose="02020603050405020304" pitchFamily="18" charset="0"/>
              </a:rPr>
              <a:t>When</a:t>
            </a:r>
            <a:r>
              <a:rPr lang="en-US" sz="2000" b="1" cap="all" spc="14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your</a:t>
            </a:r>
            <a:r>
              <a:rPr lang="en-US" sz="2000" b="1" cap="all" spc="6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heart is involved, it</a:t>
            </a:r>
            <a:r>
              <a:rPr lang="en-US" sz="2000" b="1" cap="all" spc="10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is</a:t>
            </a:r>
            <a:r>
              <a:rPr lang="en-US" sz="2000" b="1" cap="all" spc="40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very</a:t>
            </a:r>
            <a:r>
              <a:rPr lang="en-US" sz="2000" b="1" cap="all" spc="9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easy to serve and</a:t>
            </a:r>
            <a:r>
              <a:rPr lang="en-US" sz="2000" b="1" cap="all" spc="10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to give</a:t>
            </a:r>
            <a:r>
              <a:rPr lang="en-US" sz="2000" b="1" cap="all" spc="7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your</a:t>
            </a:r>
            <a:r>
              <a:rPr lang="en-US" sz="2000" b="1" cap="all" spc="8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all; when</a:t>
            </a:r>
            <a:r>
              <a:rPr lang="en-US" sz="2000" b="1" cap="all" spc="19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your heart</a:t>
            </a:r>
            <a:r>
              <a:rPr lang="en-US" sz="2000" b="1" cap="all" spc="15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is</a:t>
            </a:r>
            <a:r>
              <a:rPr lang="en-US" sz="2000" b="1" cap="all" spc="40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not</a:t>
            </a:r>
            <a:r>
              <a:rPr lang="en-US" sz="2000" b="1" cap="all" spc="14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involved,</a:t>
            </a:r>
            <a:r>
              <a:rPr lang="en-US" sz="2000" b="1" cap="all" spc="15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it is</a:t>
            </a:r>
            <a:r>
              <a:rPr lang="en-US" sz="2000" b="1" cap="all" spc="400"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hard</a:t>
            </a:r>
            <a:r>
              <a:rPr lang="en-US" sz="2000" b="1" cap="all" spc="145" dirty="0">
                <a:latin typeface="Times New Roman" panose="02020603050405020304" pitchFamily="18" charset="0"/>
                <a:ea typeface="Times New Roman" panose="02020603050405020304" pitchFamily="18" charset="0"/>
              </a:rPr>
              <a:t> </a:t>
            </a:r>
            <a:r>
              <a:rPr lang="en-US" sz="2000" b="1" cap="all" dirty="0">
                <a:latin typeface="Times New Roman" panose="02020603050405020304" pitchFamily="18" charset="0"/>
                <a:ea typeface="Times New Roman" panose="02020603050405020304" pitchFamily="18" charset="0"/>
              </a:rPr>
              <a:t>and difficult.</a:t>
            </a:r>
          </a:p>
          <a:p>
            <a:pPr marL="1403350">
              <a:lnSpc>
                <a:spcPct val="100000"/>
              </a:lnSpc>
              <a:spcBef>
                <a:spcPts val="0"/>
              </a:spcBef>
            </a:pPr>
            <a:endParaRPr lang="en-US" b="1" u="sng" dirty="0">
              <a:latin typeface="Times New Roman" panose="02020603050405020304" pitchFamily="18" charset="0"/>
              <a:ea typeface="Times New Roman" panose="02020603050405020304" pitchFamily="18" charset="0"/>
              <a:cs typeface="Times New Roman" panose="02020603050405020304" pitchFamily="18" charset="0"/>
            </a:endParaRPr>
          </a:p>
          <a:p>
            <a:pPr marL="1403350">
              <a:lnSpc>
                <a:spcPct val="100000"/>
              </a:lnSpc>
              <a:spcBef>
                <a:spcPts val="0"/>
              </a:spcBef>
            </a:pPr>
            <a:r>
              <a:rPr lang="en-US" b="1" u="sng" dirty="0">
                <a:latin typeface="Times New Roman" panose="02020603050405020304" pitchFamily="18" charset="0"/>
                <a:ea typeface="Times New Roman" panose="02020603050405020304" pitchFamily="18" charset="0"/>
                <a:cs typeface="Times New Roman" panose="02020603050405020304" pitchFamily="18" charset="0"/>
              </a:rPr>
              <a:t>BE</a:t>
            </a:r>
            <a:r>
              <a:rPr lang="en-US" b="1" spc="-25" dirty="0">
                <a:latin typeface="Times New Roman" panose="02020603050405020304" pitchFamily="18" charset="0"/>
                <a:ea typeface="Times New Roman" panose="02020603050405020304" pitchFamily="18" charset="0"/>
                <a:cs typeface="Times New Roman" panose="02020603050405020304" pitchFamily="18" charset="0"/>
              </a:rPr>
              <a:t>:</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IN"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marR="702945" lvl="0" indent="-342900">
              <a:lnSpc>
                <a:spcPct val="100000"/>
              </a:lnSpc>
              <a:spcBef>
                <a:spcPts val="0"/>
              </a:spcBef>
              <a:buClr>
                <a:srgbClr val="363636"/>
              </a:buClr>
              <a:buSzPts val="1050"/>
              <a:buFont typeface="Times New Roman" panose="02020603050405020304" pitchFamily="18" charset="0"/>
              <a:buAutoNum type="alphaLcPeriod"/>
              <a:tabLst>
                <a:tab pos="1813560" algn="l"/>
                <a:tab pos="1818005" algn="l"/>
              </a:tabLst>
            </a:pPr>
            <a:r>
              <a:rPr lang="en-US" b="1" dirty="0">
                <a:latin typeface="Times New Roman" panose="02020603050405020304" pitchFamily="18" charset="0"/>
                <a:ea typeface="Times New Roman" panose="02020603050405020304" pitchFamily="18" charset="0"/>
                <a:cs typeface="Times New Roman" panose="02020603050405020304" pitchFamily="18" charset="0"/>
              </a:rPr>
              <a:t>A person who</a:t>
            </a:r>
            <a:r>
              <a:rPr lang="en-US" b="1" spc="9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is</a:t>
            </a:r>
            <a:r>
              <a:rPr lang="en-US" b="1"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looking for a ministry position but</a:t>
            </a:r>
            <a:r>
              <a:rPr lang="en-US" b="1" spc="10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is</a:t>
            </a:r>
            <a:r>
              <a:rPr lang="en-US" b="1"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filling</a:t>
            </a:r>
            <a:r>
              <a:rPr lang="en-US" b="1" spc="7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his</a:t>
            </a:r>
            <a:r>
              <a:rPr lang="en-US" b="1" spc="40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or her time serving in</a:t>
            </a:r>
            <a:r>
              <a:rPr lang="en-US" b="1" spc="17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whatever</a:t>
            </a:r>
            <a:r>
              <a:rPr lang="en-US" b="1" spc="19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capacity</a:t>
            </a:r>
            <a:r>
              <a:rPr lang="en-US" b="1" spc="20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is needed.</a:t>
            </a:r>
            <a:endParaRPr lang="en-IN"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0000"/>
              </a:lnSpc>
              <a:spcBef>
                <a:spcPts val="0"/>
              </a:spcBef>
              <a:buClr>
                <a:srgbClr val="363636"/>
              </a:buClr>
              <a:buSzPts val="1050"/>
              <a:buFont typeface="Times New Roman" panose="02020603050405020304" pitchFamily="18" charset="0"/>
              <a:buAutoNum type="alphaLcPeriod"/>
              <a:tabLst>
                <a:tab pos="1813560" algn="l"/>
              </a:tabLst>
            </a:pPr>
            <a:r>
              <a:rPr lang="en-US" b="1" dirty="0">
                <a:latin typeface="Times New Roman" panose="02020603050405020304" pitchFamily="18" charset="0"/>
                <a:ea typeface="Times New Roman" panose="02020603050405020304" pitchFamily="18" charset="0"/>
                <a:cs typeface="Times New Roman" panose="02020603050405020304" pitchFamily="18" charset="0"/>
              </a:rPr>
              <a:t>Says,</a:t>
            </a:r>
            <a:r>
              <a:rPr lang="en-US"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"Pastor,</a:t>
            </a:r>
            <a:r>
              <a:rPr lang="en-US" b="1" spc="4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whatever</a:t>
            </a:r>
            <a:r>
              <a:rPr lang="en-US" b="1" spc="13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you</a:t>
            </a:r>
            <a:r>
              <a:rPr lang="en-US" b="1" spc="9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need</a:t>
            </a:r>
            <a:r>
              <a:rPr lang="en-US" b="1" spc="13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me</a:t>
            </a:r>
            <a:r>
              <a:rPr lang="en-US" b="1" spc="6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to</a:t>
            </a:r>
            <a:r>
              <a:rPr lang="en-US"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do,</a:t>
            </a:r>
            <a:r>
              <a:rPr lang="en-US" b="1" spc="-7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I'</a:t>
            </a:r>
            <a:r>
              <a:rPr lang="en-US" b="1" spc="25" dirty="0">
                <a:latin typeface="Times New Roman" panose="02020603050405020304" pitchFamily="18" charset="0"/>
                <a:ea typeface="Times New Roman" panose="02020603050405020304" pitchFamily="18" charset="0"/>
                <a:cs typeface="Times New Roman" panose="02020603050405020304" pitchFamily="18" charset="0"/>
              </a:rPr>
              <a:t>ll</a:t>
            </a:r>
            <a:r>
              <a:rPr lang="en-US" b="1" spc="3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spc="-20" dirty="0">
                <a:latin typeface="Times New Roman" panose="02020603050405020304" pitchFamily="18" charset="0"/>
                <a:ea typeface="Times New Roman" panose="02020603050405020304" pitchFamily="18" charset="0"/>
                <a:cs typeface="Times New Roman" panose="02020603050405020304" pitchFamily="18" charset="0"/>
              </a:rPr>
              <a:t>do."</a:t>
            </a:r>
            <a:endParaRPr lang="en-IN"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00000"/>
              </a:lnSpc>
              <a:spcBef>
                <a:spcPts val="0"/>
              </a:spcBef>
              <a:buClr>
                <a:srgbClr val="363636"/>
              </a:buClr>
              <a:buSzPts val="1050"/>
              <a:buFont typeface="Times New Roman" panose="02020603050405020304" pitchFamily="18" charset="0"/>
              <a:buAutoNum type="alphaLcPeriod"/>
              <a:tabLst>
                <a:tab pos="1813560" algn="l"/>
              </a:tabLst>
            </a:pPr>
            <a:r>
              <a:rPr lang="en-US" b="1" dirty="0">
                <a:latin typeface="Times New Roman" panose="02020603050405020304" pitchFamily="18" charset="0"/>
                <a:ea typeface="Times New Roman" panose="02020603050405020304" pitchFamily="18" charset="0"/>
                <a:cs typeface="Times New Roman" panose="02020603050405020304" pitchFamily="18" charset="0"/>
              </a:rPr>
              <a:t>Expect</a:t>
            </a:r>
            <a:r>
              <a:rPr lang="en-US" b="1"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the</a:t>
            </a:r>
            <a:r>
              <a:rPr lang="en-US" b="1" spc="22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supernatural</a:t>
            </a:r>
            <a:r>
              <a:rPr lang="en-US" b="1" spc="215"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anointing</a:t>
            </a:r>
            <a:r>
              <a:rPr lang="en-US" b="1" spc="17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as</a:t>
            </a:r>
            <a:r>
              <a:rPr lang="en-US" b="1" spc="20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he</a:t>
            </a:r>
            <a:r>
              <a:rPr lang="en-US" b="1" spc="80"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or she ministers.</a:t>
            </a:r>
            <a:endParaRPr lang="en-IN" b="1" dirty="0">
              <a:latin typeface="Times New Roman" panose="02020603050405020304" pitchFamily="18" charset="0"/>
              <a:ea typeface="Times New Roman" panose="02020603050405020304" pitchFamily="18" charset="0"/>
              <a:cs typeface="Times New Roman" panose="02020603050405020304" pitchFamily="18" charset="0"/>
            </a:endParaRPr>
          </a:p>
          <a:p>
            <a:pPr marR="733425" lvl="2">
              <a:lnSpc>
                <a:spcPct val="100000"/>
              </a:lnSpc>
              <a:spcBef>
                <a:spcPts val="0"/>
              </a:spcBef>
              <a:tabLst>
                <a:tab pos="1597025" algn="l"/>
                <a:tab pos="1598930" algn="l"/>
              </a:tabLst>
            </a:pPr>
            <a:endParaRPr lang="en-US" sz="1200" b="1" cap="all" spc="-10" dirty="0">
              <a:latin typeface="Times New Roman" panose="02020603050405020304" pitchFamily="18" charset="0"/>
              <a:ea typeface="Times New Roman" panose="02020603050405020304" pitchFamily="18" charset="0"/>
            </a:endParaRPr>
          </a:p>
          <a:p>
            <a:pPr lvl="1">
              <a:lnSpc>
                <a:spcPct val="100000"/>
              </a:lnSpc>
              <a:spcBef>
                <a:spcPts val="0"/>
              </a:spcBef>
              <a:tabLst>
                <a:tab pos="1811655" algn="l"/>
              </a:tabLst>
            </a:pPr>
            <a:endParaRPr lang="en-US" sz="1200" b="1" spc="-5" dirty="0">
              <a:latin typeface="Arial" panose="020B0604020202020204" pitchFamily="34" charset="0"/>
              <a:ea typeface="Times New Roman" panose="02020603050405020304" pitchFamily="18" charset="0"/>
              <a:cs typeface="Times New Roman" panose="02020603050405020304" pitchFamily="18" charset="0"/>
            </a:endParaRPr>
          </a:p>
          <a:p>
            <a:pPr marL="742950" marR="509905" lvl="1" indent="-285750" algn="l">
              <a:lnSpc>
                <a:spcPct val="100000"/>
              </a:lnSpc>
              <a:spcBef>
                <a:spcPts val="0"/>
              </a:spcBef>
              <a:buFont typeface="+mj-lt"/>
              <a:buAutoNum type="alphaUcPeriod"/>
              <a:tabLst>
                <a:tab pos="1379855" algn="l"/>
                <a:tab pos="1384300" algn="l"/>
              </a:tabLst>
            </a:pPr>
            <a:endParaRPr lang="en-US" sz="1200"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744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4070788"/>
            <a:ext cx="9698895" cy="1590705"/>
          </a:xfrm>
        </p:spPr>
        <p:txBody>
          <a:bodyPr>
            <a:normAutofit fontScale="90000"/>
          </a:bodyPr>
          <a:lstStyle/>
          <a:p>
            <a:r>
              <a:rPr lang="en-US" sz="8000" dirty="0"/>
              <a:t>Module 5: Session 3</a:t>
            </a:r>
            <a:br>
              <a:rPr lang="en-US" sz="8000" dirty="0"/>
            </a:br>
            <a:br>
              <a:rPr lang="en-US" sz="8000" dirty="0"/>
            </a:br>
            <a:r>
              <a:rPr lang="en-US" sz="8000" dirty="0"/>
              <a:t>The </a:t>
            </a:r>
            <a:br>
              <a:rPr lang="en-US" sz="8000" dirty="0"/>
            </a:br>
            <a:r>
              <a:rPr lang="en-US" sz="8000" dirty="0"/>
              <a:t>Problem of Burn-out and How to Avoid it</a:t>
            </a:r>
            <a:endParaRPr lang="en-IN" sz="8000" dirty="0"/>
          </a:p>
        </p:txBody>
      </p:sp>
    </p:spTree>
    <p:extLst>
      <p:ext uri="{BB962C8B-B14F-4D97-AF65-F5344CB8AC3E}">
        <p14:creationId xmlns:p14="http://schemas.microsoft.com/office/powerpoint/2010/main" val="1285199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The Problem of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1"/>
            <a:r>
              <a:rPr lang="en-US" sz="2400" b="1" dirty="0"/>
              <a:t>Every part of the Body of Christ is necessary to work effectively, but some parts are missing.</a:t>
            </a:r>
          </a:p>
          <a:p>
            <a:pPr lvl="1"/>
            <a:r>
              <a:rPr lang="en-US" sz="2400" dirty="0"/>
              <a:t>Unfortunately, when not everyone does their part, some parts get over­ worked. This can lead to burnout - or worse. Epaphroditus, for example, almost worked himself to death.</a:t>
            </a:r>
            <a:endParaRPr lang="en-IN" sz="2400" b="1" dirty="0"/>
          </a:p>
        </p:txBody>
      </p:sp>
    </p:spTree>
    <p:extLst>
      <p:ext uri="{BB962C8B-B14F-4D97-AF65-F5344CB8AC3E}">
        <p14:creationId xmlns:p14="http://schemas.microsoft.com/office/powerpoint/2010/main" val="166465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The Problem of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58897"/>
            <a:ext cx="10515601" cy="3261352"/>
          </a:xfrm>
        </p:spPr>
        <p:txBody>
          <a:bodyPr>
            <a:normAutofit/>
          </a:bodyPr>
          <a:lstStyle/>
          <a:p>
            <a:pPr lvl="0" algn="ctr"/>
            <a:r>
              <a:rPr lang="en-US" b="1" i="1" dirty="0"/>
              <a:t>A scriptural example </a:t>
            </a:r>
            <a:r>
              <a:rPr lang="en-US" i="1" dirty="0"/>
              <a:t>of </a:t>
            </a:r>
            <a:r>
              <a:rPr lang="en-US" b="1" i="1" dirty="0"/>
              <a:t>burn-out</a:t>
            </a:r>
          </a:p>
          <a:p>
            <a:pPr lvl="0" algn="ctr"/>
            <a:endParaRPr lang="en-US" sz="1050" b="1" i="1" dirty="0"/>
          </a:p>
          <a:p>
            <a:pPr lvl="0" algn="ctr"/>
            <a:r>
              <a:rPr lang="en-US" b="1" u="sng" dirty="0"/>
              <a:t>Moses and the 70 elders assigned to help him in the wilderness</a:t>
            </a:r>
          </a:p>
          <a:p>
            <a:pPr lvl="0" algn="ctr"/>
            <a:r>
              <a:rPr lang="en-US" dirty="0"/>
              <a:t>Exodus 18:13-27</a:t>
            </a:r>
            <a:endParaRPr lang="en-US" sz="1200" dirty="0"/>
          </a:p>
          <a:p>
            <a:pPr lvl="0" algn="ctr"/>
            <a:r>
              <a:rPr lang="en-US" dirty="0"/>
              <a:t>Exodus 19:1</a:t>
            </a:r>
          </a:p>
          <a:p>
            <a:pPr lvl="0" algn="ctr"/>
            <a:r>
              <a:rPr lang="en-US" dirty="0"/>
              <a:t>Numbers 10:11</a:t>
            </a:r>
          </a:p>
          <a:p>
            <a:pPr lvl="0" algn="ctr"/>
            <a:r>
              <a:rPr lang="en-US" b="1" u="sng" dirty="0"/>
              <a:t>Numbers 11</a:t>
            </a:r>
            <a:r>
              <a:rPr lang="en-US" dirty="0"/>
              <a:t>:1, 4-6</a:t>
            </a:r>
            <a:endParaRPr lang="en-IN" b="1" i="1" dirty="0"/>
          </a:p>
        </p:txBody>
      </p:sp>
    </p:spTree>
    <p:extLst>
      <p:ext uri="{BB962C8B-B14F-4D97-AF65-F5344CB8AC3E}">
        <p14:creationId xmlns:p14="http://schemas.microsoft.com/office/powerpoint/2010/main" val="208845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The Problem of Burn-out</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58897"/>
            <a:ext cx="10515601" cy="3261352"/>
          </a:xfrm>
        </p:spPr>
        <p:txBody>
          <a:bodyPr>
            <a:normAutofit/>
          </a:bodyPr>
          <a:lstStyle/>
          <a:p>
            <a:pPr lvl="1"/>
            <a:r>
              <a:rPr lang="en-US" sz="2200" b="1" u="sng" cap="all" dirty="0"/>
              <a:t>Pattern for burnout and recovery</a:t>
            </a:r>
            <a:r>
              <a:rPr lang="en-US" sz="2200" u="sng" cap="all" dirty="0"/>
              <a:t>:</a:t>
            </a:r>
            <a:endParaRPr lang="en-IN" sz="2200" b="1" u="sng" cap="all" dirty="0"/>
          </a:p>
          <a:p>
            <a:pPr lvl="1"/>
            <a:r>
              <a:rPr lang="en-US" cap="all" dirty="0"/>
              <a:t>Moses lost God’s perspective, responded to what he heard and saw.</a:t>
            </a:r>
            <a:endParaRPr lang="en-IN" cap="all" dirty="0"/>
          </a:p>
          <a:p>
            <a:pPr lvl="0" algn="ctr"/>
            <a:r>
              <a:rPr lang="en-US" dirty="0"/>
              <a:t>Moses forgot whose problem it was - felt overly responsible.</a:t>
            </a:r>
            <a:endParaRPr lang="en-IN" dirty="0"/>
          </a:p>
          <a:p>
            <a:pPr lvl="0" algn="ctr"/>
            <a:r>
              <a:rPr lang="en-US" dirty="0"/>
              <a:t>Moses cried out to God.</a:t>
            </a:r>
            <a:endParaRPr lang="en-IN" dirty="0"/>
          </a:p>
          <a:p>
            <a:pPr lvl="0" algn="ctr"/>
            <a:r>
              <a:rPr lang="en-US" dirty="0"/>
              <a:t>God sent Moses supernaturally anointed Helps                                                              and other provision as needed.</a:t>
            </a:r>
            <a:endParaRPr lang="en-IN" dirty="0"/>
          </a:p>
          <a:p>
            <a:pPr lvl="0" algn="ctr"/>
            <a:r>
              <a:rPr lang="en-US" dirty="0"/>
              <a:t>Problem was solved - at least for the moment!</a:t>
            </a:r>
            <a:endParaRPr lang="en-IN" dirty="0"/>
          </a:p>
        </p:txBody>
      </p:sp>
    </p:spTree>
    <p:extLst>
      <p:ext uri="{BB962C8B-B14F-4D97-AF65-F5344CB8AC3E}">
        <p14:creationId xmlns:p14="http://schemas.microsoft.com/office/powerpoint/2010/main" val="388673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1607</TotalTime>
  <Words>2282</Words>
  <Application>Microsoft Office PowerPoint</Application>
  <PresentationFormat>Widescreen</PresentationFormat>
  <Paragraphs>180</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Palatino Linotype</vt:lpstr>
      <vt:lpstr>Times New Roman</vt:lpstr>
      <vt:lpstr>Gallery</vt:lpstr>
      <vt:lpstr>The Ministry of Helps</vt:lpstr>
      <vt:lpstr>Course Objectives</vt:lpstr>
      <vt:lpstr>Preview from the Session 1</vt:lpstr>
      <vt:lpstr>Preview from the Session 2</vt:lpstr>
      <vt:lpstr>Preview from the Session 2</vt:lpstr>
      <vt:lpstr>Module 5: Session 3  The  Problem of Burn-out and How to Avoid it</vt:lpstr>
      <vt:lpstr>The Problem of Burn-out</vt:lpstr>
      <vt:lpstr>The Problem of Burn-out</vt:lpstr>
      <vt:lpstr>The Problem of Burn-out</vt:lpstr>
      <vt:lpstr>Avoiding Burn-out</vt:lpstr>
      <vt:lpstr>Avoiding Burn-out</vt:lpstr>
      <vt:lpstr>Avoiding Burn-out</vt:lpstr>
      <vt:lpstr>Avoiding Burn-out</vt:lpstr>
      <vt:lpstr>Avoiding Burn-out</vt:lpstr>
      <vt:lpstr>Avoiding Burn-out</vt:lpstr>
      <vt:lpstr>Avoiding Burn-out</vt:lpstr>
      <vt:lpstr>Avoiding Burn-out</vt:lpstr>
      <vt:lpstr>Avoiding Burn-out</vt:lpstr>
      <vt:lpstr>Avoiding Burn-out</vt:lpstr>
      <vt:lpstr>Impartations as you Serve</vt:lpstr>
      <vt:lpstr>Impartations as you Serve</vt:lpstr>
      <vt:lpstr>Four Lists of “Gifts” found in the Bible</vt:lpstr>
      <vt:lpstr>Four Lists of “Gifts” found in the Bible</vt:lpstr>
      <vt:lpstr>Four Lists of “Gifts” found in the Bible</vt:lpstr>
      <vt:lpstr>Four Lists of “Gifts” found in the Bible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Rajeev S. Bhalerao (Faculty – Pathways School Noida)</dc:creator>
  <cp:lastModifiedBy>Rajeev S. Bhalerao (Faculty – Pathways School Noida)</cp:lastModifiedBy>
  <cp:revision>48</cp:revision>
  <dcterms:created xsi:type="dcterms:W3CDTF">2024-08-21T16:07:25Z</dcterms:created>
  <dcterms:modified xsi:type="dcterms:W3CDTF">2024-09-05T14:50:10Z</dcterms:modified>
</cp:coreProperties>
</file>