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3" r:id="rId1"/>
  </p:sldMasterIdLst>
  <p:sldIdLst>
    <p:sldId id="256" r:id="rId2"/>
    <p:sldId id="257" r:id="rId3"/>
    <p:sldId id="262" r:id="rId4"/>
    <p:sldId id="271" r:id="rId5"/>
    <p:sldId id="260" r:id="rId6"/>
    <p:sldId id="270" r:id="rId7"/>
    <p:sldId id="272" r:id="rId8"/>
    <p:sldId id="263" r:id="rId9"/>
    <p:sldId id="276" r:id="rId10"/>
    <p:sldId id="277" r:id="rId11"/>
    <p:sldId id="278" r:id="rId12"/>
    <p:sldId id="265" r:id="rId13"/>
    <p:sldId id="266" r:id="rId14"/>
    <p:sldId id="279" r:id="rId15"/>
    <p:sldId id="274"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0"/>
  </p:normalViewPr>
  <p:slideViewPr>
    <p:cSldViewPr snapToGrid="0">
      <p:cViewPr varScale="1">
        <p:scale>
          <a:sx n="79" d="100"/>
          <a:sy n="79" d="100"/>
        </p:scale>
        <p:origin x="82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GB"/>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smtClean="0"/>
              <a:t>10/10/2024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40352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GB"/>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31081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211092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GB"/>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54327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76393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GB"/>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10/10/2024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202646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GB"/>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10/10/2024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422349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518219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21960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41631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19735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88289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GB"/>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58964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22038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44261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80840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03653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10/10/2024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96184310"/>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81B15-5E3F-70C4-6750-9A2220735B33}"/>
              </a:ext>
            </a:extLst>
          </p:cNvPr>
          <p:cNvSpPr>
            <a:spLocks noGrp="1"/>
          </p:cNvSpPr>
          <p:nvPr>
            <p:ph type="ctrTitle"/>
          </p:nvPr>
        </p:nvSpPr>
        <p:spPr>
          <a:xfrm>
            <a:off x="1876424" y="349365"/>
            <a:ext cx="10186140" cy="2387600"/>
          </a:xfrm>
        </p:spPr>
        <p:txBody>
          <a:bodyPr>
            <a:normAutofit/>
          </a:bodyPr>
          <a:lstStyle/>
          <a:p>
            <a:pPr algn="ctr"/>
            <a:r>
              <a:rPr lang="en-US" sz="6000" b="1" cap="none" dirty="0">
                <a:solidFill>
                  <a:srgbClr val="002060"/>
                </a:solidFill>
                <a:latin typeface="Baskerville" panose="02020502070401020303" pitchFamily="18" charset="0"/>
                <a:ea typeface="Baskerville" panose="02020502070401020303" pitchFamily="18" charset="0"/>
              </a:rPr>
              <a:t>The True Understanding of “Blessing”</a:t>
            </a:r>
          </a:p>
        </p:txBody>
      </p:sp>
      <p:sp>
        <p:nvSpPr>
          <p:cNvPr id="3" name="Subtitle 2">
            <a:extLst>
              <a:ext uri="{FF2B5EF4-FFF2-40B4-BE49-F238E27FC236}">
                <a16:creationId xmlns:a16="http://schemas.microsoft.com/office/drawing/2014/main" id="{2D04072E-BC23-9FAB-39E5-968D7A6E1059}"/>
              </a:ext>
            </a:extLst>
          </p:cNvPr>
          <p:cNvSpPr>
            <a:spLocks noGrp="1"/>
          </p:cNvSpPr>
          <p:nvPr>
            <p:ph type="subTitle" idx="1"/>
          </p:nvPr>
        </p:nvSpPr>
        <p:spPr>
          <a:xfrm>
            <a:off x="2796453" y="2736965"/>
            <a:ext cx="8791575" cy="947235"/>
          </a:xfrm>
        </p:spPr>
        <p:txBody>
          <a:bodyPr>
            <a:normAutofit/>
          </a:bodyPr>
          <a:lstStyle/>
          <a:p>
            <a:pPr algn="ctr"/>
            <a:r>
              <a:rPr lang="en-IN" sz="4400" b="1" i="1" cap="none" dirty="0">
                <a:solidFill>
                  <a:srgbClr val="0070C0"/>
                </a:solidFill>
                <a:effectLst/>
                <a:latin typeface="Hoefler Text" panose="02030602050506020203" pitchFamily="18" charset="77"/>
              </a:rPr>
              <a:t>Payoff-Favor-Blessing</a:t>
            </a:r>
          </a:p>
        </p:txBody>
      </p:sp>
      <p:sp>
        <p:nvSpPr>
          <p:cNvPr id="4" name="Title 1">
            <a:extLst>
              <a:ext uri="{FF2B5EF4-FFF2-40B4-BE49-F238E27FC236}">
                <a16:creationId xmlns:a16="http://schemas.microsoft.com/office/drawing/2014/main" id="{8F7F3A36-1C83-40AC-DD84-AB76E08A2506}"/>
              </a:ext>
            </a:extLst>
          </p:cNvPr>
          <p:cNvSpPr txBox="1">
            <a:spLocks/>
          </p:cNvSpPr>
          <p:nvPr/>
        </p:nvSpPr>
        <p:spPr>
          <a:xfrm>
            <a:off x="2156566" y="4324462"/>
            <a:ext cx="9905998" cy="94723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800" kern="1200" cap="all" baseline="0">
                <a:solidFill>
                  <a:schemeClr val="tx1"/>
                </a:solidFill>
                <a:latin typeface="+mj-lt"/>
                <a:ea typeface="+mj-ea"/>
                <a:cs typeface="+mj-cs"/>
              </a:defRPr>
            </a:lvl1pPr>
          </a:lstStyle>
          <a:p>
            <a:pPr algn="ctr"/>
            <a:r>
              <a:rPr lang="en-IN" sz="6000" b="1" cap="none" dirty="0">
                <a:solidFill>
                  <a:schemeClr val="accent6">
                    <a:lumMod val="50000"/>
                  </a:schemeClr>
                </a:solidFill>
                <a:latin typeface="Baskerville" panose="02020502070401020303" pitchFamily="18" charset="0"/>
              </a:rPr>
              <a:t>The Concept of Favor </a:t>
            </a:r>
            <a:endParaRPr lang="en-US" sz="5400" cap="none" dirty="0">
              <a:solidFill>
                <a:schemeClr val="accent6">
                  <a:lumMod val="50000"/>
                </a:schemeClr>
              </a:solidFill>
            </a:endParaRPr>
          </a:p>
        </p:txBody>
      </p:sp>
    </p:spTree>
    <p:extLst>
      <p:ext uri="{BB962C8B-B14F-4D97-AF65-F5344CB8AC3E}">
        <p14:creationId xmlns:p14="http://schemas.microsoft.com/office/powerpoint/2010/main" val="3239641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Favor of God in Ruth’s life</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1144589" y="1066797"/>
            <a:ext cx="10279148" cy="5324575"/>
          </a:xfrm>
        </p:spPr>
        <p:txBody>
          <a:bodyPr>
            <a:normAutofit fontScale="92500"/>
          </a:bodyPr>
          <a:lstStyle/>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Ruth knelt down in front of Boaz showing her humble nature.</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She didn’t touch his feet before to get his favor, but she showed her thankfulness to him after getting favor.  </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Then Boaz blessed Ruth.</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Vs 12-13 – </a:t>
            </a:r>
            <a:r>
              <a:rPr lang="en-US" sz="3200" dirty="0">
                <a:solidFill>
                  <a:srgbClr val="0070C0"/>
                </a:solidFill>
                <a:latin typeface="Hoefler Text" panose="02030602050506020203" pitchFamily="18" charset="77"/>
              </a:rPr>
              <a:t>May the Lord repay you for your kindness</a:t>
            </a:r>
            <a:r>
              <a:rPr lang="en-US" sz="3200" dirty="0">
                <a:latin typeface="Hoefler Text" panose="02030602050506020203" pitchFamily="18" charset="77"/>
              </a:rPr>
              <a:t>, and </a:t>
            </a:r>
            <a:r>
              <a:rPr lang="en-US" sz="3200" dirty="0">
                <a:solidFill>
                  <a:srgbClr val="0070C0"/>
                </a:solidFill>
                <a:latin typeface="Hoefler Text" panose="02030602050506020203" pitchFamily="18" charset="77"/>
              </a:rPr>
              <a:t>may your reward be full from the Lord</a:t>
            </a:r>
            <a:r>
              <a:rPr lang="en-US" sz="3200" dirty="0">
                <a:latin typeface="Hoefler Text" panose="02030602050506020203" pitchFamily="18" charset="77"/>
              </a:rPr>
              <a:t>, the God of Israel, under whose wings you have come to take refuge.” Then she said, “</a:t>
            </a:r>
            <a:r>
              <a:rPr lang="en-US" sz="3200" dirty="0">
                <a:solidFill>
                  <a:srgbClr val="0070C0"/>
                </a:solidFill>
                <a:latin typeface="Hoefler Text" panose="02030602050506020203" pitchFamily="18" charset="77"/>
              </a:rPr>
              <a:t>Let me find favor in your sight</a:t>
            </a:r>
            <a:r>
              <a:rPr lang="en-US" sz="3200" dirty="0">
                <a:latin typeface="Hoefler Text" panose="02030602050506020203" pitchFamily="18" charset="77"/>
              </a:rPr>
              <a:t>, my lord, for you have comforted me and have spoken kindly to your maidservant, though I am not as one of your maidservants.”</a:t>
            </a:r>
          </a:p>
        </p:txBody>
      </p:sp>
    </p:spTree>
    <p:extLst>
      <p:ext uri="{BB962C8B-B14F-4D97-AF65-F5344CB8AC3E}">
        <p14:creationId xmlns:p14="http://schemas.microsoft.com/office/powerpoint/2010/main" val="2228338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Example of </a:t>
            </a:r>
            <a:r>
              <a:rPr lang="en-IN" sz="5400" b="1" cap="none" dirty="0">
                <a:latin typeface="Baskerville" panose="02020502070401020303" pitchFamily="18" charset="0"/>
              </a:rPr>
              <a:t>T</a:t>
            </a:r>
            <a:r>
              <a:rPr lang="en-IN" sz="5400" b="1" cap="none" dirty="0">
                <a:effectLst/>
                <a:latin typeface="Baskerville" panose="02020502070401020303" pitchFamily="18" charset="0"/>
              </a:rPr>
              <a:t>wo Doctors</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1144589" y="1066797"/>
            <a:ext cx="10279148" cy="5324575"/>
          </a:xfrm>
        </p:spPr>
        <p:txBody>
          <a:bodyPr>
            <a:normAutofit/>
          </a:bodyPr>
          <a:lstStyle/>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Two doctors of same expertise and same qualifications</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Different mindset: One works for money, and one works for satisfaction</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Both earned high and settled high. Both didn’t harm anyone.</a:t>
            </a:r>
          </a:p>
          <a:p>
            <a:pPr marL="0" indent="0" algn="just">
              <a:lnSpc>
                <a:spcPct val="110000"/>
              </a:lnSpc>
              <a:spcBef>
                <a:spcPts val="0"/>
              </a:spcBef>
              <a:buSzPct val="100000"/>
              <a:buNone/>
            </a:pPr>
            <a:r>
              <a:rPr lang="en-US" sz="3200" dirty="0">
                <a:latin typeface="Hoefler Text" panose="02030602050506020203" pitchFamily="18" charset="77"/>
              </a:rPr>
              <a:t>Who is better?</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Doctor 2: because he also got money, bungalow, car, facilities etc. </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In addition, he got the Favor of people.</a:t>
            </a:r>
          </a:p>
        </p:txBody>
      </p:sp>
    </p:spTree>
    <p:extLst>
      <p:ext uri="{BB962C8B-B14F-4D97-AF65-F5344CB8AC3E}">
        <p14:creationId xmlns:p14="http://schemas.microsoft.com/office/powerpoint/2010/main" val="1096314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God’s Favor in the Life of Ahab</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901874" y="1066798"/>
            <a:ext cx="10734805" cy="5671638"/>
          </a:xfrm>
        </p:spPr>
        <p:txBody>
          <a:bodyPr>
            <a:normAutofit/>
          </a:bodyPr>
          <a:lstStyle/>
          <a:p>
            <a:pPr algn="just">
              <a:lnSpc>
                <a:spcPct val="110000"/>
              </a:lnSpc>
              <a:spcBef>
                <a:spcPts val="0"/>
              </a:spcBef>
              <a:buSzPct val="100000"/>
              <a:buFont typeface="Wingdings" pitchFamily="2" charset="2"/>
              <a:buChar char="ü"/>
            </a:pPr>
            <a:r>
              <a:rPr lang="en-US" sz="2800" dirty="0">
                <a:latin typeface="Hoefler Text" panose="02030602050506020203" pitchFamily="18" charset="77"/>
              </a:rPr>
              <a:t>We can see God’s Favor in Ahab’s life in 1 Kings 21:15-27</a:t>
            </a:r>
          </a:p>
          <a:p>
            <a:pPr algn="just">
              <a:lnSpc>
                <a:spcPct val="110000"/>
              </a:lnSpc>
              <a:spcBef>
                <a:spcPts val="0"/>
              </a:spcBef>
              <a:buSzPct val="100000"/>
              <a:buFont typeface="Wingdings" pitchFamily="2" charset="2"/>
              <a:buChar char="ü"/>
            </a:pPr>
            <a:r>
              <a:rPr lang="en-US" sz="2800" dirty="0">
                <a:latin typeface="Hoefler Text" panose="02030602050506020203" pitchFamily="18" charset="77"/>
              </a:rPr>
              <a:t>God’s word comes to Ahab through Elijah for destruction of his descendants because of Naboth's blood</a:t>
            </a:r>
          </a:p>
          <a:p>
            <a:pPr algn="just">
              <a:lnSpc>
                <a:spcPct val="110000"/>
              </a:lnSpc>
              <a:spcBef>
                <a:spcPts val="0"/>
              </a:spcBef>
              <a:buSzPct val="100000"/>
              <a:buFont typeface="Wingdings" pitchFamily="2" charset="2"/>
              <a:buChar char="ü"/>
            </a:pPr>
            <a:r>
              <a:rPr lang="en-US" sz="2800" dirty="0">
                <a:latin typeface="Hoefler Text" panose="02030602050506020203" pitchFamily="18" charset="77"/>
              </a:rPr>
              <a:t>Then Ahab humbled himself in front of God and God favored him</a:t>
            </a:r>
          </a:p>
          <a:p>
            <a:pPr algn="just">
              <a:lnSpc>
                <a:spcPct val="110000"/>
              </a:lnSpc>
              <a:spcBef>
                <a:spcPts val="0"/>
              </a:spcBef>
              <a:buSzPct val="100000"/>
              <a:buFont typeface="Wingdings" pitchFamily="2" charset="2"/>
              <a:buChar char="ü"/>
            </a:pPr>
            <a:r>
              <a:rPr lang="en-US" sz="2800" dirty="0">
                <a:latin typeface="Hoefler Text" panose="02030602050506020203" pitchFamily="18" charset="77"/>
              </a:rPr>
              <a:t>v27-29 – Now when Ahab heard these words [of Elijah], he tore his clothes, put on sackcloth and fasted, and he lay in sackcloth and went about dejectedly (mourning). Then the word of the Lord came to Elijah the </a:t>
            </a:r>
            <a:r>
              <a:rPr lang="en-US" sz="2800" dirty="0" err="1">
                <a:latin typeface="Hoefler Text" panose="02030602050506020203" pitchFamily="18" charset="77"/>
              </a:rPr>
              <a:t>Tishbite</a:t>
            </a:r>
            <a:r>
              <a:rPr lang="en-US" sz="2800" dirty="0">
                <a:latin typeface="Hoefler Text" panose="02030602050506020203" pitchFamily="18" charset="77"/>
              </a:rPr>
              <a:t>, saying, </a:t>
            </a:r>
            <a:r>
              <a:rPr lang="en-US" sz="2800" dirty="0">
                <a:solidFill>
                  <a:srgbClr val="0070C0"/>
                </a:solidFill>
                <a:latin typeface="Hoefler Text" panose="02030602050506020203" pitchFamily="18" charset="77"/>
              </a:rPr>
              <a:t>“Do you see how Ahab has humbled himself before Me? Because he has humbled himself before Me, I will not bring the evil (catastrophe) in his lifetime, but in his son’s days I will bring evil upon his house.” </a:t>
            </a:r>
            <a:r>
              <a:rPr lang="en-US" sz="2800" dirty="0">
                <a:latin typeface="Hoefler Text" panose="02030602050506020203" pitchFamily="18" charset="77"/>
              </a:rPr>
              <a:t>  </a:t>
            </a:r>
          </a:p>
        </p:txBody>
      </p:sp>
    </p:spTree>
    <p:extLst>
      <p:ext uri="{BB962C8B-B14F-4D97-AF65-F5344CB8AC3E}">
        <p14:creationId xmlns:p14="http://schemas.microsoft.com/office/powerpoint/2010/main" val="764082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God’s Favor in Hezekiah’s Life</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956426" y="953677"/>
            <a:ext cx="11043896" cy="5671638"/>
          </a:xfrm>
        </p:spPr>
        <p:txBody>
          <a:bodyPr>
            <a:normAutofit/>
          </a:bodyPr>
          <a:lstStyle/>
          <a:p>
            <a:pPr marL="0" indent="0" algn="just">
              <a:lnSpc>
                <a:spcPct val="110000"/>
              </a:lnSpc>
              <a:spcBef>
                <a:spcPts val="0"/>
              </a:spcBef>
              <a:buSzPct val="100000"/>
              <a:buNone/>
            </a:pPr>
            <a:r>
              <a:rPr lang="en-US" sz="3200" dirty="0">
                <a:latin typeface="Hoefler Text" panose="02030602050506020203" pitchFamily="18" charset="77"/>
              </a:rPr>
              <a:t>Last week we read about Hezekiah’s prayer and God’s gift of life extension</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Hezekiah had put his good deeds in front of God asking for extension of life</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But in actual, Hezekiah got death penalty because he didn’t praise God and submit offerings after God’s miraculous help in winning the battle against the Assyrian king Sennacherib. (II Kings Ch 18 and 19; II Chronicles 32:20-23)  </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Because of God’s Favor upon Hezekiah, his death penalty postponed to 15 years</a:t>
            </a:r>
          </a:p>
        </p:txBody>
      </p:sp>
    </p:spTree>
    <p:extLst>
      <p:ext uri="{BB962C8B-B14F-4D97-AF65-F5344CB8AC3E}">
        <p14:creationId xmlns:p14="http://schemas.microsoft.com/office/powerpoint/2010/main" val="3085742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God’s Favor in Hezekiah’s Life</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956426" y="953677"/>
            <a:ext cx="11043896" cy="5671638"/>
          </a:xfrm>
        </p:spPr>
        <p:txBody>
          <a:bodyPr>
            <a:normAutofit fontScale="92500" lnSpcReduction="20000"/>
          </a:bodyPr>
          <a:lstStyle/>
          <a:p>
            <a:pPr marL="0" indent="0" algn="just">
              <a:lnSpc>
                <a:spcPct val="110000"/>
              </a:lnSpc>
              <a:spcBef>
                <a:spcPts val="0"/>
              </a:spcBef>
              <a:buSzPct val="100000"/>
              <a:buNone/>
            </a:pPr>
            <a:r>
              <a:rPr lang="en-US" sz="3200" dirty="0">
                <a:latin typeface="Hoefler Text" panose="02030602050506020203" pitchFamily="18" charset="77"/>
              </a:rPr>
              <a:t>But he became proud</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II Chronicle 32:24-26 – In those days Hezekiah became terminally ill; and he prayed to the Lord, and He answered him and gave him a [miraculous] sign. </a:t>
            </a:r>
            <a:r>
              <a:rPr lang="en-US" sz="3200" dirty="0">
                <a:solidFill>
                  <a:srgbClr val="0070C0"/>
                </a:solidFill>
                <a:latin typeface="Hoefler Text" panose="02030602050506020203" pitchFamily="18" charset="77"/>
              </a:rPr>
              <a:t>But Hezekiah did nothing [for the Lord] in return for the benefit bestowed on him, because his heart had become proud; therefore God’s wrath came on him and on Judah and Jerusalem. </a:t>
            </a:r>
            <a:r>
              <a:rPr lang="en-US" sz="3200" dirty="0">
                <a:latin typeface="Hoefler Text" panose="02030602050506020203" pitchFamily="18" charset="77"/>
              </a:rPr>
              <a:t>However, </a:t>
            </a:r>
            <a:r>
              <a:rPr lang="en-US" sz="3200" dirty="0">
                <a:solidFill>
                  <a:srgbClr val="0070C0"/>
                </a:solidFill>
                <a:latin typeface="Hoefler Text" panose="02030602050506020203" pitchFamily="18" charset="77"/>
              </a:rPr>
              <a:t>Hezekiah humbled his proud heart</a:t>
            </a:r>
            <a:r>
              <a:rPr lang="en-US" sz="3200" dirty="0">
                <a:latin typeface="Hoefler Text" panose="02030602050506020203" pitchFamily="18" charset="77"/>
              </a:rPr>
              <a:t>, both he and the inhabitants of Jerusalem, so that the wrath of the Lord did not come on them during the days of Hezekiah.</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Its </a:t>
            </a:r>
            <a:r>
              <a:rPr lang="en-US" sz="3200" dirty="0">
                <a:solidFill>
                  <a:srgbClr val="0070C0"/>
                </a:solidFill>
                <a:latin typeface="Hoefler Text" panose="02030602050506020203" pitchFamily="18" charset="77"/>
              </a:rPr>
              <a:t>not payoff that he got his life extension, but its God’s favor </a:t>
            </a:r>
            <a:r>
              <a:rPr lang="en-US" sz="3200" dirty="0">
                <a:latin typeface="Hoefler Text" panose="02030602050506020203" pitchFamily="18" charset="77"/>
              </a:rPr>
              <a:t>that his payoff for his pride has been postponed to next generation. </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Similarly, the </a:t>
            </a:r>
            <a:r>
              <a:rPr lang="en-US" sz="3200" dirty="0">
                <a:solidFill>
                  <a:srgbClr val="0070C0"/>
                </a:solidFill>
                <a:latin typeface="Hoefler Text" panose="02030602050506020203" pitchFamily="18" charset="77"/>
              </a:rPr>
              <a:t>curse of Eli also postponed up to some generations </a:t>
            </a:r>
            <a:r>
              <a:rPr lang="en-US" sz="3200" dirty="0">
                <a:latin typeface="Hoefler Text" panose="02030602050506020203" pitchFamily="18" charset="77"/>
              </a:rPr>
              <a:t>due to God’s favor and people’s favor.  </a:t>
            </a:r>
          </a:p>
        </p:txBody>
      </p:sp>
    </p:spTree>
    <p:extLst>
      <p:ext uri="{BB962C8B-B14F-4D97-AF65-F5344CB8AC3E}">
        <p14:creationId xmlns:p14="http://schemas.microsoft.com/office/powerpoint/2010/main" val="3515125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Take home…</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1144588" y="835201"/>
            <a:ext cx="10279148" cy="4438456"/>
          </a:xfrm>
        </p:spPr>
        <p:txBody>
          <a:bodyPr>
            <a:normAutofit/>
          </a:bodyPr>
          <a:lstStyle/>
          <a:p>
            <a:pPr marL="0" indent="0" algn="just">
              <a:lnSpc>
                <a:spcPct val="110000"/>
              </a:lnSpc>
              <a:spcBef>
                <a:spcPts val="0"/>
              </a:spcBef>
              <a:buSzPct val="100000"/>
              <a:buNone/>
            </a:pPr>
            <a:r>
              <a:rPr lang="en-US" sz="3200" dirty="0">
                <a:latin typeface="Hoefler Text" panose="02030602050506020203" pitchFamily="18" charset="77"/>
              </a:rPr>
              <a:t>Hope it is very much clear now – the difference between favor and payoff. Our payoff can be altered by Favor of people and God.</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Favor of people and God in Ruth’s life increased her positive payoff. </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Favor of people and God in Eli’s life, Hezekiah’s life and Ahab’s life reduced the impact of actual payoff, and it postponed to his descendants.</a:t>
            </a:r>
          </a:p>
        </p:txBody>
      </p:sp>
      <p:sp>
        <p:nvSpPr>
          <p:cNvPr id="4" name="TextBox 3">
            <a:extLst>
              <a:ext uri="{FF2B5EF4-FFF2-40B4-BE49-F238E27FC236}">
                <a16:creationId xmlns:a16="http://schemas.microsoft.com/office/drawing/2014/main" id="{AD0D907A-5897-5F65-D69B-90FE8CCD1696}"/>
              </a:ext>
            </a:extLst>
          </p:cNvPr>
          <p:cNvSpPr txBox="1"/>
          <p:nvPr/>
        </p:nvSpPr>
        <p:spPr>
          <a:xfrm>
            <a:off x="1458142" y="5488903"/>
            <a:ext cx="9727055" cy="1200329"/>
          </a:xfrm>
          <a:prstGeom prst="rect">
            <a:avLst/>
          </a:prstGeom>
          <a:solidFill>
            <a:schemeClr val="bg1">
              <a:lumMod val="75000"/>
            </a:schemeClr>
          </a:solidFill>
        </p:spPr>
        <p:txBody>
          <a:bodyPr wrap="square">
            <a:spAutoFit/>
          </a:bodyPr>
          <a:lstStyle/>
          <a:p>
            <a:pPr algn="ctr"/>
            <a:r>
              <a:rPr lang="en-US" sz="3600" b="1" dirty="0">
                <a:solidFill>
                  <a:srgbClr val="002060"/>
                </a:solidFill>
                <a:latin typeface="Hoefler Text" panose="02030602050506020203" pitchFamily="18" charset="77"/>
              </a:rPr>
              <a:t>Our nature, our behavior, and our attitude matters</a:t>
            </a:r>
          </a:p>
        </p:txBody>
      </p:sp>
    </p:spTree>
    <p:extLst>
      <p:ext uri="{BB962C8B-B14F-4D97-AF65-F5344CB8AC3E}">
        <p14:creationId xmlns:p14="http://schemas.microsoft.com/office/powerpoint/2010/main" val="2437152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0" end="0"/>
                                            </p:txEl>
                                          </p:spTgt>
                                        </p:tgtEl>
                                        <p:attrNameLst>
                                          <p:attrName>style.visibility</p:attrName>
                                        </p:attrNameLst>
                                      </p:cBhvr>
                                      <p:to>
                                        <p:strVal val="visible"/>
                                      </p:to>
                                    </p:set>
                                    <p:animEffect transition="in" filter="fade">
                                      <p:cBhvr>
                                        <p:cTn id="28" dur="1000"/>
                                        <p:tgtEl>
                                          <p:spTgt spid="4">
                                            <p:txEl>
                                              <p:pRg st="0" end="0"/>
                                            </p:txEl>
                                          </p:spTgt>
                                        </p:tgtEl>
                                      </p:cBhvr>
                                    </p:animEffect>
                                    <p:anim calcmode="lin" valueType="num">
                                      <p:cBhvr>
                                        <p:cTn id="29"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5852A6-6D4A-F674-9350-C28741771FD7}"/>
              </a:ext>
            </a:extLst>
          </p:cNvPr>
          <p:cNvSpPr>
            <a:spLocks noGrp="1"/>
          </p:cNvSpPr>
          <p:nvPr>
            <p:ph idx="1"/>
          </p:nvPr>
        </p:nvSpPr>
        <p:spPr>
          <a:xfrm>
            <a:off x="1230622" y="2784746"/>
            <a:ext cx="9905999" cy="973215"/>
          </a:xfrm>
        </p:spPr>
        <p:txBody>
          <a:bodyPr/>
          <a:lstStyle/>
          <a:p>
            <a:pPr marL="0" indent="0" algn="ctr">
              <a:buNone/>
            </a:pPr>
            <a:r>
              <a:rPr lang="en-US" sz="4800" b="1" dirty="0">
                <a:solidFill>
                  <a:srgbClr val="002060"/>
                </a:solidFill>
                <a:latin typeface="Hoefler Text" panose="02030602050506020203" pitchFamily="18" charset="77"/>
              </a:rPr>
              <a:t>Praise The Lord</a:t>
            </a:r>
            <a:endParaRPr lang="en-US" b="1" dirty="0">
              <a:solidFill>
                <a:srgbClr val="002060"/>
              </a:solidFill>
              <a:latin typeface="Hoefler Text" panose="02030602050506020203" pitchFamily="18" charset="77"/>
            </a:endParaRPr>
          </a:p>
        </p:txBody>
      </p:sp>
    </p:spTree>
    <p:extLst>
      <p:ext uri="{BB962C8B-B14F-4D97-AF65-F5344CB8AC3E}">
        <p14:creationId xmlns:p14="http://schemas.microsoft.com/office/powerpoint/2010/main" val="2461970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lstStyle/>
          <a:p>
            <a:pPr algn="ctr"/>
            <a:r>
              <a:rPr lang="en-IN" sz="5400" b="1" cap="none" dirty="0">
                <a:effectLst/>
                <a:latin typeface="Baskerville" panose="02020502070401020303" pitchFamily="18" charset="0"/>
              </a:rPr>
              <a:t>What have we learned?</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1144589" y="1066798"/>
            <a:ext cx="10279148" cy="5671638"/>
          </a:xfrm>
        </p:spPr>
        <p:txBody>
          <a:bodyPr>
            <a:normAutofit/>
          </a:bodyPr>
          <a:lstStyle/>
          <a:p>
            <a:pPr marL="358775" indent="-358775">
              <a:lnSpc>
                <a:spcPct val="100000"/>
              </a:lnSpc>
              <a:spcBef>
                <a:spcPts val="0"/>
              </a:spcBef>
            </a:pPr>
            <a:r>
              <a:rPr lang="en-US" sz="3600" dirty="0">
                <a:latin typeface="Hoefler Text" panose="02030602050506020203" pitchFamily="18" charset="77"/>
              </a:rPr>
              <a:t>Payoff is Reward or Payback or Outcome of any act </a:t>
            </a:r>
            <a:endParaRPr lang="en-IN" sz="3600" dirty="0">
              <a:latin typeface="Hoefler Text" panose="02030602050506020203" pitchFamily="18" charset="77"/>
            </a:endParaRPr>
          </a:p>
          <a:p>
            <a:pPr marL="358775" indent="-358775">
              <a:lnSpc>
                <a:spcPct val="100000"/>
              </a:lnSpc>
              <a:spcBef>
                <a:spcPts val="0"/>
              </a:spcBef>
              <a:buFont typeface="Arial" panose="020B0604020202020204" pitchFamily="34" charset="0"/>
              <a:buChar char="•"/>
            </a:pPr>
            <a:r>
              <a:rPr lang="en-US" sz="3600" dirty="0">
                <a:latin typeface="Hoefler Text" panose="02030602050506020203" pitchFamily="18" charset="77"/>
              </a:rPr>
              <a:t>Payoffs/rewards are against our work, and they will not open the doors of heaven</a:t>
            </a:r>
            <a:endParaRPr lang="en-IN" sz="3600" dirty="0">
              <a:effectLst/>
              <a:latin typeface="Hoefler Text" panose="02030602050506020203" pitchFamily="18" charset="77"/>
            </a:endParaRPr>
          </a:p>
          <a:p>
            <a:pPr marL="358775" indent="-358775">
              <a:lnSpc>
                <a:spcPct val="100000"/>
              </a:lnSpc>
              <a:spcBef>
                <a:spcPts val="0"/>
              </a:spcBef>
              <a:buFont typeface="Arial" panose="020B0604020202020204" pitchFamily="34" charset="0"/>
              <a:buChar char="•"/>
            </a:pPr>
            <a:r>
              <a:rPr lang="en-US" sz="3600" dirty="0">
                <a:effectLst/>
                <a:latin typeface="Hoefler Text" panose="02030602050506020203" pitchFamily="18" charset="77"/>
              </a:rPr>
              <a:t>Sowing and Reaping</a:t>
            </a:r>
          </a:p>
          <a:p>
            <a:pPr marL="358775" indent="-358775">
              <a:lnSpc>
                <a:spcPct val="100000"/>
              </a:lnSpc>
              <a:spcBef>
                <a:spcPts val="0"/>
              </a:spcBef>
              <a:buFont typeface="Arial" panose="020B0604020202020204" pitchFamily="34" charset="0"/>
              <a:buChar char="•"/>
            </a:pPr>
            <a:r>
              <a:rPr lang="en-US" sz="3600" dirty="0">
                <a:effectLst/>
                <a:latin typeface="Hoefler Text" panose="02030602050506020203" pitchFamily="18" charset="77"/>
              </a:rPr>
              <a:t>Our pay cheques are not a measure for our relationship with God (Blessing)</a:t>
            </a:r>
            <a:endParaRPr lang="en-IN" sz="3600" dirty="0">
              <a:effectLst/>
              <a:latin typeface="Hoefler Text" panose="02030602050506020203" pitchFamily="18" charset="77"/>
            </a:endParaRPr>
          </a:p>
          <a:p>
            <a:pPr marL="358775" indent="-358775">
              <a:lnSpc>
                <a:spcPct val="100000"/>
              </a:lnSpc>
              <a:spcBef>
                <a:spcPts val="0"/>
              </a:spcBef>
              <a:buFont typeface="Arial" panose="020B0604020202020204" pitchFamily="34" charset="0"/>
              <a:buChar char="•"/>
            </a:pPr>
            <a:r>
              <a:rPr lang="en-US" sz="3600" dirty="0">
                <a:effectLst/>
                <a:latin typeface="Hoefler Text" panose="02030602050506020203" pitchFamily="18" charset="77"/>
              </a:rPr>
              <a:t>The concept of Grace Vs Karma </a:t>
            </a:r>
          </a:p>
          <a:p>
            <a:pPr marL="358775" indent="-358775">
              <a:lnSpc>
                <a:spcPct val="100000"/>
              </a:lnSpc>
              <a:spcBef>
                <a:spcPts val="0"/>
              </a:spcBef>
              <a:buFont typeface="Arial" panose="020B0604020202020204" pitchFamily="34" charset="0"/>
              <a:buChar char="•"/>
            </a:pPr>
            <a:r>
              <a:rPr lang="en-US" sz="3600" dirty="0">
                <a:latin typeface="Hoefler Text" panose="02030602050506020203" pitchFamily="18" charset="77"/>
              </a:rPr>
              <a:t>We shouldn’t take God’s grace for granted</a:t>
            </a:r>
            <a:endParaRPr lang="en-IN" sz="3600" dirty="0">
              <a:effectLst/>
              <a:latin typeface="Hoefler Text" panose="02030602050506020203" pitchFamily="18" charset="77"/>
            </a:endParaRPr>
          </a:p>
          <a:p>
            <a:pPr>
              <a:lnSpc>
                <a:spcPct val="100000"/>
              </a:lnSpc>
              <a:spcBef>
                <a:spcPts val="0"/>
              </a:spcBef>
              <a:buFont typeface="Arial" panose="020B0604020202020204" pitchFamily="34" charset="0"/>
              <a:buChar char="•"/>
            </a:pPr>
            <a:endParaRPr lang="en-IN" sz="3600" dirty="0">
              <a:effectLst/>
              <a:latin typeface="Hoefler Text" panose="02030602050506020203" pitchFamily="18" charset="77"/>
            </a:endParaRPr>
          </a:p>
        </p:txBody>
      </p:sp>
    </p:spTree>
    <p:extLst>
      <p:ext uri="{BB962C8B-B14F-4D97-AF65-F5344CB8AC3E}">
        <p14:creationId xmlns:p14="http://schemas.microsoft.com/office/powerpoint/2010/main" val="519761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lstStyle/>
          <a:p>
            <a:pPr algn="ctr"/>
            <a:r>
              <a:rPr lang="en-IN" sz="5400" b="1" cap="none" dirty="0">
                <a:effectLst/>
                <a:latin typeface="Baskerville" panose="02020502070401020303" pitchFamily="18" charset="0"/>
              </a:rPr>
              <a:t>The Concept of Favor </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1144589" y="1066798"/>
            <a:ext cx="10279148" cy="5671638"/>
          </a:xfrm>
        </p:spPr>
        <p:txBody>
          <a:bodyPr>
            <a:normAutofit/>
          </a:bodyPr>
          <a:lstStyle/>
          <a:p>
            <a:pPr marL="0" indent="0" algn="just">
              <a:lnSpc>
                <a:spcPct val="110000"/>
              </a:lnSpc>
              <a:spcBef>
                <a:spcPts val="0"/>
              </a:spcBef>
              <a:buSzPct val="100000"/>
              <a:buNone/>
            </a:pPr>
            <a:r>
              <a:rPr lang="en-US" sz="3200" b="1" dirty="0">
                <a:latin typeface="Hoefler Text" panose="02030602050506020203" pitchFamily="18" charset="77"/>
              </a:rPr>
              <a:t>Favor: </a:t>
            </a:r>
            <a:r>
              <a:rPr lang="en-US" sz="3200" dirty="0">
                <a:latin typeface="Hoefler Text" panose="02030602050506020203" pitchFamily="18" charset="77"/>
              </a:rPr>
              <a:t>An overwhelmed feeling of joy that comes out of the heart with a strong positive desire about any person. It normally comes based on its nature and relation with that person. </a:t>
            </a:r>
          </a:p>
          <a:p>
            <a:pPr marL="0" indent="0" algn="just">
              <a:lnSpc>
                <a:spcPct val="110000"/>
              </a:lnSpc>
              <a:spcBef>
                <a:spcPts val="0"/>
              </a:spcBef>
              <a:buSzPct val="100000"/>
              <a:buNone/>
            </a:pPr>
            <a:endParaRPr lang="en-IN" sz="3200" dirty="0">
              <a:latin typeface="Hoefler Text" panose="02030602050506020203" pitchFamily="18" charset="77"/>
            </a:endParaRPr>
          </a:p>
          <a:p>
            <a:pPr marL="0" indent="0" algn="just">
              <a:lnSpc>
                <a:spcPct val="110000"/>
              </a:lnSpc>
              <a:spcBef>
                <a:spcPts val="0"/>
              </a:spcBef>
              <a:buSzPct val="100000"/>
              <a:buNone/>
            </a:pPr>
            <a:r>
              <a:rPr lang="en-US" sz="3200" dirty="0">
                <a:latin typeface="Hoefler Text" panose="02030602050506020203" pitchFamily="18" charset="77"/>
              </a:rPr>
              <a:t>For example, we can see many people around us who touch the feet of elders for their “so-called” blessings. What happens or what would they think, if we don’t touch their feet? </a:t>
            </a:r>
            <a:endParaRPr lang="en-IN" sz="3200" dirty="0">
              <a:latin typeface="Hoefler Text" panose="02030602050506020203" pitchFamily="18" charset="77"/>
            </a:endParaRPr>
          </a:p>
        </p:txBody>
      </p:sp>
    </p:spTree>
    <p:extLst>
      <p:ext uri="{BB962C8B-B14F-4D97-AF65-F5344CB8AC3E}">
        <p14:creationId xmlns:p14="http://schemas.microsoft.com/office/powerpoint/2010/main" val="3739355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lstStyle/>
          <a:p>
            <a:pPr algn="ctr"/>
            <a:r>
              <a:rPr lang="en-IN" sz="5400" b="1" cap="none" dirty="0">
                <a:effectLst/>
                <a:latin typeface="Baskerville" panose="02020502070401020303" pitchFamily="18" charset="0"/>
              </a:rPr>
              <a:t>Feelings in their Mind</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1144589" y="1066798"/>
            <a:ext cx="10279148" cy="5671638"/>
          </a:xfrm>
        </p:spPr>
        <p:txBody>
          <a:bodyPr>
            <a:normAutofit/>
          </a:bodyPr>
          <a:lstStyle/>
          <a:p>
            <a:pPr marL="742950" lvl="1" indent="-285750">
              <a:lnSpc>
                <a:spcPct val="100000"/>
              </a:lnSpc>
              <a:spcBef>
                <a:spcPts val="0"/>
              </a:spcBef>
              <a:buFont typeface="Arial" panose="020B0604020202020204" pitchFamily="34" charset="0"/>
              <a:buChar char="•"/>
            </a:pPr>
            <a:r>
              <a:rPr lang="en-US" sz="3600" dirty="0">
                <a:effectLst/>
                <a:latin typeface="Hoefler Text" panose="02030602050506020203" pitchFamily="18" charset="77"/>
              </a:rPr>
              <a:t>We don’t know customs/traditions</a:t>
            </a:r>
          </a:p>
          <a:p>
            <a:pPr marL="742950" lvl="1" indent="-285750">
              <a:lnSpc>
                <a:spcPct val="100000"/>
              </a:lnSpc>
              <a:spcBef>
                <a:spcPts val="0"/>
              </a:spcBef>
              <a:buFont typeface="Arial" panose="020B0604020202020204" pitchFamily="34" charset="0"/>
              <a:buChar char="•"/>
            </a:pPr>
            <a:r>
              <a:rPr lang="en-US" sz="3600" dirty="0">
                <a:effectLst/>
                <a:latin typeface="Hoefler Text" panose="02030602050506020203" pitchFamily="18" charset="77"/>
              </a:rPr>
              <a:t>We don’t know to respect elders</a:t>
            </a:r>
          </a:p>
          <a:p>
            <a:pPr marL="742950" lvl="1" indent="-285750">
              <a:lnSpc>
                <a:spcPct val="100000"/>
              </a:lnSpc>
              <a:spcBef>
                <a:spcPts val="0"/>
              </a:spcBef>
              <a:buFont typeface="Arial" panose="020B0604020202020204" pitchFamily="34" charset="0"/>
              <a:buChar char="•"/>
            </a:pPr>
            <a:r>
              <a:rPr lang="en-US" sz="3600" dirty="0">
                <a:effectLst/>
                <a:latin typeface="Hoefler Text" panose="02030602050506020203" pitchFamily="18" charset="77"/>
              </a:rPr>
              <a:t>We are arrogant or of no use</a:t>
            </a:r>
          </a:p>
          <a:p>
            <a:pPr marL="742950" lvl="1" indent="-285750">
              <a:lnSpc>
                <a:spcPct val="100000"/>
              </a:lnSpc>
              <a:spcBef>
                <a:spcPts val="0"/>
              </a:spcBef>
              <a:buFont typeface="Arial" panose="020B0604020202020204" pitchFamily="34" charset="0"/>
              <a:buChar char="•"/>
            </a:pPr>
            <a:r>
              <a:rPr lang="en-US" sz="3600" dirty="0">
                <a:effectLst/>
                <a:latin typeface="Hoefler Text" panose="02030602050506020203" pitchFamily="18" charset="77"/>
              </a:rPr>
              <a:t>Whatever problems we have is because of this nature</a:t>
            </a:r>
          </a:p>
          <a:p>
            <a:pPr marL="742950" lvl="1" indent="-285750">
              <a:lnSpc>
                <a:spcPct val="100000"/>
              </a:lnSpc>
              <a:spcBef>
                <a:spcPts val="0"/>
              </a:spcBef>
              <a:buFont typeface="Arial" panose="020B0604020202020204" pitchFamily="34" charset="0"/>
              <a:buChar char="•"/>
            </a:pPr>
            <a:r>
              <a:rPr lang="en-US" sz="3600" dirty="0">
                <a:effectLst/>
                <a:latin typeface="Hoefler Text" panose="02030602050506020203" pitchFamily="18" charset="77"/>
              </a:rPr>
              <a:t>Our parents have not raised us up in our culture</a:t>
            </a:r>
          </a:p>
          <a:p>
            <a:pPr marL="742950" lvl="1" indent="-285750">
              <a:lnSpc>
                <a:spcPct val="100000"/>
              </a:lnSpc>
              <a:spcBef>
                <a:spcPts val="0"/>
              </a:spcBef>
              <a:buFont typeface="Arial" panose="020B0604020202020204" pitchFamily="34" charset="0"/>
              <a:buChar char="•"/>
            </a:pPr>
            <a:r>
              <a:rPr lang="en-US" sz="3600" dirty="0">
                <a:effectLst/>
                <a:latin typeface="Hoefler Text" panose="02030602050506020203" pitchFamily="18" charset="77"/>
              </a:rPr>
              <a:t>Our family doesn’t have values/ethics</a:t>
            </a:r>
          </a:p>
          <a:p>
            <a:pPr marL="742950" lvl="1" indent="-285750">
              <a:lnSpc>
                <a:spcPct val="100000"/>
              </a:lnSpc>
              <a:spcBef>
                <a:spcPts val="0"/>
              </a:spcBef>
              <a:buFont typeface="Arial" panose="020B0604020202020204" pitchFamily="34" charset="0"/>
              <a:buChar char="•"/>
            </a:pPr>
            <a:r>
              <a:rPr lang="en-US" sz="3600" dirty="0">
                <a:effectLst/>
                <a:latin typeface="Hoefler Text" panose="02030602050506020203" pitchFamily="18" charset="77"/>
              </a:rPr>
              <a:t>God should make us know about these things through some something that causes pain/curse</a:t>
            </a:r>
          </a:p>
        </p:txBody>
      </p:sp>
    </p:spTree>
    <p:extLst>
      <p:ext uri="{BB962C8B-B14F-4D97-AF65-F5344CB8AC3E}">
        <p14:creationId xmlns:p14="http://schemas.microsoft.com/office/powerpoint/2010/main" val="3087461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lstStyle/>
          <a:p>
            <a:pPr algn="ctr"/>
            <a:r>
              <a:rPr lang="en-IN" sz="5400" b="1" cap="none" dirty="0">
                <a:effectLst/>
                <a:latin typeface="Baskerville" panose="02020502070401020303" pitchFamily="18" charset="0"/>
              </a:rPr>
              <a:t>The Concept of Favor </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1144589" y="1066798"/>
            <a:ext cx="10279148" cy="5671638"/>
          </a:xfrm>
        </p:spPr>
        <p:txBody>
          <a:bodyPr>
            <a:normAutofit/>
          </a:bodyPr>
          <a:lstStyle/>
          <a:p>
            <a:pPr marL="496888" indent="-487363" algn="just">
              <a:lnSpc>
                <a:spcPct val="110000"/>
              </a:lnSpc>
              <a:spcBef>
                <a:spcPts val="0"/>
              </a:spcBef>
              <a:buSzPct val="100000"/>
              <a:buFont typeface="Wingdings" pitchFamily="2" charset="2"/>
              <a:buChar char="ü"/>
            </a:pPr>
            <a:r>
              <a:rPr lang="en-US" sz="2800" dirty="0">
                <a:latin typeface="Hoefler Text" panose="02030602050506020203" pitchFamily="18" charset="77"/>
              </a:rPr>
              <a:t>What can we understand from this? By touching their feet, we are satisfying their ego and trying to get their favor upon us. But if we see some people, we feel automatically very happy/joyful in our hearts. Automatically words of blessing would overflow from our mouth. What’s that behavior? Its real favor of people. </a:t>
            </a:r>
          </a:p>
          <a:p>
            <a:pPr marL="496888" indent="-487363" algn="just">
              <a:lnSpc>
                <a:spcPct val="110000"/>
              </a:lnSpc>
              <a:spcBef>
                <a:spcPts val="0"/>
              </a:spcBef>
              <a:buSzPct val="100000"/>
              <a:buFont typeface="Wingdings" pitchFamily="2" charset="2"/>
              <a:buChar char="ü"/>
            </a:pPr>
            <a:endParaRPr lang="en-IN" sz="2800" dirty="0">
              <a:latin typeface="Hoefler Text" panose="02030602050506020203" pitchFamily="18" charset="77"/>
            </a:endParaRPr>
          </a:p>
          <a:p>
            <a:pPr marL="9525" indent="0" algn="just">
              <a:lnSpc>
                <a:spcPct val="110000"/>
              </a:lnSpc>
              <a:spcBef>
                <a:spcPts val="0"/>
              </a:spcBef>
              <a:buSzPct val="100000"/>
              <a:buNone/>
            </a:pPr>
            <a:r>
              <a:rPr lang="en-US" sz="2800" dirty="0">
                <a:latin typeface="Hoefler Text" panose="02030602050506020203" pitchFamily="18" charset="77"/>
              </a:rPr>
              <a:t>Scripture says in Proverbs 3:3-4</a:t>
            </a:r>
          </a:p>
          <a:p>
            <a:pPr marL="496888" indent="-487363" algn="just">
              <a:lnSpc>
                <a:spcPct val="110000"/>
              </a:lnSpc>
              <a:spcBef>
                <a:spcPts val="0"/>
              </a:spcBef>
              <a:buSzPct val="100000"/>
              <a:buFont typeface="Wingdings" pitchFamily="2" charset="2"/>
              <a:buChar char="ü"/>
            </a:pPr>
            <a:r>
              <a:rPr lang="en-US" sz="2800" dirty="0">
                <a:latin typeface="Hoefler Text" panose="02030602050506020203" pitchFamily="18" charset="77"/>
              </a:rPr>
              <a:t>Let love and faithfulness never leave you; bind them around your neck, write them on the tablet of your heart. Then you will win favor and a good name in the sight of God and man.</a:t>
            </a:r>
          </a:p>
          <a:p>
            <a:pPr marL="496888" indent="-487363" algn="just">
              <a:lnSpc>
                <a:spcPct val="110000"/>
              </a:lnSpc>
              <a:spcBef>
                <a:spcPts val="0"/>
              </a:spcBef>
              <a:buSzPct val="100000"/>
              <a:buFont typeface="Wingdings" pitchFamily="2" charset="2"/>
              <a:buChar char="ü"/>
            </a:pPr>
            <a:endParaRPr lang="en-IN" sz="2800" dirty="0">
              <a:latin typeface="Hoefler Text" panose="02030602050506020203" pitchFamily="18" charset="77"/>
            </a:endParaRPr>
          </a:p>
        </p:txBody>
      </p:sp>
    </p:spTree>
    <p:extLst>
      <p:ext uri="{BB962C8B-B14F-4D97-AF65-F5344CB8AC3E}">
        <p14:creationId xmlns:p14="http://schemas.microsoft.com/office/powerpoint/2010/main" val="1208250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Ruth’s life</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1144589" y="1066798"/>
            <a:ext cx="10279148" cy="5671638"/>
          </a:xfrm>
        </p:spPr>
        <p:txBody>
          <a:bodyPr>
            <a:normAutofit/>
          </a:bodyPr>
          <a:lstStyle/>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Chapter 2 is full of blessings. We can see very good hearts of people in this chapter.</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Ruth 2:4 – Boaz blessed his servants and in return they also blessed him.  </a:t>
            </a:r>
          </a:p>
          <a:p>
            <a:pPr marL="0" indent="0" algn="just">
              <a:lnSpc>
                <a:spcPct val="110000"/>
              </a:lnSpc>
              <a:spcBef>
                <a:spcPts val="0"/>
              </a:spcBef>
              <a:buSzPct val="100000"/>
              <a:buNone/>
            </a:pPr>
            <a:endParaRPr lang="en-US" sz="3200" dirty="0">
              <a:latin typeface="Hoefler Text" panose="02030602050506020203" pitchFamily="18" charset="77"/>
            </a:endParaRPr>
          </a:p>
          <a:p>
            <a:pPr marL="0" indent="0" algn="just">
              <a:lnSpc>
                <a:spcPct val="110000"/>
              </a:lnSpc>
              <a:spcBef>
                <a:spcPts val="0"/>
              </a:spcBef>
              <a:buSzPct val="100000"/>
              <a:buNone/>
            </a:pPr>
            <a:r>
              <a:rPr lang="en-US" sz="3200" dirty="0">
                <a:latin typeface="Hoefler Text" panose="02030602050506020203" pitchFamily="18" charset="77"/>
              </a:rPr>
              <a:t>It shows the overflow of joy in their hearts for their master just because of his kind nature.  </a:t>
            </a:r>
          </a:p>
          <a:p>
            <a:pPr marL="0" indent="0" algn="just">
              <a:lnSpc>
                <a:spcPct val="110000"/>
              </a:lnSpc>
              <a:spcBef>
                <a:spcPts val="0"/>
              </a:spcBef>
              <a:buSzPct val="100000"/>
              <a:buNone/>
            </a:pPr>
            <a:r>
              <a:rPr lang="en-US" sz="3200" dirty="0">
                <a:latin typeface="Hoefler Text" panose="02030602050506020203" pitchFamily="18" charset="77"/>
              </a:rPr>
              <a:t> </a:t>
            </a:r>
            <a:endParaRPr lang="en-IN" sz="3200" dirty="0">
              <a:latin typeface="Hoefler Text" panose="02030602050506020203" pitchFamily="18" charset="77"/>
            </a:endParaRPr>
          </a:p>
        </p:txBody>
      </p:sp>
    </p:spTree>
    <p:extLst>
      <p:ext uri="{BB962C8B-B14F-4D97-AF65-F5344CB8AC3E}">
        <p14:creationId xmlns:p14="http://schemas.microsoft.com/office/powerpoint/2010/main" val="592387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Boaz meets Ruth</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1144589" y="1066798"/>
            <a:ext cx="10279148" cy="5671638"/>
          </a:xfrm>
        </p:spPr>
        <p:txBody>
          <a:bodyPr>
            <a:normAutofit lnSpcReduction="10000"/>
          </a:bodyPr>
          <a:lstStyle/>
          <a:p>
            <a:pPr marL="9525" indent="0" algn="just">
              <a:lnSpc>
                <a:spcPct val="110000"/>
              </a:lnSpc>
              <a:spcBef>
                <a:spcPts val="0"/>
              </a:spcBef>
              <a:buSzPct val="100000"/>
              <a:buNone/>
            </a:pPr>
            <a:r>
              <a:rPr lang="en-US" sz="3200" dirty="0">
                <a:latin typeface="Hoefler Text" panose="02030602050506020203" pitchFamily="18" charset="77"/>
              </a:rPr>
              <a:t>Before Boaz meets Ruth, her humble nature and good acts reached him.   </a:t>
            </a:r>
          </a:p>
          <a:p>
            <a:pPr marL="496888" indent="-487363" algn="just">
              <a:lnSpc>
                <a:spcPct val="110000"/>
              </a:lnSpc>
              <a:spcBef>
                <a:spcPts val="0"/>
              </a:spcBef>
              <a:buSzPct val="100000"/>
              <a:buFont typeface="Wingdings" pitchFamily="2" charset="2"/>
              <a:buChar char="ü"/>
            </a:pPr>
            <a:r>
              <a:rPr lang="en-US" sz="3200" dirty="0">
                <a:latin typeface="Hoefler Text" panose="02030602050506020203" pitchFamily="18" charset="77"/>
              </a:rPr>
              <a:t>Vs 5-7 – Then Boaz said to his servant who was in charge of the reapers, “Whose young woman is this?” The servant in charge of the reapers answered, “She is the young Moabite woman who came back with Naomi from the country of Moab. And she said, ‘Please let me glean and gather after the reapers among the sheaves.’ </a:t>
            </a:r>
            <a:r>
              <a:rPr lang="en-US" sz="3200" dirty="0">
                <a:solidFill>
                  <a:srgbClr val="0070C0"/>
                </a:solidFill>
                <a:latin typeface="Hoefler Text" panose="02030602050506020203" pitchFamily="18" charset="77"/>
              </a:rPr>
              <a:t>So she came and has continued [gathering grain] from early morning until now, except when she sat [resting] for a little while in the [field] house.</a:t>
            </a:r>
            <a:r>
              <a:rPr lang="en-US" sz="3200" dirty="0">
                <a:latin typeface="Hoefler Text" panose="02030602050506020203" pitchFamily="18" charset="77"/>
              </a:rPr>
              <a:t>” </a:t>
            </a:r>
            <a:endParaRPr lang="en-IN" sz="3200" dirty="0">
              <a:latin typeface="Hoefler Text" panose="02030602050506020203" pitchFamily="18" charset="77"/>
            </a:endParaRPr>
          </a:p>
        </p:txBody>
      </p:sp>
    </p:spTree>
    <p:extLst>
      <p:ext uri="{BB962C8B-B14F-4D97-AF65-F5344CB8AC3E}">
        <p14:creationId xmlns:p14="http://schemas.microsoft.com/office/powerpoint/2010/main" val="340588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Favor of people in Ruth’s life</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1144589" y="1066797"/>
            <a:ext cx="10279148" cy="5324575"/>
          </a:xfrm>
        </p:spPr>
        <p:txBody>
          <a:bodyPr>
            <a:normAutofit fontScale="92500" lnSpcReduction="10000"/>
          </a:bodyPr>
          <a:lstStyle/>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The in-charge was highlighting her hardworking nature to his master. </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His intension was that she should get some favor from his master. </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We may assume that it may just be a kind gesture as Ruth lost everything and she was a young widow. </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We feel sorry for such situations and try to help them. But we never spoke a positive report even about such persons, if their behavior/ nature is not humble/ good. </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So, it is Ruth’s humble nature and her behavior that brought the Favor of people.</a:t>
            </a:r>
          </a:p>
        </p:txBody>
      </p:sp>
    </p:spTree>
    <p:extLst>
      <p:ext uri="{BB962C8B-B14F-4D97-AF65-F5344CB8AC3E}">
        <p14:creationId xmlns:p14="http://schemas.microsoft.com/office/powerpoint/2010/main" val="461406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7FDBD-62E7-8FF0-6AEE-1C3ECB081C79}"/>
              </a:ext>
            </a:extLst>
          </p:cNvPr>
          <p:cNvSpPr>
            <a:spLocks noGrp="1"/>
          </p:cNvSpPr>
          <p:nvPr>
            <p:ph type="title"/>
          </p:nvPr>
        </p:nvSpPr>
        <p:spPr>
          <a:xfrm>
            <a:off x="1279199" y="119564"/>
            <a:ext cx="9905998" cy="947235"/>
          </a:xfrm>
        </p:spPr>
        <p:txBody>
          <a:bodyPr>
            <a:normAutofit/>
          </a:bodyPr>
          <a:lstStyle/>
          <a:p>
            <a:pPr algn="ctr"/>
            <a:r>
              <a:rPr lang="en-IN" sz="5400" b="1" cap="none" dirty="0">
                <a:effectLst/>
                <a:latin typeface="Baskerville" panose="02020502070401020303" pitchFamily="18" charset="0"/>
              </a:rPr>
              <a:t>Favor of Boaz in Ruth’s life</a:t>
            </a:r>
            <a:endParaRPr lang="en-US" cap="none" dirty="0"/>
          </a:p>
        </p:txBody>
      </p:sp>
      <p:sp>
        <p:nvSpPr>
          <p:cNvPr id="3" name="Content Placeholder 2">
            <a:extLst>
              <a:ext uri="{FF2B5EF4-FFF2-40B4-BE49-F238E27FC236}">
                <a16:creationId xmlns:a16="http://schemas.microsoft.com/office/drawing/2014/main" id="{BB876161-6B32-023A-9C67-FE3B1889B466}"/>
              </a:ext>
            </a:extLst>
          </p:cNvPr>
          <p:cNvSpPr>
            <a:spLocks noGrp="1"/>
          </p:cNvSpPr>
          <p:nvPr>
            <p:ph idx="1"/>
          </p:nvPr>
        </p:nvSpPr>
        <p:spPr>
          <a:xfrm>
            <a:off x="1144589" y="1066797"/>
            <a:ext cx="10279148" cy="5324575"/>
          </a:xfrm>
        </p:spPr>
        <p:txBody>
          <a:bodyPr>
            <a:normAutofit fontScale="85000" lnSpcReduction="10000"/>
          </a:bodyPr>
          <a:lstStyle/>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Vs 8-9 – Then Boaz said to Ruth, “Listen carefully, my daughter. Do not go to glean in another field or leave this one, but stay here close by my maids. Watch which field they reap, and follow behind them. </a:t>
            </a:r>
            <a:r>
              <a:rPr lang="en-US" sz="3200" dirty="0">
                <a:solidFill>
                  <a:srgbClr val="0070C0"/>
                </a:solidFill>
                <a:latin typeface="Hoefler Text" panose="02030602050506020203" pitchFamily="18" charset="77"/>
              </a:rPr>
              <a:t>I have commanded the servants not to touch you. </a:t>
            </a:r>
            <a:r>
              <a:rPr lang="en-US" sz="3200" dirty="0">
                <a:latin typeface="Hoefler Text" panose="02030602050506020203" pitchFamily="18" charset="77"/>
              </a:rPr>
              <a:t>And when you are thirsty, go to the [water] jars and drink from what the servants draw.” </a:t>
            </a:r>
          </a:p>
          <a:p>
            <a:pPr algn="just">
              <a:lnSpc>
                <a:spcPct val="110000"/>
              </a:lnSpc>
              <a:spcBef>
                <a:spcPts val="0"/>
              </a:spcBef>
              <a:buSzPct val="100000"/>
              <a:buFont typeface="Wingdings" pitchFamily="2" charset="2"/>
              <a:buChar char="ü"/>
            </a:pPr>
            <a:r>
              <a:rPr lang="en-US" sz="3200" dirty="0">
                <a:latin typeface="Hoefler Text" panose="02030602050506020203" pitchFamily="18" charset="77"/>
              </a:rPr>
              <a:t>Vs 10-11 – Then </a:t>
            </a:r>
            <a:r>
              <a:rPr lang="en-US" sz="3200" dirty="0">
                <a:solidFill>
                  <a:srgbClr val="0070C0"/>
                </a:solidFill>
                <a:latin typeface="Hoefler Text" panose="02030602050506020203" pitchFamily="18" charset="77"/>
              </a:rPr>
              <a:t>she kneeled face downward, bowing to the ground</a:t>
            </a:r>
            <a:r>
              <a:rPr lang="en-US" sz="3200" dirty="0">
                <a:latin typeface="Hoefler Text" panose="02030602050506020203" pitchFamily="18" charset="77"/>
              </a:rPr>
              <a:t>, and said to him, “</a:t>
            </a:r>
            <a:r>
              <a:rPr lang="en-US" sz="3200" dirty="0">
                <a:solidFill>
                  <a:srgbClr val="0070C0"/>
                </a:solidFill>
                <a:latin typeface="Hoefler Text" panose="02030602050506020203" pitchFamily="18" charset="77"/>
              </a:rPr>
              <a:t>Why have I found favor in your eyes that you should notice me, when I am a foreigner</a:t>
            </a:r>
            <a:r>
              <a:rPr lang="en-US" sz="3200" dirty="0">
                <a:latin typeface="Hoefler Text" panose="02030602050506020203" pitchFamily="18" charset="77"/>
              </a:rPr>
              <a:t>?” Boaz answered her, “</a:t>
            </a:r>
            <a:r>
              <a:rPr lang="en-US" sz="3200" dirty="0">
                <a:solidFill>
                  <a:srgbClr val="0070C0"/>
                </a:solidFill>
                <a:latin typeface="Hoefler Text" panose="02030602050506020203" pitchFamily="18" charset="77"/>
              </a:rPr>
              <a:t>I have been made fully aware of everything that you have done</a:t>
            </a:r>
            <a:r>
              <a:rPr lang="en-US" sz="3200" dirty="0">
                <a:latin typeface="Hoefler Text" panose="02030602050506020203" pitchFamily="18" charset="77"/>
              </a:rPr>
              <a:t> for your mother-in-law since the death of your husband, and how you have left your father and mother and the land of your birth, and have come to a people that you did not know before.</a:t>
            </a:r>
          </a:p>
        </p:txBody>
      </p:sp>
    </p:spTree>
    <p:extLst>
      <p:ext uri="{BB962C8B-B14F-4D97-AF65-F5344CB8AC3E}">
        <p14:creationId xmlns:p14="http://schemas.microsoft.com/office/powerpoint/2010/main" val="963195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onstantia-Franklin Gothic Book">
      <a:maj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{A68D871F-5843-ED40-A210-F2A8F32A9850}tf10001122</Template>
  <TotalTime>4509</TotalTime>
  <Words>1453</Words>
  <Application>Microsoft Office PowerPoint</Application>
  <PresentationFormat>Widescreen</PresentationFormat>
  <Paragraphs>78</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Baskerville</vt:lpstr>
      <vt:lpstr>Constantia</vt:lpstr>
      <vt:lpstr>Franklin Gothic Book</vt:lpstr>
      <vt:lpstr>Hoefler Text</vt:lpstr>
      <vt:lpstr>Wingdings</vt:lpstr>
      <vt:lpstr>Circuit</vt:lpstr>
      <vt:lpstr>The True Understanding of “Blessing”</vt:lpstr>
      <vt:lpstr>What have we learned?</vt:lpstr>
      <vt:lpstr>The Concept of Favor </vt:lpstr>
      <vt:lpstr>Feelings in their Mind</vt:lpstr>
      <vt:lpstr>The Concept of Favor </vt:lpstr>
      <vt:lpstr>Ruth’s life</vt:lpstr>
      <vt:lpstr>Boaz meets Ruth</vt:lpstr>
      <vt:lpstr>Favor of people in Ruth’s life</vt:lpstr>
      <vt:lpstr>Favor of Boaz in Ruth’s life</vt:lpstr>
      <vt:lpstr>Favor of God in Ruth’s life</vt:lpstr>
      <vt:lpstr>Example of Two Doctors</vt:lpstr>
      <vt:lpstr>God’s Favor in the Life of Ahab</vt:lpstr>
      <vt:lpstr>God’s Favor in Hezekiah’s Life</vt:lpstr>
      <vt:lpstr>God’s Favor in Hezekiah’s Life</vt:lpstr>
      <vt:lpstr>Take home…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Lakshmi Radhika Nuthalapati</dc:creator>
  <cp:lastModifiedBy>Rajeev S. Bhalerao (Faculty – Pathways School Noida)</cp:lastModifiedBy>
  <cp:revision>51</cp:revision>
  <dcterms:created xsi:type="dcterms:W3CDTF">2024-09-29T15:25:55Z</dcterms:created>
  <dcterms:modified xsi:type="dcterms:W3CDTF">2024-10-10T13:38:06Z</dcterms:modified>
</cp:coreProperties>
</file>