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3" r:id="rId1"/>
  </p:sldMasterIdLst>
  <p:sldIdLst>
    <p:sldId id="256" r:id="rId2"/>
    <p:sldId id="257" r:id="rId3"/>
    <p:sldId id="262" r:id="rId4"/>
    <p:sldId id="260" r:id="rId5"/>
    <p:sldId id="284" r:id="rId6"/>
    <p:sldId id="285" r:id="rId7"/>
    <p:sldId id="286" r:id="rId8"/>
    <p:sldId id="287" r:id="rId9"/>
    <p:sldId id="288" r:id="rId10"/>
    <p:sldId id="271" r:id="rId11"/>
    <p:sldId id="289" r:id="rId12"/>
    <p:sldId id="282" r:id="rId13"/>
    <p:sldId id="283" r:id="rId14"/>
    <p:sldId id="270" r:id="rId15"/>
    <p:sldId id="272" r:id="rId16"/>
    <p:sldId id="291" r:id="rId17"/>
    <p:sldId id="263" r:id="rId18"/>
    <p:sldId id="290" r:id="rId19"/>
    <p:sldId id="26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0"/>
  </p:normalViewPr>
  <p:slideViewPr>
    <p:cSldViewPr snapToGrid="0">
      <p:cViewPr varScale="1">
        <p:scale>
          <a:sx n="102" d="100"/>
          <a:sy n="102" d="100"/>
        </p:scale>
        <p:origin x="83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GB"/>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smtClean="0"/>
              <a:t>10/24/2024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40352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GB"/>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31081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211092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GB"/>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54327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76393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GB"/>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10/24/2024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202646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GB"/>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10/24/2024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422349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518219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21960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41631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19735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88289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GB"/>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58964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22038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44261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80840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03653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10/24/2024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96184310"/>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81B15-5E3F-70C4-6750-9A2220735B33}"/>
              </a:ext>
            </a:extLst>
          </p:cNvPr>
          <p:cNvSpPr>
            <a:spLocks noGrp="1"/>
          </p:cNvSpPr>
          <p:nvPr>
            <p:ph type="ctrTitle"/>
          </p:nvPr>
        </p:nvSpPr>
        <p:spPr>
          <a:xfrm>
            <a:off x="1876424" y="349365"/>
            <a:ext cx="10186140" cy="2387600"/>
          </a:xfrm>
        </p:spPr>
        <p:txBody>
          <a:bodyPr>
            <a:normAutofit/>
          </a:bodyPr>
          <a:lstStyle/>
          <a:p>
            <a:pPr algn="ctr"/>
            <a:r>
              <a:rPr lang="en-US" sz="6000" b="1" cap="none" dirty="0">
                <a:solidFill>
                  <a:srgbClr val="002060"/>
                </a:solidFill>
                <a:latin typeface="Baskerville" panose="02020502070401020303" pitchFamily="18" charset="0"/>
                <a:ea typeface="Baskerville" panose="02020502070401020303" pitchFamily="18" charset="0"/>
              </a:rPr>
              <a:t>The True Understanding of “Blessing”</a:t>
            </a:r>
          </a:p>
        </p:txBody>
      </p:sp>
      <p:sp>
        <p:nvSpPr>
          <p:cNvPr id="3" name="Subtitle 2">
            <a:extLst>
              <a:ext uri="{FF2B5EF4-FFF2-40B4-BE49-F238E27FC236}">
                <a16:creationId xmlns:a16="http://schemas.microsoft.com/office/drawing/2014/main" id="{2D04072E-BC23-9FAB-39E5-968D7A6E1059}"/>
              </a:ext>
            </a:extLst>
          </p:cNvPr>
          <p:cNvSpPr>
            <a:spLocks noGrp="1"/>
          </p:cNvSpPr>
          <p:nvPr>
            <p:ph type="subTitle" idx="1"/>
          </p:nvPr>
        </p:nvSpPr>
        <p:spPr>
          <a:xfrm>
            <a:off x="2796453" y="2736965"/>
            <a:ext cx="8791575" cy="947235"/>
          </a:xfrm>
        </p:spPr>
        <p:txBody>
          <a:bodyPr>
            <a:normAutofit/>
          </a:bodyPr>
          <a:lstStyle/>
          <a:p>
            <a:pPr algn="ctr"/>
            <a:r>
              <a:rPr lang="en-IN" sz="4400" b="1" i="1" cap="none" dirty="0">
                <a:solidFill>
                  <a:srgbClr val="0070C0"/>
                </a:solidFill>
                <a:effectLst/>
                <a:latin typeface="Hoefler Text" panose="02030602050506020203" pitchFamily="18" charset="77"/>
              </a:rPr>
              <a:t>Payoff-Favor-Blessing</a:t>
            </a:r>
          </a:p>
        </p:txBody>
      </p:sp>
      <p:sp>
        <p:nvSpPr>
          <p:cNvPr id="4" name="Title 1">
            <a:extLst>
              <a:ext uri="{FF2B5EF4-FFF2-40B4-BE49-F238E27FC236}">
                <a16:creationId xmlns:a16="http://schemas.microsoft.com/office/drawing/2014/main" id="{8F7F3A36-1C83-40AC-DD84-AB76E08A2506}"/>
              </a:ext>
            </a:extLst>
          </p:cNvPr>
          <p:cNvSpPr txBox="1">
            <a:spLocks/>
          </p:cNvSpPr>
          <p:nvPr/>
        </p:nvSpPr>
        <p:spPr>
          <a:xfrm>
            <a:off x="2156566" y="4324462"/>
            <a:ext cx="9905998" cy="94723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800" kern="1200" cap="all" baseline="0">
                <a:solidFill>
                  <a:schemeClr val="tx1"/>
                </a:solidFill>
                <a:latin typeface="+mj-lt"/>
                <a:ea typeface="+mj-ea"/>
                <a:cs typeface="+mj-cs"/>
              </a:defRPr>
            </a:lvl1pPr>
          </a:lstStyle>
          <a:p>
            <a:pPr algn="ctr"/>
            <a:r>
              <a:rPr lang="en-IN" sz="6000" b="1" cap="none" dirty="0">
                <a:solidFill>
                  <a:schemeClr val="accent6">
                    <a:lumMod val="50000"/>
                  </a:schemeClr>
                </a:solidFill>
                <a:latin typeface="Baskerville" panose="02020502070401020303" pitchFamily="18" charset="0"/>
              </a:rPr>
              <a:t>The Concept of Covenant</a:t>
            </a:r>
            <a:endParaRPr lang="en-US" sz="5400" cap="none" dirty="0">
              <a:solidFill>
                <a:schemeClr val="accent6">
                  <a:lumMod val="50000"/>
                </a:schemeClr>
              </a:solidFill>
            </a:endParaRPr>
          </a:p>
        </p:txBody>
      </p:sp>
    </p:spTree>
    <p:extLst>
      <p:ext uri="{BB962C8B-B14F-4D97-AF65-F5344CB8AC3E}">
        <p14:creationId xmlns:p14="http://schemas.microsoft.com/office/powerpoint/2010/main" val="3239641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God’s Covenant with David</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869795" y="1066798"/>
            <a:ext cx="10872439" cy="5671638"/>
          </a:xfrm>
        </p:spPr>
        <p:txBody>
          <a:bodyPr>
            <a:normAutofit/>
          </a:bodyPr>
          <a:lstStyle/>
          <a:p>
            <a:pPr marL="0" indent="0">
              <a:lnSpc>
                <a:spcPct val="100000"/>
              </a:lnSpc>
              <a:spcBef>
                <a:spcPts val="0"/>
              </a:spcBef>
              <a:buNone/>
            </a:pPr>
            <a:r>
              <a:rPr lang="en-US" sz="3400" dirty="0">
                <a:latin typeface="Hoefler Text" panose="02030602050506020203" pitchFamily="18" charset="77"/>
              </a:rPr>
              <a:t>God proclaimed his covenant with David. 2 Samuel 7:8-17</a:t>
            </a:r>
          </a:p>
          <a:p>
            <a:pPr marL="285750" indent="-285750">
              <a:lnSpc>
                <a:spcPct val="100000"/>
              </a:lnSpc>
              <a:spcBef>
                <a:spcPts val="0"/>
              </a:spcBef>
            </a:pPr>
            <a:r>
              <a:rPr lang="en-US" sz="3400" dirty="0">
                <a:latin typeface="Hoefler Text" panose="02030602050506020203" pitchFamily="18" charset="77"/>
              </a:rPr>
              <a:t>I will raise up your descendant after you, who shall be born to you, and I will establish his kingdom. </a:t>
            </a:r>
          </a:p>
          <a:p>
            <a:pPr marL="285750" indent="-285750">
              <a:lnSpc>
                <a:spcPct val="100000"/>
              </a:lnSpc>
              <a:spcBef>
                <a:spcPts val="0"/>
              </a:spcBef>
            </a:pPr>
            <a:r>
              <a:rPr lang="en-US" sz="3400" dirty="0">
                <a:latin typeface="Hoefler Text" panose="02030602050506020203" pitchFamily="18" charset="77"/>
              </a:rPr>
              <a:t>He [is the one who] shall build a house for My Name and My Presence</a:t>
            </a:r>
          </a:p>
          <a:p>
            <a:pPr marL="285750" indent="-285750">
              <a:lnSpc>
                <a:spcPct val="100000"/>
              </a:lnSpc>
              <a:spcBef>
                <a:spcPts val="0"/>
              </a:spcBef>
            </a:pPr>
            <a:r>
              <a:rPr lang="en-US" sz="3400" dirty="0">
                <a:latin typeface="Hoefler Text" panose="02030602050506020203" pitchFamily="18" charset="77"/>
              </a:rPr>
              <a:t>I will establish the throne of his kingdom forever. </a:t>
            </a:r>
          </a:p>
          <a:p>
            <a:pPr marL="285750" indent="-285750">
              <a:lnSpc>
                <a:spcPct val="100000"/>
              </a:lnSpc>
              <a:spcBef>
                <a:spcPts val="0"/>
              </a:spcBef>
            </a:pPr>
            <a:r>
              <a:rPr lang="en-US" sz="3400" dirty="0">
                <a:latin typeface="Hoefler Text" panose="02030602050506020203" pitchFamily="18" charset="77"/>
              </a:rPr>
              <a:t>I will be his Father, and he shall be My son. </a:t>
            </a:r>
          </a:p>
        </p:txBody>
      </p:sp>
    </p:spTree>
    <p:extLst>
      <p:ext uri="{BB962C8B-B14F-4D97-AF65-F5344CB8AC3E}">
        <p14:creationId xmlns:p14="http://schemas.microsoft.com/office/powerpoint/2010/main" val="3087461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God’s Covenant with David</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869795" y="1066798"/>
            <a:ext cx="10872439" cy="5671638"/>
          </a:xfrm>
        </p:spPr>
        <p:txBody>
          <a:bodyPr>
            <a:normAutofit/>
          </a:bodyPr>
          <a:lstStyle/>
          <a:p>
            <a:pPr marL="285750" indent="-285750">
              <a:lnSpc>
                <a:spcPct val="100000"/>
              </a:lnSpc>
              <a:spcBef>
                <a:spcPts val="0"/>
              </a:spcBef>
            </a:pPr>
            <a:r>
              <a:rPr lang="en-US" sz="3400" dirty="0">
                <a:latin typeface="Hoefler Text" panose="02030602050506020203" pitchFamily="18" charset="77"/>
              </a:rPr>
              <a:t>When he commits iniquity (wrongdoing), I will discipline him with the rod of men and with the strokes of the sons of man.</a:t>
            </a:r>
          </a:p>
          <a:p>
            <a:pPr marL="285750" indent="-285750">
              <a:lnSpc>
                <a:spcPct val="100000"/>
              </a:lnSpc>
              <a:spcBef>
                <a:spcPts val="0"/>
              </a:spcBef>
            </a:pPr>
            <a:r>
              <a:rPr lang="en-US" sz="3400" dirty="0">
                <a:latin typeface="Hoefler Text" panose="02030602050506020203" pitchFamily="18" charset="77"/>
              </a:rPr>
              <a:t>But My lovingkindness and mercy will not depart from him, as I took it from Saul, whom I removed from before you. </a:t>
            </a:r>
          </a:p>
          <a:p>
            <a:pPr marL="285750" indent="-285750">
              <a:lnSpc>
                <a:spcPct val="100000"/>
              </a:lnSpc>
              <a:spcBef>
                <a:spcPts val="0"/>
              </a:spcBef>
            </a:pPr>
            <a:r>
              <a:rPr lang="en-US" sz="3400" dirty="0">
                <a:latin typeface="Hoefler Text" panose="02030602050506020203" pitchFamily="18" charset="77"/>
              </a:rPr>
              <a:t>Your house (royal dynasty) and your kingdom will endure forever before Me; your throne will be established forever.”’”</a:t>
            </a:r>
            <a:endParaRPr lang="en-US" sz="3400" b="1" dirty="0">
              <a:effectLst/>
              <a:latin typeface="Hoefler Text" panose="02030602050506020203" pitchFamily="18" charset="77"/>
            </a:endParaRPr>
          </a:p>
        </p:txBody>
      </p:sp>
    </p:spTree>
    <p:extLst>
      <p:ext uri="{BB962C8B-B14F-4D97-AF65-F5344CB8AC3E}">
        <p14:creationId xmlns:p14="http://schemas.microsoft.com/office/powerpoint/2010/main" val="691658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Proof of God’s Covenant</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1144589" y="1066798"/>
            <a:ext cx="10279148" cy="5671638"/>
          </a:xfrm>
        </p:spPr>
        <p:txBody>
          <a:bodyPr>
            <a:normAutofit/>
          </a:bodyPr>
          <a:lstStyle/>
          <a:p>
            <a:pPr marL="496888" indent="-487363" algn="just">
              <a:lnSpc>
                <a:spcPct val="110000"/>
              </a:lnSpc>
              <a:spcBef>
                <a:spcPts val="0"/>
              </a:spcBef>
              <a:buSzPct val="100000"/>
              <a:buFont typeface="Wingdings" pitchFamily="2" charset="2"/>
              <a:buChar char="ü"/>
            </a:pPr>
            <a:r>
              <a:rPr lang="en-US" sz="3400" dirty="0">
                <a:latin typeface="Hoefler Text" panose="02030602050506020203" pitchFamily="18" charset="77"/>
              </a:rPr>
              <a:t>Because of this covenant, God spared several times the kings of Israelites. </a:t>
            </a:r>
          </a:p>
          <a:p>
            <a:pPr marL="496888" indent="-487363" algn="just">
              <a:lnSpc>
                <a:spcPct val="110000"/>
              </a:lnSpc>
              <a:spcBef>
                <a:spcPts val="0"/>
              </a:spcBef>
              <a:buSzPct val="100000"/>
              <a:buFont typeface="Wingdings" pitchFamily="2" charset="2"/>
              <a:buChar char="ü"/>
            </a:pPr>
            <a:r>
              <a:rPr lang="en-US" sz="3400" dirty="0">
                <a:latin typeface="Hoefler Text" panose="02030602050506020203" pitchFamily="18" charset="77"/>
              </a:rPr>
              <a:t>When Solomon was blessed with everything under the sky and also with Godly wisdom, he misuses them and commits spiritual adultery. </a:t>
            </a:r>
          </a:p>
          <a:p>
            <a:pPr marL="496888" indent="-487363" algn="just">
              <a:lnSpc>
                <a:spcPct val="110000"/>
              </a:lnSpc>
              <a:spcBef>
                <a:spcPts val="0"/>
              </a:spcBef>
              <a:buSzPct val="100000"/>
              <a:buFont typeface="Wingdings" pitchFamily="2" charset="2"/>
              <a:buChar char="ü"/>
            </a:pPr>
            <a:r>
              <a:rPr lang="en-US" sz="3400" dirty="0">
                <a:latin typeface="Hoefler Text" panose="02030602050506020203" pitchFamily="18" charset="77"/>
              </a:rPr>
              <a:t>God warned him two times and then he took 10 tribes from him and given to </a:t>
            </a:r>
            <a:r>
              <a:rPr lang="en-US" sz="3400" dirty="0" err="1">
                <a:latin typeface="Hoefler Text" panose="02030602050506020203" pitchFamily="18" charset="77"/>
              </a:rPr>
              <a:t>Jerobam</a:t>
            </a:r>
            <a:r>
              <a:rPr lang="en-US" sz="3400" dirty="0">
                <a:latin typeface="Hoefler Text" panose="02030602050506020203" pitchFamily="18" charset="77"/>
              </a:rPr>
              <a:t> But kept his throne just because Covenant with David. </a:t>
            </a:r>
          </a:p>
          <a:p>
            <a:pPr marL="496888" indent="-487363" algn="just">
              <a:lnSpc>
                <a:spcPct val="110000"/>
              </a:lnSpc>
              <a:spcBef>
                <a:spcPts val="0"/>
              </a:spcBef>
              <a:buSzPct val="100000"/>
              <a:buFont typeface="Wingdings" pitchFamily="2" charset="2"/>
              <a:buChar char="ü"/>
            </a:pPr>
            <a:endParaRPr lang="en-IN" sz="3400" dirty="0">
              <a:latin typeface="Hoefler Text" panose="02030602050506020203" pitchFamily="18" charset="77"/>
            </a:endParaRPr>
          </a:p>
        </p:txBody>
      </p:sp>
    </p:spTree>
    <p:extLst>
      <p:ext uri="{BB962C8B-B14F-4D97-AF65-F5344CB8AC3E}">
        <p14:creationId xmlns:p14="http://schemas.microsoft.com/office/powerpoint/2010/main" val="28917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God’s Promise to Solomon</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1144589" y="1066798"/>
            <a:ext cx="10279148" cy="5671638"/>
          </a:xfrm>
        </p:spPr>
        <p:txBody>
          <a:bodyPr>
            <a:normAutofit/>
          </a:bodyPr>
          <a:lstStyle/>
          <a:p>
            <a:pPr marL="9525" indent="0" algn="just">
              <a:lnSpc>
                <a:spcPct val="110000"/>
              </a:lnSpc>
              <a:spcBef>
                <a:spcPts val="0"/>
              </a:spcBef>
              <a:buSzPct val="100000"/>
              <a:buNone/>
            </a:pPr>
            <a:r>
              <a:rPr lang="en-US" sz="2800" dirty="0">
                <a:latin typeface="Hoefler Text" panose="02030602050506020203" pitchFamily="18" charset="77"/>
              </a:rPr>
              <a:t>1 Kings 9:1-9</a:t>
            </a:r>
          </a:p>
          <a:p>
            <a:pPr marL="496888" indent="-487363" algn="just">
              <a:lnSpc>
                <a:spcPct val="110000"/>
              </a:lnSpc>
              <a:spcBef>
                <a:spcPts val="0"/>
              </a:spcBef>
              <a:buSzPct val="100000"/>
              <a:buFont typeface="Wingdings" pitchFamily="2" charset="2"/>
              <a:buChar char="ü"/>
            </a:pPr>
            <a:r>
              <a:rPr lang="en-US" sz="2800" dirty="0">
                <a:latin typeface="Hoefler Text" panose="02030602050506020203" pitchFamily="18" charset="77"/>
              </a:rPr>
              <a:t>As for you, if you walk (live your life) before Me, </a:t>
            </a:r>
            <a:r>
              <a:rPr lang="en-US" sz="2800" b="1" dirty="0">
                <a:latin typeface="Hoefler Text" panose="02030602050506020203" pitchFamily="18" charset="77"/>
              </a:rPr>
              <a:t>as David your father walked, in integrity of heart and in uprightness,</a:t>
            </a:r>
            <a:r>
              <a:rPr lang="en-US" sz="2800" dirty="0">
                <a:latin typeface="Hoefler Text" panose="02030602050506020203" pitchFamily="18" charset="77"/>
              </a:rPr>
              <a:t> acting in accordance with everything that I have commanded you, and will keep My statutes and My precepts, 5 then </a:t>
            </a:r>
            <a:r>
              <a:rPr lang="en-US" sz="2800" b="1" dirty="0">
                <a:latin typeface="Hoefler Text" panose="02030602050506020203" pitchFamily="18" charset="77"/>
              </a:rPr>
              <a:t>I will establish the throne of your kingdom over Israel forever, just as I promised your father David,</a:t>
            </a:r>
            <a:r>
              <a:rPr lang="en-US" sz="2800" dirty="0">
                <a:latin typeface="Hoefler Text" panose="02030602050506020203" pitchFamily="18" charset="77"/>
              </a:rPr>
              <a:t> saying, </a:t>
            </a:r>
            <a:r>
              <a:rPr lang="en-US" sz="2800" b="1" dirty="0">
                <a:solidFill>
                  <a:srgbClr val="0070C0"/>
                </a:solidFill>
                <a:latin typeface="Hoefler Text" panose="02030602050506020203" pitchFamily="18" charset="77"/>
              </a:rPr>
              <a:t>‘You shall not be without a man (descendant) on the throne of Israel.</a:t>
            </a:r>
            <a:r>
              <a:rPr lang="en-US" sz="2800" dirty="0">
                <a:latin typeface="Hoefler Text" panose="02030602050506020203" pitchFamily="18" charset="77"/>
              </a:rPr>
              <a:t>’</a:t>
            </a:r>
          </a:p>
          <a:p>
            <a:pPr marL="496888" indent="-487363" algn="just">
              <a:lnSpc>
                <a:spcPct val="110000"/>
              </a:lnSpc>
              <a:spcBef>
                <a:spcPts val="0"/>
              </a:spcBef>
              <a:buSzPct val="100000"/>
              <a:buFont typeface="Wingdings" pitchFamily="2" charset="2"/>
              <a:buChar char="ü"/>
            </a:pPr>
            <a:endParaRPr lang="en-IN" sz="2800" dirty="0">
              <a:latin typeface="Hoefler Text" panose="02030602050506020203" pitchFamily="18" charset="77"/>
            </a:endParaRPr>
          </a:p>
        </p:txBody>
      </p:sp>
    </p:spTree>
    <p:extLst>
      <p:ext uri="{BB962C8B-B14F-4D97-AF65-F5344CB8AC3E}">
        <p14:creationId xmlns:p14="http://schemas.microsoft.com/office/powerpoint/2010/main" val="2323129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Solomon’s sin</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1144589" y="1066798"/>
            <a:ext cx="10279148" cy="5671638"/>
          </a:xfrm>
        </p:spPr>
        <p:txBody>
          <a:bodyPr>
            <a:normAutofit fontScale="85000" lnSpcReduction="10000"/>
          </a:bodyPr>
          <a:lstStyle/>
          <a:p>
            <a:pPr marL="0" indent="0" algn="just">
              <a:lnSpc>
                <a:spcPct val="110000"/>
              </a:lnSpc>
              <a:spcBef>
                <a:spcPts val="0"/>
              </a:spcBef>
              <a:buSzPct val="100000"/>
              <a:buNone/>
            </a:pPr>
            <a:r>
              <a:rPr lang="en-US" sz="3200" dirty="0">
                <a:latin typeface="Hoefler Text" panose="02030602050506020203" pitchFamily="18" charset="77"/>
              </a:rPr>
              <a:t>Solomon Turns from God: 1 Kings 11:1-13</a:t>
            </a:r>
          </a:p>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Lord became angry with Solomon because his heart was turned away from the Lord </a:t>
            </a:r>
            <a:r>
              <a:rPr lang="en-US" sz="3200" b="1" dirty="0">
                <a:latin typeface="Hoefler Text" panose="02030602050506020203" pitchFamily="18" charset="77"/>
              </a:rPr>
              <a:t>who had appeared to him twice</a:t>
            </a:r>
            <a:r>
              <a:rPr lang="en-US" sz="3200" dirty="0">
                <a:latin typeface="Hoefler Text" panose="02030602050506020203" pitchFamily="18" charset="77"/>
              </a:rPr>
              <a:t>, and had commanded him concerning this thing </a:t>
            </a:r>
            <a:r>
              <a:rPr lang="en-US" sz="3200" b="1" dirty="0">
                <a:latin typeface="Hoefler Text" panose="02030602050506020203" pitchFamily="18" charset="77"/>
              </a:rPr>
              <a:t>but he did not observe (remember, obey) what the Lord had commanded.</a:t>
            </a:r>
            <a:r>
              <a:rPr lang="en-US" sz="3200" dirty="0">
                <a:latin typeface="Hoefler Text" panose="02030602050506020203" pitchFamily="18" charset="77"/>
              </a:rPr>
              <a:t> </a:t>
            </a:r>
          </a:p>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Therefore the Lord said to Solomon, “Because you have done this and have not kept My covenant and My statutes, which I have commanded you, I will certainly tear the kingdom away from you and give it to your servant. 12 </a:t>
            </a:r>
            <a:r>
              <a:rPr lang="en-US" sz="3200" b="1" dirty="0">
                <a:latin typeface="Hoefler Text" panose="02030602050506020203" pitchFamily="18" charset="77"/>
              </a:rPr>
              <a:t>However, I will not do it in your [d]lifetime, for the sake of your father David, but I will tear it out of the hand of your son (Rehoboam).</a:t>
            </a:r>
            <a:r>
              <a:rPr lang="en-US" sz="3200" dirty="0">
                <a:latin typeface="Hoefler Text" panose="02030602050506020203" pitchFamily="18" charset="77"/>
              </a:rPr>
              <a:t> 13 However, I will not tear away all the kingdom; </a:t>
            </a:r>
            <a:r>
              <a:rPr lang="en-US" sz="3200" b="1" dirty="0">
                <a:solidFill>
                  <a:srgbClr val="0070C0"/>
                </a:solidFill>
                <a:latin typeface="Hoefler Text" panose="02030602050506020203" pitchFamily="18" charset="77"/>
              </a:rPr>
              <a:t>I will give one tribe (Judah) to your son for the sake of My servant David and for the sake of Jerusalem which I have chosen.</a:t>
            </a:r>
            <a:r>
              <a:rPr lang="en-US" sz="3200" dirty="0">
                <a:latin typeface="Hoefler Text" panose="02030602050506020203" pitchFamily="18" charset="77"/>
              </a:rPr>
              <a:t>”  </a:t>
            </a:r>
          </a:p>
          <a:p>
            <a:pPr marL="0" indent="0" algn="just">
              <a:lnSpc>
                <a:spcPct val="110000"/>
              </a:lnSpc>
              <a:spcBef>
                <a:spcPts val="0"/>
              </a:spcBef>
              <a:buSzPct val="100000"/>
              <a:buNone/>
            </a:pPr>
            <a:endParaRPr lang="en-US" sz="3200" dirty="0">
              <a:latin typeface="Hoefler Text" panose="02030602050506020203" pitchFamily="18" charset="77"/>
            </a:endParaRPr>
          </a:p>
        </p:txBody>
      </p:sp>
    </p:spTree>
    <p:extLst>
      <p:ext uri="{BB962C8B-B14F-4D97-AF65-F5344CB8AC3E}">
        <p14:creationId xmlns:p14="http://schemas.microsoft.com/office/powerpoint/2010/main" val="592387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Unconditional New Covenant</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1144589" y="1066798"/>
            <a:ext cx="10279148" cy="5671638"/>
          </a:xfrm>
        </p:spPr>
        <p:txBody>
          <a:bodyPr>
            <a:normAutofit/>
          </a:bodyPr>
          <a:lstStyle/>
          <a:p>
            <a:pPr marL="9525" indent="0" algn="just">
              <a:lnSpc>
                <a:spcPct val="110000"/>
              </a:lnSpc>
              <a:spcBef>
                <a:spcPts val="0"/>
              </a:spcBef>
              <a:buSzPct val="100000"/>
              <a:buNone/>
            </a:pPr>
            <a:r>
              <a:rPr lang="en-US" sz="3400" dirty="0">
                <a:latin typeface="Hoefler Text" panose="02030602050506020203" pitchFamily="18" charset="77"/>
              </a:rPr>
              <a:t>We all know about the unconditional new covenant made by Jesus Christ on cross </a:t>
            </a:r>
          </a:p>
          <a:p>
            <a:pPr marL="496888" indent="-487363" algn="just">
              <a:lnSpc>
                <a:spcPct val="110000"/>
              </a:lnSpc>
              <a:spcBef>
                <a:spcPts val="0"/>
              </a:spcBef>
              <a:buSzPct val="100000"/>
              <a:buFont typeface="Wingdings" pitchFamily="2" charset="2"/>
              <a:buChar char="ü"/>
            </a:pPr>
            <a:r>
              <a:rPr lang="en-US" sz="3400" dirty="0">
                <a:latin typeface="Hoefler Text" panose="02030602050506020203" pitchFamily="18" charset="77"/>
              </a:rPr>
              <a:t>It redeems us from our bondages and sins </a:t>
            </a:r>
          </a:p>
          <a:p>
            <a:pPr marL="496888" indent="-487363" algn="just">
              <a:lnSpc>
                <a:spcPct val="110000"/>
              </a:lnSpc>
              <a:spcBef>
                <a:spcPts val="0"/>
              </a:spcBef>
              <a:buSzPct val="100000"/>
              <a:buFont typeface="Wingdings" pitchFamily="2" charset="2"/>
              <a:buChar char="ü"/>
            </a:pPr>
            <a:r>
              <a:rPr lang="en-US" sz="3400" dirty="0">
                <a:latin typeface="Hoefler Text" panose="02030602050506020203" pitchFamily="18" charset="77"/>
              </a:rPr>
              <a:t>Leads us into Eternity </a:t>
            </a:r>
          </a:p>
          <a:p>
            <a:pPr marL="496888" indent="-487363" algn="just">
              <a:lnSpc>
                <a:spcPct val="110000"/>
              </a:lnSpc>
              <a:spcBef>
                <a:spcPts val="0"/>
              </a:spcBef>
              <a:buSzPct val="100000"/>
              <a:buFont typeface="Wingdings" pitchFamily="2" charset="2"/>
              <a:buChar char="ü"/>
            </a:pPr>
            <a:r>
              <a:rPr lang="en-US" sz="3400" dirty="0">
                <a:latin typeface="Hoefler Text" panose="02030602050506020203" pitchFamily="18" charset="77"/>
              </a:rPr>
              <a:t>Gives us hope of forgiveness and salvation </a:t>
            </a:r>
          </a:p>
          <a:p>
            <a:pPr marL="496888" indent="-487363" algn="just">
              <a:lnSpc>
                <a:spcPct val="110000"/>
              </a:lnSpc>
              <a:spcBef>
                <a:spcPts val="0"/>
              </a:spcBef>
              <a:buSzPct val="100000"/>
              <a:buFont typeface="Wingdings" pitchFamily="2" charset="2"/>
              <a:buChar char="ü"/>
            </a:pPr>
            <a:r>
              <a:rPr lang="en-US" sz="3400" dirty="0">
                <a:latin typeface="Hoefler Text" panose="02030602050506020203" pitchFamily="18" charset="77"/>
              </a:rPr>
              <a:t>We need to accept in heart the same and confess the truth in public to receive the covenant in our lives </a:t>
            </a:r>
            <a:endParaRPr lang="en-IN" sz="3400" dirty="0">
              <a:latin typeface="Hoefler Text" panose="02030602050506020203" pitchFamily="18" charset="77"/>
            </a:endParaRPr>
          </a:p>
        </p:txBody>
      </p:sp>
    </p:spTree>
    <p:extLst>
      <p:ext uri="{BB962C8B-B14F-4D97-AF65-F5344CB8AC3E}">
        <p14:creationId xmlns:p14="http://schemas.microsoft.com/office/powerpoint/2010/main" val="340588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Take Home Message</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903249" y="1066797"/>
            <a:ext cx="10520488" cy="5671639"/>
          </a:xfrm>
        </p:spPr>
        <p:txBody>
          <a:bodyPr>
            <a:normAutofit/>
          </a:bodyPr>
          <a:lstStyle/>
          <a:p>
            <a:pPr lvl="0" algn="just">
              <a:lnSpc>
                <a:spcPct val="110000"/>
              </a:lnSpc>
              <a:spcBef>
                <a:spcPts val="0"/>
              </a:spcBef>
              <a:buSzPct val="100000"/>
              <a:buFont typeface="Wingdings" pitchFamily="2" charset="2"/>
              <a:buChar char="ü"/>
            </a:pPr>
            <a:r>
              <a:rPr lang="en-US" sz="3400" dirty="0">
                <a:latin typeface="Hoefler Text" panose="02030602050506020203" pitchFamily="18" charset="77"/>
              </a:rPr>
              <a:t>Our acts bring us payoff and it doesn’t related to Eternity and is not specific to believers</a:t>
            </a:r>
          </a:p>
          <a:p>
            <a:pPr lvl="0" algn="just">
              <a:lnSpc>
                <a:spcPct val="110000"/>
              </a:lnSpc>
              <a:spcBef>
                <a:spcPts val="0"/>
              </a:spcBef>
              <a:buSzPct val="100000"/>
              <a:buFont typeface="Wingdings" pitchFamily="2" charset="2"/>
              <a:buChar char="ü"/>
            </a:pPr>
            <a:r>
              <a:rPr lang="en-US" sz="3400" dirty="0">
                <a:latin typeface="Hoefler Text" panose="02030602050506020203" pitchFamily="18" charset="77"/>
              </a:rPr>
              <a:t>Our nature/ behavior brings us Favor of people and God, which can alter the Payoff </a:t>
            </a:r>
          </a:p>
          <a:p>
            <a:pPr lvl="0" algn="just">
              <a:lnSpc>
                <a:spcPct val="110000"/>
              </a:lnSpc>
              <a:spcBef>
                <a:spcPts val="0"/>
              </a:spcBef>
              <a:buSzPct val="100000"/>
              <a:buFont typeface="Wingdings" pitchFamily="2" charset="2"/>
              <a:buChar char="ü"/>
            </a:pPr>
            <a:r>
              <a:rPr lang="en-US" sz="3400" dirty="0">
                <a:latin typeface="Hoefler Text" panose="02030602050506020203" pitchFamily="18" charset="77"/>
              </a:rPr>
              <a:t>Our blessing covers everything including Favor and Payoff</a:t>
            </a:r>
          </a:p>
          <a:p>
            <a:pPr lvl="0" algn="just">
              <a:lnSpc>
                <a:spcPct val="110000"/>
              </a:lnSpc>
              <a:spcBef>
                <a:spcPts val="0"/>
              </a:spcBef>
              <a:buSzPct val="100000"/>
              <a:buFont typeface="Wingdings" pitchFamily="2" charset="2"/>
              <a:buChar char="ü"/>
            </a:pPr>
            <a:r>
              <a:rPr lang="en-US" sz="3400" dirty="0">
                <a:latin typeface="Hoefler Text" panose="02030602050506020203" pitchFamily="18" charset="77"/>
              </a:rPr>
              <a:t>Our covenant carries the blessing to generations.</a:t>
            </a:r>
          </a:p>
          <a:p>
            <a:pPr lvl="0" algn="just">
              <a:lnSpc>
                <a:spcPct val="110000"/>
              </a:lnSpc>
              <a:spcBef>
                <a:spcPts val="0"/>
              </a:spcBef>
              <a:buSzPct val="100000"/>
              <a:buFont typeface="Wingdings" pitchFamily="2" charset="2"/>
              <a:buChar char="ü"/>
            </a:pPr>
            <a:r>
              <a:rPr lang="en-US" sz="3400" dirty="0">
                <a:latin typeface="Hoefler Text" panose="02030602050506020203" pitchFamily="18" charset="77"/>
              </a:rPr>
              <a:t>Choice is ours, whether to strive for blessings for generations are to satisfy with Payoff.</a:t>
            </a:r>
          </a:p>
        </p:txBody>
      </p:sp>
    </p:spTree>
    <p:extLst>
      <p:ext uri="{BB962C8B-B14F-4D97-AF65-F5344CB8AC3E}">
        <p14:creationId xmlns:p14="http://schemas.microsoft.com/office/powerpoint/2010/main" val="586186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Take Home Message</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903249" y="1066797"/>
            <a:ext cx="10520488" cy="5671639"/>
          </a:xfrm>
        </p:spPr>
        <p:txBody>
          <a:bodyPr>
            <a:normAutofit/>
          </a:bodyPr>
          <a:lstStyle/>
          <a:p>
            <a:pPr lvl="0" algn="just">
              <a:lnSpc>
                <a:spcPct val="110000"/>
              </a:lnSpc>
              <a:spcBef>
                <a:spcPts val="0"/>
              </a:spcBef>
              <a:buSzPct val="100000"/>
              <a:buFont typeface="Wingdings" pitchFamily="2" charset="2"/>
              <a:buChar char="ü"/>
            </a:pPr>
            <a:r>
              <a:rPr lang="en-US" sz="3400" dirty="0">
                <a:latin typeface="Hoefler Text" panose="02030602050506020203" pitchFamily="18" charset="77"/>
              </a:rPr>
              <a:t>Payoff needs hard work alone</a:t>
            </a:r>
          </a:p>
          <a:p>
            <a:pPr lvl="0" algn="just">
              <a:lnSpc>
                <a:spcPct val="110000"/>
              </a:lnSpc>
              <a:spcBef>
                <a:spcPts val="0"/>
              </a:spcBef>
              <a:buSzPct val="100000"/>
              <a:buFont typeface="Wingdings" pitchFamily="2" charset="2"/>
              <a:buChar char="ü"/>
            </a:pPr>
            <a:r>
              <a:rPr lang="en-US" sz="3400" dirty="0">
                <a:latin typeface="Hoefler Text" panose="02030602050506020203" pitchFamily="18" charset="77"/>
              </a:rPr>
              <a:t>Favor needs certain conditions of our nature and relation with God</a:t>
            </a:r>
          </a:p>
          <a:p>
            <a:pPr lvl="0" algn="just">
              <a:lnSpc>
                <a:spcPct val="110000"/>
              </a:lnSpc>
              <a:spcBef>
                <a:spcPts val="0"/>
              </a:spcBef>
              <a:buSzPct val="100000"/>
              <a:buFont typeface="Wingdings" pitchFamily="2" charset="2"/>
              <a:buChar char="ü"/>
            </a:pPr>
            <a:r>
              <a:rPr lang="en-US" sz="3400" dirty="0">
                <a:latin typeface="Hoefler Text" panose="02030602050506020203" pitchFamily="18" charset="77"/>
              </a:rPr>
              <a:t>Blessing needs consistency in our relationship with God, irrespective of situations</a:t>
            </a:r>
          </a:p>
          <a:p>
            <a:pPr lvl="0" algn="just">
              <a:lnSpc>
                <a:spcPct val="110000"/>
              </a:lnSpc>
              <a:spcBef>
                <a:spcPts val="0"/>
              </a:spcBef>
              <a:buSzPct val="100000"/>
              <a:buFont typeface="Wingdings" pitchFamily="2" charset="2"/>
              <a:buChar char="ü"/>
            </a:pPr>
            <a:r>
              <a:rPr lang="en-US" sz="3400" dirty="0">
                <a:latin typeface="Hoefler Text" panose="02030602050506020203" pitchFamily="18" charset="77"/>
              </a:rPr>
              <a:t>Covenant needs commitment with God </a:t>
            </a:r>
          </a:p>
        </p:txBody>
      </p:sp>
    </p:spTree>
    <p:extLst>
      <p:ext uri="{BB962C8B-B14F-4D97-AF65-F5344CB8AC3E}">
        <p14:creationId xmlns:p14="http://schemas.microsoft.com/office/powerpoint/2010/main" val="461406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D551C1E-ED2F-F90B-9567-D103850A3974}"/>
              </a:ext>
            </a:extLst>
          </p:cNvPr>
          <p:cNvGrpSpPr/>
          <p:nvPr/>
        </p:nvGrpSpPr>
        <p:grpSpPr>
          <a:xfrm>
            <a:off x="1753386" y="94268"/>
            <a:ext cx="7956221" cy="6551630"/>
            <a:chOff x="1753386" y="94268"/>
            <a:chExt cx="7956221" cy="6551630"/>
          </a:xfrm>
        </p:grpSpPr>
        <p:sp>
          <p:nvSpPr>
            <p:cNvPr id="7" name="Oval 6">
              <a:extLst>
                <a:ext uri="{FF2B5EF4-FFF2-40B4-BE49-F238E27FC236}">
                  <a16:creationId xmlns:a16="http://schemas.microsoft.com/office/drawing/2014/main" id="{98968D2D-A1CE-9AAA-8870-B54023F4FFB7}"/>
                </a:ext>
              </a:extLst>
            </p:cNvPr>
            <p:cNvSpPr/>
            <p:nvPr/>
          </p:nvSpPr>
          <p:spPr>
            <a:xfrm>
              <a:off x="1753386" y="94268"/>
              <a:ext cx="7956221" cy="6551629"/>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Oval 5">
              <a:extLst>
                <a:ext uri="{FF2B5EF4-FFF2-40B4-BE49-F238E27FC236}">
                  <a16:creationId xmlns:a16="http://schemas.microsoft.com/office/drawing/2014/main" id="{6D8EC021-5DA6-A64D-EB6F-676320A6E13B}"/>
                </a:ext>
              </a:extLst>
            </p:cNvPr>
            <p:cNvSpPr/>
            <p:nvPr/>
          </p:nvSpPr>
          <p:spPr>
            <a:xfrm>
              <a:off x="2620652" y="1923440"/>
              <a:ext cx="6146276" cy="4722458"/>
            </a:xfrm>
            <a:prstGeom prst="ellipse">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Oval 4">
              <a:extLst>
                <a:ext uri="{FF2B5EF4-FFF2-40B4-BE49-F238E27FC236}">
                  <a16:creationId xmlns:a16="http://schemas.microsoft.com/office/drawing/2014/main" id="{C939A93D-48A1-4E37-74B0-FCB7AE9F4CDE}"/>
                </a:ext>
              </a:extLst>
            </p:cNvPr>
            <p:cNvSpPr/>
            <p:nvPr/>
          </p:nvSpPr>
          <p:spPr>
            <a:xfrm>
              <a:off x="3657600" y="3930977"/>
              <a:ext cx="4015819" cy="2714921"/>
            </a:xfrm>
            <a:prstGeom prst="ellipse">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Oval 3">
              <a:extLst>
                <a:ext uri="{FF2B5EF4-FFF2-40B4-BE49-F238E27FC236}">
                  <a16:creationId xmlns:a16="http://schemas.microsoft.com/office/drawing/2014/main" id="{D03F4558-884D-9329-42A8-1712BDD4AA7A}"/>
                </a:ext>
              </a:extLst>
            </p:cNvPr>
            <p:cNvSpPr/>
            <p:nvPr/>
          </p:nvSpPr>
          <p:spPr>
            <a:xfrm>
              <a:off x="4779390" y="5137609"/>
              <a:ext cx="1725105" cy="1508289"/>
            </a:xfrm>
            <a:prstGeom prst="ellipse">
              <a:avLst/>
            </a:prstGeom>
            <a:solidFill>
              <a:schemeClr val="bg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Payoff</a:t>
              </a:r>
              <a:endParaRPr lang="en-IN" sz="2400" b="1" dirty="0">
                <a:solidFill>
                  <a:schemeClr val="tx1"/>
                </a:solidFill>
              </a:endParaRPr>
            </a:p>
          </p:txBody>
        </p:sp>
        <p:sp>
          <p:nvSpPr>
            <p:cNvPr id="8" name="TextBox 7">
              <a:extLst>
                <a:ext uri="{FF2B5EF4-FFF2-40B4-BE49-F238E27FC236}">
                  <a16:creationId xmlns:a16="http://schemas.microsoft.com/office/drawing/2014/main" id="{C8E1EF5C-549B-EFDB-6CD6-5A7EB5A4FE73}"/>
                </a:ext>
              </a:extLst>
            </p:cNvPr>
            <p:cNvSpPr txBox="1"/>
            <p:nvPr/>
          </p:nvSpPr>
          <p:spPr>
            <a:xfrm>
              <a:off x="4991492" y="4241906"/>
              <a:ext cx="1300899" cy="584775"/>
            </a:xfrm>
            <a:prstGeom prst="rect">
              <a:avLst/>
            </a:prstGeom>
            <a:noFill/>
          </p:spPr>
          <p:txBody>
            <a:bodyPr wrap="square" rtlCol="0">
              <a:spAutoFit/>
            </a:bodyPr>
            <a:lstStyle/>
            <a:p>
              <a:pPr algn="ctr"/>
              <a:r>
                <a:rPr lang="en-US" sz="3200" b="1" dirty="0">
                  <a:solidFill>
                    <a:schemeClr val="tx2"/>
                  </a:solidFill>
                </a:rPr>
                <a:t>Favor</a:t>
              </a:r>
              <a:endParaRPr lang="en-IN" sz="3200" b="1" dirty="0">
                <a:solidFill>
                  <a:schemeClr val="tx2"/>
                </a:solidFill>
              </a:endParaRPr>
            </a:p>
          </p:txBody>
        </p:sp>
        <p:sp>
          <p:nvSpPr>
            <p:cNvPr id="9" name="TextBox 8">
              <a:extLst>
                <a:ext uri="{FF2B5EF4-FFF2-40B4-BE49-F238E27FC236}">
                  <a16:creationId xmlns:a16="http://schemas.microsoft.com/office/drawing/2014/main" id="{466D76E0-A13C-992E-91F7-170CE9EFD7DD}"/>
                </a:ext>
              </a:extLst>
            </p:cNvPr>
            <p:cNvSpPr txBox="1"/>
            <p:nvPr/>
          </p:nvSpPr>
          <p:spPr>
            <a:xfrm>
              <a:off x="4370794" y="2807593"/>
              <a:ext cx="2488677" cy="830997"/>
            </a:xfrm>
            <a:prstGeom prst="rect">
              <a:avLst/>
            </a:prstGeom>
            <a:noFill/>
          </p:spPr>
          <p:txBody>
            <a:bodyPr wrap="square" rtlCol="0">
              <a:spAutoFit/>
            </a:bodyPr>
            <a:lstStyle/>
            <a:p>
              <a:pPr algn="ctr"/>
              <a:r>
                <a:rPr lang="en-US" sz="4800" b="1" dirty="0">
                  <a:solidFill>
                    <a:srgbClr val="002060"/>
                  </a:solidFill>
                </a:rPr>
                <a:t>Blessing</a:t>
              </a:r>
              <a:endParaRPr lang="en-IN" sz="4800" b="1" dirty="0">
                <a:solidFill>
                  <a:srgbClr val="002060"/>
                </a:solidFill>
              </a:endParaRPr>
            </a:p>
          </p:txBody>
        </p:sp>
        <p:sp>
          <p:nvSpPr>
            <p:cNvPr id="10" name="TextBox 9">
              <a:extLst>
                <a:ext uri="{FF2B5EF4-FFF2-40B4-BE49-F238E27FC236}">
                  <a16:creationId xmlns:a16="http://schemas.microsoft.com/office/drawing/2014/main" id="{3FAC4C97-8CB5-4255-A945-D887238CBF03}"/>
                </a:ext>
              </a:extLst>
            </p:cNvPr>
            <p:cNvSpPr txBox="1"/>
            <p:nvPr/>
          </p:nvSpPr>
          <p:spPr>
            <a:xfrm>
              <a:off x="3450210" y="556430"/>
              <a:ext cx="4223209" cy="923330"/>
            </a:xfrm>
            <a:prstGeom prst="rect">
              <a:avLst/>
            </a:prstGeom>
            <a:noFill/>
          </p:spPr>
          <p:txBody>
            <a:bodyPr wrap="square" rtlCol="0">
              <a:spAutoFit/>
            </a:bodyPr>
            <a:lstStyle/>
            <a:p>
              <a:pPr algn="ctr"/>
              <a:r>
                <a:rPr lang="en-US" sz="5400" b="1" dirty="0">
                  <a:solidFill>
                    <a:schemeClr val="accent4">
                      <a:lumMod val="75000"/>
                    </a:schemeClr>
                  </a:solidFill>
                </a:rPr>
                <a:t>Covenant</a:t>
              </a:r>
              <a:endParaRPr lang="en-IN" sz="5400" b="1" dirty="0">
                <a:solidFill>
                  <a:schemeClr val="accent4">
                    <a:lumMod val="75000"/>
                  </a:schemeClr>
                </a:solidFill>
              </a:endParaRPr>
            </a:p>
          </p:txBody>
        </p:sp>
        <p:pic>
          <p:nvPicPr>
            <p:cNvPr id="1026" name="Picture 2" descr="Businessman PNG Images, Download 150000+ Businessman PNG Resources with  Transparent Background">
              <a:extLst>
                <a:ext uri="{FF2B5EF4-FFF2-40B4-BE49-F238E27FC236}">
                  <a16:creationId xmlns:a16="http://schemas.microsoft.com/office/drawing/2014/main" id="{6C1D0F16-9653-1699-FC3A-8CE750FC9C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16717" y="5243072"/>
              <a:ext cx="596833" cy="596833"/>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75532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5852A6-6D4A-F674-9350-C28741771FD7}"/>
              </a:ext>
            </a:extLst>
          </p:cNvPr>
          <p:cNvSpPr>
            <a:spLocks noGrp="1"/>
          </p:cNvSpPr>
          <p:nvPr>
            <p:ph idx="1"/>
          </p:nvPr>
        </p:nvSpPr>
        <p:spPr>
          <a:xfrm>
            <a:off x="1230622" y="2784746"/>
            <a:ext cx="9905999" cy="973215"/>
          </a:xfrm>
        </p:spPr>
        <p:txBody>
          <a:bodyPr/>
          <a:lstStyle/>
          <a:p>
            <a:pPr marL="0" indent="0" algn="ctr">
              <a:buNone/>
            </a:pPr>
            <a:r>
              <a:rPr lang="en-US" sz="4800" b="1" dirty="0">
                <a:solidFill>
                  <a:srgbClr val="002060"/>
                </a:solidFill>
                <a:latin typeface="Hoefler Text" panose="02030602050506020203" pitchFamily="18" charset="77"/>
              </a:rPr>
              <a:t>Praise The Lord</a:t>
            </a:r>
            <a:endParaRPr lang="en-US" b="1" dirty="0">
              <a:solidFill>
                <a:srgbClr val="002060"/>
              </a:solidFill>
              <a:latin typeface="Hoefler Text" panose="02030602050506020203" pitchFamily="18" charset="77"/>
            </a:endParaRPr>
          </a:p>
        </p:txBody>
      </p:sp>
    </p:spTree>
    <p:extLst>
      <p:ext uri="{BB962C8B-B14F-4D97-AF65-F5344CB8AC3E}">
        <p14:creationId xmlns:p14="http://schemas.microsoft.com/office/powerpoint/2010/main" val="2461970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lstStyle/>
          <a:p>
            <a:pPr algn="ctr"/>
            <a:r>
              <a:rPr lang="en-IN" sz="5400" b="1" cap="none" dirty="0">
                <a:effectLst/>
                <a:latin typeface="Baskerville" panose="02020502070401020303" pitchFamily="18" charset="0"/>
              </a:rPr>
              <a:t>What have we learned?</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780585" y="1066798"/>
            <a:ext cx="10643152" cy="5671638"/>
          </a:xfrm>
        </p:spPr>
        <p:txBody>
          <a:bodyPr>
            <a:noAutofit/>
          </a:bodyPr>
          <a:lstStyle/>
          <a:p>
            <a:pPr marL="358775" indent="-358775">
              <a:lnSpc>
                <a:spcPct val="100000"/>
              </a:lnSpc>
              <a:spcBef>
                <a:spcPts val="0"/>
              </a:spcBef>
            </a:pPr>
            <a:r>
              <a:rPr lang="en-US" sz="3400" dirty="0">
                <a:latin typeface="Hoefler Text" panose="02030602050506020203" pitchFamily="18" charset="77"/>
              </a:rPr>
              <a:t>Payoff is what we get for our work or acts and Favor is what we get by our nature (humble, </a:t>
            </a:r>
            <a:r>
              <a:rPr lang="en-US" sz="3400" dirty="0" err="1">
                <a:latin typeface="Hoefler Text" panose="02030602050506020203" pitchFamily="18" charset="77"/>
              </a:rPr>
              <a:t>meak</a:t>
            </a:r>
            <a:r>
              <a:rPr lang="en-US" sz="3400" dirty="0">
                <a:latin typeface="Hoefler Text" panose="02030602050506020203" pitchFamily="18" charset="77"/>
              </a:rPr>
              <a:t>, sincere, etc.).</a:t>
            </a:r>
          </a:p>
          <a:p>
            <a:pPr marL="358775" indent="-358775">
              <a:lnSpc>
                <a:spcPct val="100000"/>
              </a:lnSpc>
              <a:spcBef>
                <a:spcPts val="0"/>
              </a:spcBef>
            </a:pPr>
            <a:r>
              <a:rPr lang="en-US" sz="3400" dirty="0">
                <a:latin typeface="Hoefler Text" panose="02030602050506020203" pitchFamily="18" charset="77"/>
              </a:rPr>
              <a:t>Our pay cheques are not measure for our relationship with God</a:t>
            </a:r>
          </a:p>
          <a:p>
            <a:pPr marL="358775" indent="-358775">
              <a:lnSpc>
                <a:spcPct val="100000"/>
              </a:lnSpc>
              <a:spcBef>
                <a:spcPts val="0"/>
              </a:spcBef>
            </a:pPr>
            <a:r>
              <a:rPr lang="en-US" sz="3400" dirty="0">
                <a:latin typeface="Hoefler Text" panose="02030602050506020203" pitchFamily="18" charset="77"/>
              </a:rPr>
              <a:t>Our payoff can be altered by Favor of people and God</a:t>
            </a:r>
          </a:p>
          <a:p>
            <a:pPr marL="358775" indent="-358775">
              <a:lnSpc>
                <a:spcPct val="100000"/>
              </a:lnSpc>
              <a:spcBef>
                <a:spcPts val="0"/>
              </a:spcBef>
            </a:pPr>
            <a:r>
              <a:rPr lang="en-US" sz="3400" dirty="0">
                <a:latin typeface="Hoefler Text" panose="02030602050506020203" pitchFamily="18" charset="77"/>
              </a:rPr>
              <a:t>The concept of Grace &amp; Karma</a:t>
            </a:r>
          </a:p>
          <a:p>
            <a:pPr marL="358775" indent="-358775">
              <a:lnSpc>
                <a:spcPct val="100000"/>
              </a:lnSpc>
              <a:spcBef>
                <a:spcPts val="0"/>
              </a:spcBef>
            </a:pPr>
            <a:r>
              <a:rPr lang="en-US" sz="3400" dirty="0">
                <a:latin typeface="Hoefler Text" panose="02030602050506020203" pitchFamily="18" charset="77"/>
              </a:rPr>
              <a:t>Blessing comes from heaven and comes with joy. </a:t>
            </a:r>
          </a:p>
          <a:p>
            <a:pPr marL="358775" indent="-358775">
              <a:lnSpc>
                <a:spcPct val="100000"/>
              </a:lnSpc>
              <a:spcBef>
                <a:spcPts val="0"/>
              </a:spcBef>
            </a:pPr>
            <a:r>
              <a:rPr lang="en-US" sz="3400" dirty="0">
                <a:latin typeface="Hoefler Text" panose="02030602050506020203" pitchFamily="18" charset="77"/>
              </a:rPr>
              <a:t>Keys to open the doors of blessing: Complete surrender, Faithfulness, Standing as living testimony for God</a:t>
            </a:r>
            <a:endParaRPr lang="en-IN" sz="3400" dirty="0">
              <a:effectLst/>
              <a:latin typeface="Hoefler Text" panose="02030602050506020203" pitchFamily="18" charset="77"/>
            </a:endParaRPr>
          </a:p>
          <a:p>
            <a:pPr>
              <a:lnSpc>
                <a:spcPct val="100000"/>
              </a:lnSpc>
              <a:spcBef>
                <a:spcPts val="0"/>
              </a:spcBef>
              <a:buFont typeface="Arial" panose="020B0604020202020204" pitchFamily="34" charset="0"/>
              <a:buChar char="•"/>
            </a:pPr>
            <a:endParaRPr lang="en-IN" sz="3400" dirty="0">
              <a:effectLst/>
              <a:latin typeface="Hoefler Text" panose="02030602050506020203" pitchFamily="18" charset="77"/>
            </a:endParaRPr>
          </a:p>
        </p:txBody>
      </p:sp>
    </p:spTree>
    <p:extLst>
      <p:ext uri="{BB962C8B-B14F-4D97-AF65-F5344CB8AC3E}">
        <p14:creationId xmlns:p14="http://schemas.microsoft.com/office/powerpoint/2010/main" val="519761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The Concept of Covenant</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1144589" y="1066798"/>
            <a:ext cx="10279148" cy="5671638"/>
          </a:xfrm>
        </p:spPr>
        <p:txBody>
          <a:bodyPr>
            <a:normAutofit/>
          </a:bodyPr>
          <a:lstStyle/>
          <a:p>
            <a:pPr marL="0" indent="0" algn="just">
              <a:lnSpc>
                <a:spcPct val="110000"/>
              </a:lnSpc>
              <a:spcBef>
                <a:spcPts val="0"/>
              </a:spcBef>
              <a:buSzPct val="100000"/>
              <a:buNone/>
            </a:pPr>
            <a:r>
              <a:rPr lang="en-IN" sz="3400" b="1" dirty="0">
                <a:latin typeface="Hoefler Text" panose="02030602050506020203" pitchFamily="18" charset="77"/>
              </a:rPr>
              <a:t>Covenant</a:t>
            </a:r>
            <a:r>
              <a:rPr lang="en-US" sz="3400" b="1" dirty="0">
                <a:latin typeface="Hoefler Text" panose="02030602050506020203" pitchFamily="18" charset="77"/>
              </a:rPr>
              <a:t>: </a:t>
            </a:r>
            <a:r>
              <a:rPr lang="en-US" sz="3400" dirty="0">
                <a:latin typeface="Hoefler Text" panose="02030602050506020203" pitchFamily="18" charset="77"/>
              </a:rPr>
              <a:t>A promise to somebody, or a legal agreement, especially one to pay a regular amount of money to somebody/something (Dictionary). </a:t>
            </a:r>
          </a:p>
          <a:p>
            <a:pPr marL="0" indent="0" algn="just">
              <a:lnSpc>
                <a:spcPct val="110000"/>
              </a:lnSpc>
              <a:spcBef>
                <a:spcPts val="0"/>
              </a:spcBef>
              <a:buSzPct val="100000"/>
              <a:buNone/>
            </a:pPr>
            <a:endParaRPr lang="en-IN" sz="3400" dirty="0">
              <a:latin typeface="Hoefler Text" panose="02030602050506020203" pitchFamily="18" charset="77"/>
            </a:endParaRPr>
          </a:p>
          <a:p>
            <a:pPr marL="0" indent="0" algn="just">
              <a:lnSpc>
                <a:spcPct val="110000"/>
              </a:lnSpc>
              <a:spcBef>
                <a:spcPts val="0"/>
              </a:spcBef>
              <a:buSzPct val="100000"/>
              <a:buNone/>
            </a:pPr>
            <a:r>
              <a:rPr lang="en-US" sz="3400" dirty="0">
                <a:latin typeface="Hoefler Text" panose="02030602050506020203" pitchFamily="18" charset="77"/>
              </a:rPr>
              <a:t>Covenant is literally a contract.</a:t>
            </a:r>
          </a:p>
          <a:p>
            <a:pPr marL="0" indent="0" algn="just">
              <a:lnSpc>
                <a:spcPct val="110000"/>
              </a:lnSpc>
              <a:spcBef>
                <a:spcPts val="0"/>
              </a:spcBef>
              <a:buSzPct val="100000"/>
              <a:buNone/>
            </a:pPr>
            <a:r>
              <a:rPr lang="en-US" sz="3400" b="1" dirty="0">
                <a:latin typeface="Hoefler Text" panose="02030602050506020203" pitchFamily="18" charset="77"/>
              </a:rPr>
              <a:t>Biblical meaning:</a:t>
            </a:r>
          </a:p>
          <a:p>
            <a:pPr marL="0" indent="0" algn="just">
              <a:lnSpc>
                <a:spcPct val="110000"/>
              </a:lnSpc>
              <a:spcBef>
                <a:spcPts val="0"/>
              </a:spcBef>
              <a:buSzPct val="100000"/>
              <a:buNone/>
            </a:pPr>
            <a:r>
              <a:rPr lang="en-US" sz="3400" dirty="0">
                <a:latin typeface="Hoefler Text" panose="02030602050506020203" pitchFamily="18" charset="77"/>
              </a:rPr>
              <a:t>It is an agreement between God and his people, in which God makes promises to his people and, usually, requires certain conduct from them. </a:t>
            </a:r>
            <a:endParaRPr lang="en-IN" sz="3400" dirty="0">
              <a:latin typeface="Hoefler Text" panose="02030602050506020203" pitchFamily="18" charset="77"/>
            </a:endParaRPr>
          </a:p>
        </p:txBody>
      </p:sp>
    </p:spTree>
    <p:extLst>
      <p:ext uri="{BB962C8B-B14F-4D97-AF65-F5344CB8AC3E}">
        <p14:creationId xmlns:p14="http://schemas.microsoft.com/office/powerpoint/2010/main" val="3739355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The Covenant</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1144589" y="1066798"/>
            <a:ext cx="10279148" cy="5671638"/>
          </a:xfrm>
        </p:spPr>
        <p:txBody>
          <a:bodyPr>
            <a:normAutofit/>
          </a:bodyPr>
          <a:lstStyle/>
          <a:p>
            <a:pPr marL="9525" indent="0" algn="just">
              <a:lnSpc>
                <a:spcPct val="110000"/>
              </a:lnSpc>
              <a:spcBef>
                <a:spcPts val="0"/>
              </a:spcBef>
              <a:buSzPct val="100000"/>
              <a:buNone/>
            </a:pPr>
            <a:r>
              <a:rPr lang="en-US" sz="2800" dirty="0">
                <a:latin typeface="Hoefler Text" panose="02030602050506020203" pitchFamily="18" charset="77"/>
              </a:rPr>
              <a:t>Covenants can be conditional or unconditional. </a:t>
            </a:r>
          </a:p>
          <a:p>
            <a:pPr marL="496888" indent="-487363" algn="just">
              <a:lnSpc>
                <a:spcPct val="110000"/>
              </a:lnSpc>
              <a:spcBef>
                <a:spcPts val="0"/>
              </a:spcBef>
              <a:buSzPct val="100000"/>
              <a:buFont typeface="Wingdings" pitchFamily="2" charset="2"/>
              <a:buChar char="ü"/>
            </a:pPr>
            <a:r>
              <a:rPr lang="en-US" sz="2800" dirty="0">
                <a:latin typeface="Hoefler Text" panose="02030602050506020203" pitchFamily="18" charset="77"/>
              </a:rPr>
              <a:t>Conditional covenants require to uphold certain conditions</a:t>
            </a:r>
          </a:p>
          <a:p>
            <a:pPr marL="496888" indent="-487363" algn="just">
              <a:lnSpc>
                <a:spcPct val="110000"/>
              </a:lnSpc>
              <a:spcBef>
                <a:spcPts val="0"/>
              </a:spcBef>
              <a:buSzPct val="100000"/>
              <a:buFont typeface="Wingdings" pitchFamily="2" charset="2"/>
              <a:buChar char="ü"/>
            </a:pPr>
            <a:r>
              <a:rPr lang="en-US" sz="2800" dirty="0">
                <a:latin typeface="Hoefler Text" panose="02030602050506020203" pitchFamily="18" charset="77"/>
              </a:rPr>
              <a:t>Unconditional covenants have no stipulations. </a:t>
            </a:r>
          </a:p>
          <a:p>
            <a:pPr marL="9525" indent="0" algn="just">
              <a:lnSpc>
                <a:spcPct val="110000"/>
              </a:lnSpc>
              <a:spcBef>
                <a:spcPts val="0"/>
              </a:spcBef>
              <a:buSzPct val="100000"/>
              <a:buNone/>
            </a:pPr>
            <a:endParaRPr lang="en-US" sz="2800" dirty="0">
              <a:latin typeface="Hoefler Text" panose="02030602050506020203" pitchFamily="18" charset="77"/>
            </a:endParaRPr>
          </a:p>
          <a:p>
            <a:pPr marL="496888" indent="-487363" algn="just">
              <a:lnSpc>
                <a:spcPct val="110000"/>
              </a:lnSpc>
              <a:spcBef>
                <a:spcPts val="0"/>
              </a:spcBef>
              <a:buSzPct val="100000"/>
              <a:buFont typeface="Wingdings" pitchFamily="2" charset="2"/>
              <a:buChar char="ü"/>
            </a:pPr>
            <a:r>
              <a:rPr lang="en-US" sz="2800" dirty="0">
                <a:latin typeface="Hoefler Text" panose="02030602050506020203" pitchFamily="18" charset="77"/>
              </a:rPr>
              <a:t>In the Old Testament, God made agreements with Noah, Abraham, and Moses.</a:t>
            </a:r>
          </a:p>
          <a:p>
            <a:pPr marL="496888" indent="-487363" algn="just">
              <a:lnSpc>
                <a:spcPct val="110000"/>
              </a:lnSpc>
              <a:spcBef>
                <a:spcPts val="0"/>
              </a:spcBef>
              <a:buSzPct val="100000"/>
              <a:buFont typeface="Wingdings" pitchFamily="2" charset="2"/>
              <a:buChar char="ü"/>
            </a:pPr>
            <a:r>
              <a:rPr lang="en-US" sz="2800" dirty="0">
                <a:solidFill>
                  <a:srgbClr val="0070C0"/>
                </a:solidFill>
                <a:latin typeface="Hoefler Text" panose="02030602050506020203" pitchFamily="18" charset="77"/>
              </a:rPr>
              <a:t>Ark of the Covenant represents God’s Covenant with Israelites</a:t>
            </a:r>
          </a:p>
          <a:p>
            <a:pPr marL="496888" indent="-487363" algn="just">
              <a:lnSpc>
                <a:spcPct val="110000"/>
              </a:lnSpc>
              <a:spcBef>
                <a:spcPts val="0"/>
              </a:spcBef>
              <a:buSzPct val="100000"/>
              <a:buFont typeface="Wingdings" pitchFamily="2" charset="2"/>
              <a:buChar char="ü"/>
            </a:pPr>
            <a:r>
              <a:rPr lang="en-US" sz="2800" dirty="0">
                <a:latin typeface="Hoefler Text" panose="02030602050506020203" pitchFamily="18" charset="77"/>
              </a:rPr>
              <a:t>We are in the New Covenant</a:t>
            </a:r>
          </a:p>
          <a:p>
            <a:pPr marL="496888" indent="-487363" algn="just">
              <a:lnSpc>
                <a:spcPct val="110000"/>
              </a:lnSpc>
              <a:spcBef>
                <a:spcPts val="0"/>
              </a:spcBef>
              <a:buSzPct val="100000"/>
              <a:buFont typeface="Wingdings" pitchFamily="2" charset="2"/>
              <a:buChar char="ü"/>
            </a:pPr>
            <a:r>
              <a:rPr lang="en-US" sz="2800" dirty="0">
                <a:solidFill>
                  <a:srgbClr val="0070C0"/>
                </a:solidFill>
                <a:latin typeface="Hoefler Text" panose="02030602050506020203" pitchFamily="18" charset="77"/>
              </a:rPr>
              <a:t>The blood of Jesus Christ represents God’s Covenant with mankind</a:t>
            </a:r>
          </a:p>
        </p:txBody>
      </p:sp>
    </p:spTree>
    <p:extLst>
      <p:ext uri="{BB962C8B-B14F-4D97-AF65-F5344CB8AC3E}">
        <p14:creationId xmlns:p14="http://schemas.microsoft.com/office/powerpoint/2010/main" val="1208250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The Covenants in Bible</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1144589" y="1066798"/>
            <a:ext cx="10279148" cy="5671638"/>
          </a:xfrm>
        </p:spPr>
        <p:txBody>
          <a:bodyPr>
            <a:normAutofit/>
          </a:bodyPr>
          <a:lstStyle/>
          <a:p>
            <a:pPr marL="9525" indent="0" algn="just">
              <a:lnSpc>
                <a:spcPct val="110000"/>
              </a:lnSpc>
              <a:spcBef>
                <a:spcPts val="0"/>
              </a:spcBef>
              <a:buSzPct val="100000"/>
              <a:buNone/>
            </a:pPr>
            <a:r>
              <a:rPr lang="en-US" sz="2800" dirty="0">
                <a:latin typeface="Hoefler Text" panose="02030602050506020203" pitchFamily="18" charset="77"/>
              </a:rPr>
              <a:t>Five paramount covenants that God has made  </a:t>
            </a:r>
          </a:p>
          <a:p>
            <a:pPr marL="496888" indent="-487363" algn="just">
              <a:lnSpc>
                <a:spcPct val="110000"/>
              </a:lnSpc>
              <a:spcBef>
                <a:spcPts val="0"/>
              </a:spcBef>
              <a:buSzPct val="100000"/>
              <a:buFont typeface="Wingdings" pitchFamily="2" charset="2"/>
              <a:buChar char="ü"/>
            </a:pPr>
            <a:r>
              <a:rPr lang="en-US" sz="2800" b="1" dirty="0">
                <a:latin typeface="Hoefler Text" panose="02030602050506020203" pitchFamily="18" charset="77"/>
              </a:rPr>
              <a:t>Noahic Covenant:</a:t>
            </a:r>
            <a:r>
              <a:rPr lang="en-US" sz="2800" dirty="0">
                <a:latin typeface="Hoefler Text" panose="02030602050506020203" pitchFamily="18" charset="77"/>
              </a:rPr>
              <a:t> God promises to that he will never again destroy the Earth with a flood. Its unconditional. Genesis 9:8-17 The covenant of rainbow</a:t>
            </a:r>
          </a:p>
          <a:p>
            <a:pPr marL="496888" indent="-487363" algn="just">
              <a:lnSpc>
                <a:spcPct val="110000"/>
              </a:lnSpc>
              <a:spcBef>
                <a:spcPts val="0"/>
              </a:spcBef>
              <a:buSzPct val="100000"/>
              <a:buFont typeface="Wingdings" pitchFamily="2" charset="2"/>
              <a:buChar char="ü"/>
            </a:pPr>
            <a:r>
              <a:rPr lang="en-US" sz="2800" dirty="0">
                <a:latin typeface="Hoefler Text" panose="02030602050506020203" pitchFamily="18" charset="77"/>
              </a:rPr>
              <a:t>Vs 17 And God said to Noah, “This [rainbow] is the sign of the covenant (solemn pledge, binding agreement) which I have established between Me and all living things on the earth.”</a:t>
            </a:r>
          </a:p>
          <a:p>
            <a:pPr marL="496888" indent="-487363" algn="just">
              <a:lnSpc>
                <a:spcPct val="110000"/>
              </a:lnSpc>
              <a:spcBef>
                <a:spcPts val="0"/>
              </a:spcBef>
              <a:buSzPct val="100000"/>
              <a:buFont typeface="Wingdings" pitchFamily="2" charset="2"/>
              <a:buChar char="ü"/>
            </a:pPr>
            <a:r>
              <a:rPr lang="en-US" sz="2800" b="1" dirty="0">
                <a:latin typeface="Hoefler Text" panose="02030602050506020203" pitchFamily="18" charset="77"/>
              </a:rPr>
              <a:t>Abrahamic Covenant: </a:t>
            </a:r>
            <a:r>
              <a:rPr lang="en-US" sz="2800" dirty="0">
                <a:latin typeface="Hoefler Text" panose="02030602050506020203" pitchFamily="18" charset="77"/>
              </a:rPr>
              <a:t>God promises to make Abraham the ancestor of a great nation, but Abraham must go to the place God shows him and seal the covenant by circumcision. Its conditional Genesis 17:1-14</a:t>
            </a:r>
            <a:endParaRPr lang="en-US" sz="4800" dirty="0">
              <a:latin typeface="Hoefler Text" panose="02030602050506020203" pitchFamily="18" charset="77"/>
            </a:endParaRPr>
          </a:p>
          <a:p>
            <a:pPr marL="496888" indent="-487363" algn="just">
              <a:lnSpc>
                <a:spcPct val="110000"/>
              </a:lnSpc>
              <a:spcBef>
                <a:spcPts val="0"/>
              </a:spcBef>
              <a:buSzPct val="100000"/>
              <a:buFont typeface="Wingdings" pitchFamily="2" charset="2"/>
              <a:buChar char="ü"/>
            </a:pPr>
            <a:endParaRPr lang="en-IN" sz="2800" dirty="0">
              <a:latin typeface="Hoefler Text" panose="02030602050506020203" pitchFamily="18" charset="77"/>
            </a:endParaRPr>
          </a:p>
        </p:txBody>
      </p:sp>
    </p:spTree>
    <p:extLst>
      <p:ext uri="{BB962C8B-B14F-4D97-AF65-F5344CB8AC3E}">
        <p14:creationId xmlns:p14="http://schemas.microsoft.com/office/powerpoint/2010/main" val="913681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The Covenants in Bible</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1144589" y="1066798"/>
            <a:ext cx="10279148" cy="5671638"/>
          </a:xfrm>
        </p:spPr>
        <p:txBody>
          <a:bodyPr>
            <a:normAutofit/>
          </a:bodyPr>
          <a:lstStyle/>
          <a:p>
            <a:pPr marL="496888" indent="-487363" algn="just">
              <a:lnSpc>
                <a:spcPct val="110000"/>
              </a:lnSpc>
              <a:spcBef>
                <a:spcPts val="0"/>
              </a:spcBef>
              <a:buSzPct val="100000"/>
              <a:buFont typeface="Wingdings" pitchFamily="2" charset="2"/>
              <a:buChar char="ü"/>
            </a:pPr>
            <a:r>
              <a:rPr lang="en-US" sz="2800" b="1" dirty="0">
                <a:latin typeface="Hoefler Text" panose="02030602050506020203" pitchFamily="18" charset="77"/>
              </a:rPr>
              <a:t>Mosaic Covenant: </a:t>
            </a:r>
            <a:r>
              <a:rPr lang="en-US" sz="2800" dirty="0">
                <a:latin typeface="Hoefler Text" panose="02030602050506020203" pitchFamily="18" charset="77"/>
              </a:rPr>
              <a:t>God promises to provide protection and blessings to the Israelites, but the Israelites must uphold a law code and worship God. Its conditional Exodus 19:1-6</a:t>
            </a:r>
          </a:p>
          <a:p>
            <a:pPr marL="496888" indent="-487363" algn="just">
              <a:lnSpc>
                <a:spcPct val="110000"/>
              </a:lnSpc>
              <a:spcBef>
                <a:spcPts val="0"/>
              </a:spcBef>
              <a:buSzPct val="100000"/>
              <a:buFont typeface="Wingdings" pitchFamily="2" charset="2"/>
              <a:buChar char="ü"/>
            </a:pPr>
            <a:r>
              <a:rPr lang="en-US" sz="2800" b="1" dirty="0">
                <a:latin typeface="Hoefler Text" panose="02030602050506020203" pitchFamily="18" charset="77"/>
              </a:rPr>
              <a:t>Davidic covenant: </a:t>
            </a:r>
            <a:r>
              <a:rPr lang="en-US" sz="2800" dirty="0">
                <a:latin typeface="Hoefler Text" panose="02030602050506020203" pitchFamily="18" charset="77"/>
              </a:rPr>
              <a:t>God promised that David’s lineage would last forever and that his kingdom would never pass away permanently (verse 16). Obviously, the Davidic throne has not been in place at all times. 2 Samuel 7:8-16</a:t>
            </a:r>
          </a:p>
          <a:p>
            <a:pPr marL="496888" indent="-487363" algn="just">
              <a:lnSpc>
                <a:spcPct val="110000"/>
              </a:lnSpc>
              <a:spcBef>
                <a:spcPts val="0"/>
              </a:spcBef>
              <a:buSzPct val="100000"/>
              <a:buFont typeface="Wingdings" pitchFamily="2" charset="2"/>
              <a:buChar char="ü"/>
            </a:pPr>
            <a:r>
              <a:rPr lang="en-US" sz="2800" b="1" dirty="0">
                <a:latin typeface="Hoefler Text" panose="02030602050506020203" pitchFamily="18" charset="77"/>
              </a:rPr>
              <a:t>Ultimate covenant: </a:t>
            </a:r>
            <a:r>
              <a:rPr lang="en-US" sz="2800" dirty="0">
                <a:latin typeface="Hoefler Text" panose="02030602050506020203" pitchFamily="18" charset="77"/>
              </a:rPr>
              <a:t>The new covenant by Jesus Christ for the redemption of mankind. Its unconditional.</a:t>
            </a:r>
            <a:endParaRPr lang="en-US" sz="4800" dirty="0">
              <a:latin typeface="Hoefler Text" panose="02030602050506020203" pitchFamily="18" charset="77"/>
            </a:endParaRPr>
          </a:p>
          <a:p>
            <a:pPr marL="496888" indent="-487363" algn="just">
              <a:lnSpc>
                <a:spcPct val="110000"/>
              </a:lnSpc>
              <a:spcBef>
                <a:spcPts val="0"/>
              </a:spcBef>
              <a:buSzPct val="100000"/>
              <a:buFont typeface="Wingdings" pitchFamily="2" charset="2"/>
              <a:buChar char="ü"/>
            </a:pPr>
            <a:endParaRPr lang="en-IN" sz="2800" dirty="0">
              <a:latin typeface="Hoefler Text" panose="02030602050506020203" pitchFamily="18" charset="77"/>
            </a:endParaRPr>
          </a:p>
        </p:txBody>
      </p:sp>
    </p:spTree>
    <p:extLst>
      <p:ext uri="{BB962C8B-B14F-4D97-AF65-F5344CB8AC3E}">
        <p14:creationId xmlns:p14="http://schemas.microsoft.com/office/powerpoint/2010/main" val="3297821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The Covenants in Bible</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1144589" y="1066798"/>
            <a:ext cx="10279148" cy="5671638"/>
          </a:xfrm>
        </p:spPr>
        <p:txBody>
          <a:bodyPr>
            <a:normAutofit/>
          </a:bodyPr>
          <a:lstStyle/>
          <a:p>
            <a:pPr marL="9525" indent="0" algn="just">
              <a:lnSpc>
                <a:spcPct val="110000"/>
              </a:lnSpc>
              <a:spcBef>
                <a:spcPts val="0"/>
              </a:spcBef>
              <a:buSzPct val="100000"/>
              <a:buNone/>
            </a:pPr>
            <a:r>
              <a:rPr lang="en-US" sz="3400" dirty="0">
                <a:latin typeface="Hoefler Text" panose="02030602050506020203" pitchFamily="18" charset="77"/>
              </a:rPr>
              <a:t>Some other important covenants made by humans  </a:t>
            </a:r>
          </a:p>
          <a:p>
            <a:pPr marL="496888" indent="-487363" algn="just">
              <a:lnSpc>
                <a:spcPct val="110000"/>
              </a:lnSpc>
              <a:spcBef>
                <a:spcPts val="0"/>
              </a:spcBef>
              <a:buSzPct val="100000"/>
              <a:buFont typeface="Wingdings" pitchFamily="2" charset="2"/>
              <a:buChar char="ü"/>
            </a:pPr>
            <a:r>
              <a:rPr lang="en-US" sz="3400" dirty="0">
                <a:latin typeface="Hoefler Text" panose="02030602050506020203" pitchFamily="18" charset="77"/>
              </a:rPr>
              <a:t>Ahimelech made with Abraham and Isaac for their safety</a:t>
            </a:r>
          </a:p>
          <a:p>
            <a:pPr marL="496888" indent="-487363" algn="just">
              <a:lnSpc>
                <a:spcPct val="110000"/>
              </a:lnSpc>
              <a:spcBef>
                <a:spcPts val="0"/>
              </a:spcBef>
              <a:buSzPct val="100000"/>
              <a:buFont typeface="Wingdings" pitchFamily="2" charset="2"/>
              <a:buChar char="ü"/>
            </a:pPr>
            <a:r>
              <a:rPr lang="en-US" sz="3400" dirty="0">
                <a:latin typeface="Hoefler Text" panose="02030602050506020203" pitchFamily="18" charset="77"/>
              </a:rPr>
              <a:t>Abraham made with Ephron at Machpelah, near </a:t>
            </a:r>
            <a:r>
              <a:rPr lang="en-US" sz="3400" dirty="0" err="1">
                <a:latin typeface="Hoefler Text" panose="02030602050506020203" pitchFamily="18" charset="77"/>
              </a:rPr>
              <a:t>Mamre</a:t>
            </a:r>
            <a:r>
              <a:rPr lang="en-US" sz="3400" dirty="0">
                <a:latin typeface="Hoefler Text" panose="02030602050506020203" pitchFamily="18" charset="77"/>
              </a:rPr>
              <a:t> for land purchase for burial of Sarah</a:t>
            </a:r>
          </a:p>
          <a:p>
            <a:pPr marL="496888" indent="-487363" algn="just">
              <a:lnSpc>
                <a:spcPct val="110000"/>
              </a:lnSpc>
              <a:spcBef>
                <a:spcPts val="0"/>
              </a:spcBef>
              <a:buSzPct val="100000"/>
              <a:buFont typeface="Wingdings" pitchFamily="2" charset="2"/>
              <a:buChar char="ü"/>
            </a:pPr>
            <a:r>
              <a:rPr lang="en-US" sz="3400" dirty="0">
                <a:latin typeface="Hoefler Text" panose="02030602050506020203" pitchFamily="18" charset="77"/>
              </a:rPr>
              <a:t>David made with Jonathan</a:t>
            </a:r>
          </a:p>
          <a:p>
            <a:pPr marL="496888" indent="-487363" algn="just">
              <a:lnSpc>
                <a:spcPct val="110000"/>
              </a:lnSpc>
              <a:spcBef>
                <a:spcPts val="0"/>
              </a:spcBef>
              <a:buSzPct val="100000"/>
              <a:buFont typeface="Wingdings" pitchFamily="2" charset="2"/>
              <a:buChar char="ü"/>
            </a:pPr>
            <a:r>
              <a:rPr lang="en-US" sz="3400" dirty="0">
                <a:latin typeface="Hoefler Text" panose="02030602050506020203" pitchFamily="18" charset="77"/>
              </a:rPr>
              <a:t>David bought land to build an altar for God from a Jebusite</a:t>
            </a:r>
          </a:p>
          <a:p>
            <a:pPr marL="496888" indent="-487363" algn="just">
              <a:lnSpc>
                <a:spcPct val="110000"/>
              </a:lnSpc>
              <a:spcBef>
                <a:spcPts val="0"/>
              </a:spcBef>
              <a:buSzPct val="100000"/>
              <a:buFont typeface="Wingdings" pitchFamily="2" charset="2"/>
              <a:buChar char="ü"/>
            </a:pPr>
            <a:endParaRPr lang="en-IN" sz="3400" dirty="0">
              <a:latin typeface="Hoefler Text" panose="02030602050506020203" pitchFamily="18" charset="77"/>
            </a:endParaRPr>
          </a:p>
        </p:txBody>
      </p:sp>
    </p:spTree>
    <p:extLst>
      <p:ext uri="{BB962C8B-B14F-4D97-AF65-F5344CB8AC3E}">
        <p14:creationId xmlns:p14="http://schemas.microsoft.com/office/powerpoint/2010/main" val="2273849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David’s thought for God</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579863" y="1066798"/>
            <a:ext cx="11374244" cy="5671638"/>
          </a:xfrm>
        </p:spPr>
        <p:txBody>
          <a:bodyPr>
            <a:normAutofit/>
          </a:bodyPr>
          <a:lstStyle/>
          <a:p>
            <a:pPr marL="742950" lvl="1" indent="-285750">
              <a:lnSpc>
                <a:spcPct val="100000"/>
              </a:lnSpc>
              <a:spcBef>
                <a:spcPts val="0"/>
              </a:spcBef>
            </a:pPr>
            <a:r>
              <a:rPr lang="en-US" sz="3400" dirty="0">
                <a:latin typeface="Hoefler Text" panose="02030602050506020203" pitchFamily="18" charset="77"/>
              </a:rPr>
              <a:t>God blessed David with victory and peace after long suffering. But he didn’t forget God after that, like Saul did or Hezekiah did but he got thought about building temple for God. </a:t>
            </a:r>
          </a:p>
          <a:p>
            <a:pPr marL="457200" lvl="1" indent="0">
              <a:lnSpc>
                <a:spcPct val="100000"/>
              </a:lnSpc>
              <a:spcBef>
                <a:spcPts val="0"/>
              </a:spcBef>
              <a:buNone/>
            </a:pPr>
            <a:r>
              <a:rPr lang="en-US" sz="3400" dirty="0">
                <a:latin typeface="Hoefler Text" panose="02030602050506020203" pitchFamily="18" charset="77"/>
              </a:rPr>
              <a:t>2 Samuel 7:1-3</a:t>
            </a:r>
          </a:p>
          <a:p>
            <a:pPr marL="742950" lvl="1" indent="-285750">
              <a:lnSpc>
                <a:spcPct val="100000"/>
              </a:lnSpc>
              <a:spcBef>
                <a:spcPts val="0"/>
              </a:spcBef>
            </a:pPr>
            <a:r>
              <a:rPr lang="en-US" sz="3400" dirty="0">
                <a:latin typeface="Hoefler Text" panose="02030602050506020203" pitchFamily="18" charset="77"/>
              </a:rPr>
              <a:t>When King David lived in his house (palace) and the Lord had given him rest from all his surrounding enemies, 2the king said to Nathan the prophet, </a:t>
            </a:r>
            <a:r>
              <a:rPr lang="en-US" sz="3400" b="1" dirty="0">
                <a:latin typeface="Hoefler Text" panose="02030602050506020203" pitchFamily="18" charset="77"/>
              </a:rPr>
              <a:t>“See now, I dwell in a house of cedar, but the ark of God dwells within tent curtains.”</a:t>
            </a:r>
            <a:endParaRPr lang="en-US" sz="3400" b="1" dirty="0">
              <a:effectLst/>
              <a:latin typeface="Hoefler Text" panose="02030602050506020203" pitchFamily="18" charset="77"/>
            </a:endParaRPr>
          </a:p>
        </p:txBody>
      </p:sp>
    </p:spTree>
    <p:extLst>
      <p:ext uri="{BB962C8B-B14F-4D97-AF65-F5344CB8AC3E}">
        <p14:creationId xmlns:p14="http://schemas.microsoft.com/office/powerpoint/2010/main" val="2670575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God’s reply in Joy</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579863" y="1066798"/>
            <a:ext cx="11374244" cy="5671638"/>
          </a:xfrm>
        </p:spPr>
        <p:txBody>
          <a:bodyPr>
            <a:normAutofit fontScale="92500" lnSpcReduction="10000"/>
          </a:bodyPr>
          <a:lstStyle/>
          <a:p>
            <a:pPr marL="457200" lvl="1" indent="0">
              <a:lnSpc>
                <a:spcPct val="100000"/>
              </a:lnSpc>
              <a:spcBef>
                <a:spcPts val="0"/>
              </a:spcBef>
              <a:buNone/>
            </a:pPr>
            <a:r>
              <a:rPr lang="en-US" sz="3400" dirty="0">
                <a:latin typeface="Hoefler Text" panose="02030602050506020203" pitchFamily="18" charset="77"/>
              </a:rPr>
              <a:t>In the night, God’s word came to Nathan and spoke</a:t>
            </a:r>
          </a:p>
          <a:p>
            <a:pPr marL="457200" lvl="1" indent="0">
              <a:lnSpc>
                <a:spcPct val="100000"/>
              </a:lnSpc>
              <a:spcBef>
                <a:spcPts val="0"/>
              </a:spcBef>
              <a:buNone/>
            </a:pPr>
            <a:r>
              <a:rPr lang="en-US" sz="3400" dirty="0">
                <a:latin typeface="Hoefler Text" panose="02030602050506020203" pitchFamily="18" charset="77"/>
              </a:rPr>
              <a:t>2 Samuel 7:4-7</a:t>
            </a:r>
          </a:p>
          <a:p>
            <a:pPr marL="742950" lvl="1" indent="-285750">
              <a:lnSpc>
                <a:spcPct val="100000"/>
              </a:lnSpc>
              <a:spcBef>
                <a:spcPts val="0"/>
              </a:spcBef>
            </a:pPr>
            <a:r>
              <a:rPr lang="en-US" sz="3400" dirty="0">
                <a:latin typeface="Hoefler Text" panose="02030602050506020203" pitchFamily="18" charset="77"/>
              </a:rPr>
              <a:t>4 But it happened that night that the word of the Lord came to Nathan, saying, 5 “Go and tell My servant David, ‘Thus says the Lord, “Should you be the one to build Me a house in which to dwell? 6 For I have not dwelt in a house since the day I brought the sons (descendants) of Israel up from Egypt, even to this day; but </a:t>
            </a:r>
            <a:r>
              <a:rPr lang="en-US" sz="3400" b="1" dirty="0">
                <a:latin typeface="Hoefler Text" panose="02030602050506020203" pitchFamily="18" charset="77"/>
              </a:rPr>
              <a:t>I have been moving about in a tent, even in a tabernacle.</a:t>
            </a:r>
            <a:r>
              <a:rPr lang="en-US" sz="3400" dirty="0">
                <a:latin typeface="Hoefler Text" panose="02030602050506020203" pitchFamily="18" charset="77"/>
              </a:rPr>
              <a:t> 7 Wherever I have gone with all the Israelites, </a:t>
            </a:r>
            <a:r>
              <a:rPr lang="en-US" sz="3400" b="1" dirty="0">
                <a:solidFill>
                  <a:srgbClr val="0070C0"/>
                </a:solidFill>
                <a:latin typeface="Hoefler Text" panose="02030602050506020203" pitchFamily="18" charset="77"/>
              </a:rPr>
              <a:t>did I speak a word to any from the tribes of Israel</a:t>
            </a:r>
            <a:r>
              <a:rPr lang="en-US" sz="3400" dirty="0">
                <a:solidFill>
                  <a:srgbClr val="0070C0"/>
                </a:solidFill>
                <a:latin typeface="Hoefler Text" panose="02030602050506020203" pitchFamily="18" charset="77"/>
              </a:rPr>
              <a:t>,</a:t>
            </a:r>
            <a:r>
              <a:rPr lang="en-US" sz="3400" dirty="0">
                <a:latin typeface="Hoefler Text" panose="02030602050506020203" pitchFamily="18" charset="77"/>
              </a:rPr>
              <a:t> whom I commanded to shepherd My people Israel, asking, </a:t>
            </a:r>
            <a:r>
              <a:rPr lang="en-US" sz="3400" b="1" dirty="0">
                <a:solidFill>
                  <a:srgbClr val="0070C0"/>
                </a:solidFill>
                <a:latin typeface="Hoefler Text" panose="02030602050506020203" pitchFamily="18" charset="77"/>
              </a:rPr>
              <a:t>‘Why have you not built Me a house of cedar?’”’</a:t>
            </a:r>
            <a:endParaRPr lang="en-US" sz="6000" b="1" dirty="0">
              <a:solidFill>
                <a:srgbClr val="0070C0"/>
              </a:solidFill>
              <a:effectLst/>
              <a:latin typeface="Hoefler Text" panose="02030602050506020203" pitchFamily="18" charset="77"/>
            </a:endParaRPr>
          </a:p>
        </p:txBody>
      </p:sp>
    </p:spTree>
    <p:extLst>
      <p:ext uri="{BB962C8B-B14F-4D97-AF65-F5344CB8AC3E}">
        <p14:creationId xmlns:p14="http://schemas.microsoft.com/office/powerpoint/2010/main" val="1905435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onstantia-Franklin Gothic Book">
      <a:maj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{A68D871F-5843-ED40-A210-F2A8F32A9850}tf10001122</Template>
  <TotalTime>5035</TotalTime>
  <Words>1412</Words>
  <Application>Microsoft Office PowerPoint</Application>
  <PresentationFormat>Widescreen</PresentationFormat>
  <Paragraphs>91</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Baskerville</vt:lpstr>
      <vt:lpstr>Constantia</vt:lpstr>
      <vt:lpstr>Franklin Gothic Book</vt:lpstr>
      <vt:lpstr>Hoefler Text</vt:lpstr>
      <vt:lpstr>Wingdings</vt:lpstr>
      <vt:lpstr>Circuit</vt:lpstr>
      <vt:lpstr>The True Understanding of “Blessing”</vt:lpstr>
      <vt:lpstr>What have we learned?</vt:lpstr>
      <vt:lpstr>The Concept of Covenant</vt:lpstr>
      <vt:lpstr>The Covenant</vt:lpstr>
      <vt:lpstr>The Covenants in Bible</vt:lpstr>
      <vt:lpstr>The Covenants in Bible</vt:lpstr>
      <vt:lpstr>The Covenants in Bible</vt:lpstr>
      <vt:lpstr>David’s thought for God</vt:lpstr>
      <vt:lpstr>God’s reply in Joy</vt:lpstr>
      <vt:lpstr>God’s Covenant with David</vt:lpstr>
      <vt:lpstr>God’s Covenant with David</vt:lpstr>
      <vt:lpstr>Proof of God’s Covenant</vt:lpstr>
      <vt:lpstr>God’s Promise to Solomon</vt:lpstr>
      <vt:lpstr>Solomon’s sin</vt:lpstr>
      <vt:lpstr>Unconditional New Covenant</vt:lpstr>
      <vt:lpstr>Take Home Message</vt:lpstr>
      <vt:lpstr>Take Home Message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Lakshmi Radhika Nuthalapati</dc:creator>
  <cp:lastModifiedBy>SANDIPAM SRIKANTH (DR.)(डॉ श्रीकांत संदीपम )</cp:lastModifiedBy>
  <cp:revision>92</cp:revision>
  <dcterms:created xsi:type="dcterms:W3CDTF">2024-09-29T15:25:55Z</dcterms:created>
  <dcterms:modified xsi:type="dcterms:W3CDTF">2024-10-24T11:12:27Z</dcterms:modified>
</cp:coreProperties>
</file>